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58" r:id="rId16"/>
    <p:sldId id="257" r:id="rId17"/>
    <p:sldId id="259" r:id="rId18"/>
    <p:sldId id="260" r:id="rId19"/>
    <p:sldId id="261" r:id="rId20"/>
    <p:sldId id="262" r:id="rId21"/>
    <p:sldId id="263" r:id="rId22"/>
    <p:sldId id="264"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528A-7334-FB58-CADE-A2A795485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9AF157-AEE1-B0BB-823D-1A4CE01B4D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FD8E5-AD8A-293D-B5D7-929737458918}"/>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D0683AFB-808A-DBEE-3CBB-54C9825AAA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8B08FF-7FE5-EAB7-8919-7BA90FA4F6F2}"/>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8149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E33D-EECB-2631-36D1-A6CF72D196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97C467-A7AF-CCBE-4CF0-834653D7DC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93260C-95A3-830E-6F9B-DBA4CDF1B013}"/>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472A9517-58D0-9CEF-6337-93FB5DBBB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23A8FF-FC9C-48C8-1A8E-7D51DE88A071}"/>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46603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F31F4A-AD29-EDBD-DD41-46A3B72606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D6B557-2466-82AB-A8C3-ABC4E97846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C936C-EE13-2ECE-EA14-F166C64F6CB9}"/>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8B764BE1-743C-37C2-2996-1C9674942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750F0B-249A-1957-3827-AE61AD7ACF61}"/>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4688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306BE-4CDA-442E-49A7-1C27E15902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ACD898-191D-65E5-88F0-8EAE4D2763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135E1C-4697-10B6-E76C-8CBB394CF157}"/>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FEB588B8-1D00-23BE-C506-946C1EF47C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E1F6B-CEB8-04D5-7156-25BF376C4B4A}"/>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127583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998E9-A004-1AAB-2325-EADF1CA64C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EF5A17-D5CE-0E96-53E9-A6C9F3D0DD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F42800-27BE-D307-4C3D-70ABAE6FCFC8}"/>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1A0EC5D0-9AD0-FC31-3595-3AD553DF6C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BF6F1A-DDF0-8232-B42D-AA5C78CBF8C4}"/>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10649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3C270-4C1D-DA1F-F6BE-26501D1E4C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EFB33F-B39C-5EE2-3E70-7664A27273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B995D4-0920-0337-38F6-6875EB26CE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5E2AE9-982D-ED73-D200-10C11087404D}"/>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6" name="Footer Placeholder 5">
            <a:extLst>
              <a:ext uri="{FF2B5EF4-FFF2-40B4-BE49-F238E27FC236}">
                <a16:creationId xmlns:a16="http://schemas.microsoft.com/office/drawing/2014/main" id="{A96C9E46-E20E-C53D-103F-A5FD8BD08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234E2F-58B6-B4CB-F717-E385C0D16E06}"/>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1495830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099F0-4545-6BB5-5E52-10BA6FD4D6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3EAA5-41E6-E7A4-0679-D2C77A01D9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E34B5D-8966-E2F6-9668-590B265A26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DA3BCD-B401-D58F-C39A-EA54FADA80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D22BC2-6626-E776-4378-937F16C08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231DD1-E9AD-0FF6-2CD5-232750C35C6F}"/>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8" name="Footer Placeholder 7">
            <a:extLst>
              <a:ext uri="{FF2B5EF4-FFF2-40B4-BE49-F238E27FC236}">
                <a16:creationId xmlns:a16="http://schemas.microsoft.com/office/drawing/2014/main" id="{556C52B9-D8C7-DE70-6490-4E239628C1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DCFE0D-3700-C567-01CA-73DF94CEAFD0}"/>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26517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DA6A7-67F2-5DEF-D456-DD1634EA16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0A84DC-72FA-DAB5-EBD8-AFF152001A2F}"/>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4" name="Footer Placeholder 3">
            <a:extLst>
              <a:ext uri="{FF2B5EF4-FFF2-40B4-BE49-F238E27FC236}">
                <a16:creationId xmlns:a16="http://schemas.microsoft.com/office/drawing/2014/main" id="{C806041A-198F-2661-8787-A58CD9A9F0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57867C-0A49-516B-C1F1-15D285E0B360}"/>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710640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50CF81-FCBD-5604-687F-7CC01D32C8BE}"/>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3" name="Footer Placeholder 2">
            <a:extLst>
              <a:ext uri="{FF2B5EF4-FFF2-40B4-BE49-F238E27FC236}">
                <a16:creationId xmlns:a16="http://schemas.microsoft.com/office/drawing/2014/main" id="{79D6870A-D5E7-57E5-8A2E-38D9A745B0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E43A40-489A-743E-A466-CD20F8DB13A3}"/>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826212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A25B3-6E36-123D-5558-E87373092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0E566C-E9C0-BAD2-D553-D2FF79D943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741189-465F-FC17-47ED-13393DA361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375B73-5452-5D9D-D7CE-922EC4B23A41}"/>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6" name="Footer Placeholder 5">
            <a:extLst>
              <a:ext uri="{FF2B5EF4-FFF2-40B4-BE49-F238E27FC236}">
                <a16:creationId xmlns:a16="http://schemas.microsoft.com/office/drawing/2014/main" id="{E484933D-2F71-2FA7-91F9-81F0E4CF7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32DB76-6CD8-E87E-564F-213BC37B1008}"/>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1954777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33580-432F-17BF-80F8-4D6CE2247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FF82C3-053D-F159-C10A-9648EBA0E0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79D345-70FD-DDAC-8A70-A972FA4F2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F330DD-39BE-2F37-C9B1-521BF0501A8D}"/>
              </a:ext>
            </a:extLst>
          </p:cNvPr>
          <p:cNvSpPr>
            <a:spLocks noGrp="1"/>
          </p:cNvSpPr>
          <p:nvPr>
            <p:ph type="dt" sz="half" idx="10"/>
          </p:nvPr>
        </p:nvSpPr>
        <p:spPr/>
        <p:txBody>
          <a:bodyPr/>
          <a:lstStyle/>
          <a:p>
            <a:fld id="{B01C517F-65B3-4549-AB2C-D36789B809BD}" type="datetimeFigureOut">
              <a:rPr lang="en-US" smtClean="0"/>
              <a:t>7/13/2026</a:t>
            </a:fld>
            <a:endParaRPr lang="en-US"/>
          </a:p>
        </p:txBody>
      </p:sp>
      <p:sp>
        <p:nvSpPr>
          <p:cNvPr id="6" name="Footer Placeholder 5">
            <a:extLst>
              <a:ext uri="{FF2B5EF4-FFF2-40B4-BE49-F238E27FC236}">
                <a16:creationId xmlns:a16="http://schemas.microsoft.com/office/drawing/2014/main" id="{9BB55C4A-39BD-DF9F-E050-EE5AD304B0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5C2AA0-D159-4521-17C1-00E1ECF6A89A}"/>
              </a:ext>
            </a:extLst>
          </p:cNvPr>
          <p:cNvSpPr>
            <a:spLocks noGrp="1"/>
          </p:cNvSpPr>
          <p:nvPr>
            <p:ph type="sldNum" sz="quarter" idx="12"/>
          </p:nvPr>
        </p:nvSpPr>
        <p:spPr/>
        <p:txBody>
          <a:bodyPr/>
          <a:lstStyle/>
          <a:p>
            <a:fld id="{3554D80E-0D9F-4054-8F3F-CD388439B844}" type="slidenum">
              <a:rPr lang="en-US" smtClean="0"/>
              <a:t>‹#›</a:t>
            </a:fld>
            <a:endParaRPr lang="en-US"/>
          </a:p>
        </p:txBody>
      </p:sp>
    </p:spTree>
    <p:extLst>
      <p:ext uri="{BB962C8B-B14F-4D97-AF65-F5344CB8AC3E}">
        <p14:creationId xmlns:p14="http://schemas.microsoft.com/office/powerpoint/2010/main" val="225144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4C99F2-F2CF-A3AE-4F3D-D051133C7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4C6B98-864E-9BDB-92CB-FF9C983A4F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FA9B41-227B-FACC-838C-026F291C9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1C517F-65B3-4549-AB2C-D36789B809BD}" type="datetimeFigureOut">
              <a:rPr lang="en-US" smtClean="0"/>
              <a:t>7/13/2026</a:t>
            </a:fld>
            <a:endParaRPr lang="en-US"/>
          </a:p>
        </p:txBody>
      </p:sp>
      <p:sp>
        <p:nvSpPr>
          <p:cNvPr id="5" name="Footer Placeholder 4">
            <a:extLst>
              <a:ext uri="{FF2B5EF4-FFF2-40B4-BE49-F238E27FC236}">
                <a16:creationId xmlns:a16="http://schemas.microsoft.com/office/drawing/2014/main" id="{3A0C5B1D-2FE1-7AEC-8727-9BDD8B2CB1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096B104-3E54-CF20-1ACD-7DCB0363F5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54D80E-0D9F-4054-8F3F-CD388439B844}" type="slidenum">
              <a:rPr lang="en-US" smtClean="0"/>
              <a:t>‹#›</a:t>
            </a:fld>
            <a:endParaRPr lang="en-US"/>
          </a:p>
        </p:txBody>
      </p:sp>
    </p:spTree>
    <p:extLst>
      <p:ext uri="{BB962C8B-B14F-4D97-AF65-F5344CB8AC3E}">
        <p14:creationId xmlns:p14="http://schemas.microsoft.com/office/powerpoint/2010/main" val="4001172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6B721AE-BA9B-72AF-20A6-55344D527BB8}"/>
              </a:ext>
            </a:extLst>
          </p:cNvPr>
          <p:cNvPicPr>
            <a:picLocks noGrp="1" noChangeAspect="1"/>
          </p:cNvPicPr>
          <p:nvPr>
            <p:ph idx="1"/>
          </p:nvPr>
        </p:nvPicPr>
        <p:blipFill>
          <a:blip r:embed="rId2"/>
          <a:stretch>
            <a:fillRect/>
          </a:stretch>
        </p:blipFill>
        <p:spPr>
          <a:xfrm>
            <a:off x="-18548" y="-1"/>
            <a:ext cx="12128334" cy="6725055"/>
          </a:xfrm>
          <a:prstGeom prst="rect">
            <a:avLst/>
          </a:prstGeom>
        </p:spPr>
      </p:pic>
    </p:spTree>
    <p:extLst>
      <p:ext uri="{BB962C8B-B14F-4D97-AF65-F5344CB8AC3E}">
        <p14:creationId xmlns:p14="http://schemas.microsoft.com/office/powerpoint/2010/main" val="156748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90891E-C2ED-EC5A-02BC-0B6CFEC4AAA6}"/>
              </a:ext>
            </a:extLst>
          </p:cNvPr>
          <p:cNvPicPr>
            <a:picLocks noGrp="1" noChangeAspect="1"/>
          </p:cNvPicPr>
          <p:nvPr>
            <p:ph idx="1"/>
          </p:nvPr>
        </p:nvPicPr>
        <p:blipFill>
          <a:blip r:embed="rId2"/>
          <a:stretch>
            <a:fillRect/>
          </a:stretch>
        </p:blipFill>
        <p:spPr>
          <a:xfrm>
            <a:off x="-97104" y="0"/>
            <a:ext cx="12289104" cy="6597108"/>
          </a:xfrm>
          <a:prstGeom prst="rect">
            <a:avLst/>
          </a:prstGeom>
        </p:spPr>
      </p:pic>
    </p:spTree>
    <p:extLst>
      <p:ext uri="{BB962C8B-B14F-4D97-AF65-F5344CB8AC3E}">
        <p14:creationId xmlns:p14="http://schemas.microsoft.com/office/powerpoint/2010/main" val="750256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9F224E7-9242-F111-7D80-3C2D100A9FF1}"/>
              </a:ext>
            </a:extLst>
          </p:cNvPr>
          <p:cNvPicPr>
            <a:picLocks noGrp="1" noChangeAspect="1"/>
          </p:cNvPicPr>
          <p:nvPr>
            <p:ph idx="1"/>
          </p:nvPr>
        </p:nvPicPr>
        <p:blipFill>
          <a:blip r:embed="rId2"/>
          <a:stretch>
            <a:fillRect/>
          </a:stretch>
        </p:blipFill>
        <p:spPr>
          <a:xfrm>
            <a:off x="0" y="77745"/>
            <a:ext cx="12192001" cy="6537059"/>
          </a:xfrm>
          <a:prstGeom prst="rect">
            <a:avLst/>
          </a:prstGeom>
        </p:spPr>
      </p:pic>
    </p:spTree>
    <p:extLst>
      <p:ext uri="{BB962C8B-B14F-4D97-AF65-F5344CB8AC3E}">
        <p14:creationId xmlns:p14="http://schemas.microsoft.com/office/powerpoint/2010/main" val="1179194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BD17BC-20FF-DAD2-14E2-52A1106C1367}"/>
              </a:ext>
            </a:extLst>
          </p:cNvPr>
          <p:cNvPicPr>
            <a:picLocks noGrp="1" noChangeAspect="1"/>
          </p:cNvPicPr>
          <p:nvPr>
            <p:ph idx="1"/>
          </p:nvPr>
        </p:nvPicPr>
        <p:blipFill>
          <a:blip r:embed="rId2"/>
          <a:stretch>
            <a:fillRect/>
          </a:stretch>
        </p:blipFill>
        <p:spPr>
          <a:xfrm>
            <a:off x="420787" y="126297"/>
            <a:ext cx="11526800" cy="6414763"/>
          </a:xfrm>
          <a:prstGeom prst="rect">
            <a:avLst/>
          </a:prstGeom>
        </p:spPr>
      </p:pic>
    </p:spTree>
    <p:extLst>
      <p:ext uri="{BB962C8B-B14F-4D97-AF65-F5344CB8AC3E}">
        <p14:creationId xmlns:p14="http://schemas.microsoft.com/office/powerpoint/2010/main" val="1765217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D77BFDA-C912-BD5A-9E92-C2AA57C31C96}"/>
              </a:ext>
            </a:extLst>
          </p:cNvPr>
          <p:cNvPicPr>
            <a:picLocks noGrp="1" noChangeAspect="1"/>
          </p:cNvPicPr>
          <p:nvPr>
            <p:ph idx="1"/>
          </p:nvPr>
        </p:nvPicPr>
        <p:blipFill>
          <a:blip r:embed="rId2"/>
          <a:stretch>
            <a:fillRect/>
          </a:stretch>
        </p:blipFill>
        <p:spPr>
          <a:xfrm>
            <a:off x="315589" y="102021"/>
            <a:ext cx="11876411" cy="6714622"/>
          </a:xfrm>
          <a:prstGeom prst="rect">
            <a:avLst/>
          </a:prstGeom>
        </p:spPr>
      </p:pic>
    </p:spTree>
    <p:extLst>
      <p:ext uri="{BB962C8B-B14F-4D97-AF65-F5344CB8AC3E}">
        <p14:creationId xmlns:p14="http://schemas.microsoft.com/office/powerpoint/2010/main" val="24206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0AA1BD-1633-99C6-76AD-E53EDB424B33}"/>
              </a:ext>
            </a:extLst>
          </p:cNvPr>
          <p:cNvPicPr>
            <a:picLocks noGrp="1" noChangeAspect="1"/>
          </p:cNvPicPr>
          <p:nvPr>
            <p:ph idx="1"/>
          </p:nvPr>
        </p:nvPicPr>
        <p:blipFill>
          <a:blip r:embed="rId2"/>
          <a:stretch>
            <a:fillRect/>
          </a:stretch>
        </p:blipFill>
        <p:spPr>
          <a:xfrm>
            <a:off x="1" y="0"/>
            <a:ext cx="12102416" cy="6858000"/>
          </a:xfrm>
          <a:prstGeom prst="rect">
            <a:avLst/>
          </a:prstGeom>
        </p:spPr>
      </p:pic>
    </p:spTree>
    <p:extLst>
      <p:ext uri="{BB962C8B-B14F-4D97-AF65-F5344CB8AC3E}">
        <p14:creationId xmlns:p14="http://schemas.microsoft.com/office/powerpoint/2010/main" val="162791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CC93C-D35C-148B-1BC5-266C1F5E5096}"/>
              </a:ext>
            </a:extLst>
          </p:cNvPr>
          <p:cNvSpPr>
            <a:spLocks noGrp="1"/>
          </p:cNvSpPr>
          <p:nvPr>
            <p:ph type="title"/>
          </p:nvPr>
        </p:nvSpPr>
        <p:spPr/>
        <p:txBody>
          <a:bodyPr/>
          <a:lstStyle/>
          <a:p>
            <a:pPr algn="r" rtl="1"/>
            <a:r>
              <a:rPr lang="fa-IR" dirty="0"/>
              <a:t>کوهورت گلستان</a:t>
            </a:r>
            <a:br>
              <a:rPr lang="fa-IR" dirty="0"/>
            </a:br>
            <a:endParaRPr lang="en-US" dirty="0"/>
          </a:p>
        </p:txBody>
      </p:sp>
      <p:sp>
        <p:nvSpPr>
          <p:cNvPr id="3" name="Content Placeholder 2">
            <a:extLst>
              <a:ext uri="{FF2B5EF4-FFF2-40B4-BE49-F238E27FC236}">
                <a16:creationId xmlns:a16="http://schemas.microsoft.com/office/drawing/2014/main" id="{3B5B9A80-EF0E-B24C-EE4A-97F877A49A9B}"/>
              </a:ext>
            </a:extLst>
          </p:cNvPr>
          <p:cNvSpPr>
            <a:spLocks noGrp="1"/>
          </p:cNvSpPr>
          <p:nvPr>
            <p:ph idx="1"/>
          </p:nvPr>
        </p:nvSpPr>
        <p:spPr/>
        <p:txBody>
          <a:bodyPr>
            <a:normAutofit fontScale="92500" lnSpcReduction="20000"/>
          </a:bodyPr>
          <a:lstStyle/>
          <a:p>
            <a:pPr algn="r" rtl="1"/>
            <a:r>
              <a:rPr lang="fa-IR" dirty="0"/>
              <a:t>این منابع گزارشی جامع از مطالعه کوهورت گلستان هستند که به بررسی عوامل محیطی و رفتاری مؤثر بر نرخ بالای سرطان سلول سنگفرشی مری (</a:t>
            </a:r>
            <a:r>
              <a:rPr lang="en-US" dirty="0"/>
              <a:t>ESCC) </a:t>
            </a:r>
            <a:r>
              <a:rPr lang="fa-IR" dirty="0"/>
              <a:t>در شمال شرقی ایران می‌پردازد.</a:t>
            </a:r>
            <a:endParaRPr lang="en-US" dirty="0"/>
          </a:p>
          <a:p>
            <a:pPr algn="r" rtl="1"/>
            <a:r>
              <a:rPr lang="fa-IR" dirty="0"/>
              <a:t> این تحقیق با مشارکت بیش از ۵۰ هزار داوطلب طی ده سال انجام شده و نشان می‌دهد که ۷۶ درصد موارد ابتلا به این بیماری با ترکیبی از هفت عامل خطر اصلی در ارتباط است. محققان دریافتند که مصرف تریاک، نوشیدن چای داغ (بالای ۶۰ درجه)، کمبود مصرف میوه و سبزیجات، بهداشت ضعیف دهان و از دست دادن دندان، استفاده از آب غیرلوله کشی و قرارگیری در معرض آلودگی هوای داخل خانه ناشی از سوخت‌های فسیلی، شانس ابتلا را به شدت افزایش می‌دهند.</a:t>
            </a:r>
            <a:endParaRPr lang="en-US" dirty="0"/>
          </a:p>
          <a:p>
            <a:pPr algn="r" rtl="1"/>
            <a:r>
              <a:rPr lang="fa-IR" dirty="0"/>
              <a:t> بر اساس این یافته‌ها، مواجهه همزمان با این عوامل می‌تواند خطر بروز سرطان را تا هفت برابر بیشتر کند. این مطالعه تأکید می‌کند که ماهیت این بیماری در منطقه گلستان چندوجهی است و ترکیبی از آسیب‌های حرارتی، مواد سرطان‌زا و فقر مواد مغذی در بروز آن نقش دارند. نهایتاً، بهبود زیرساخت‌های اجتماعی و تغییر در سبک زندگی محلی می‌تواند به کاهش ادامه‌دار این نوع سرطان در منطقه کمک کند.</a:t>
            </a:r>
            <a:endParaRPr lang="en-US" dirty="0"/>
          </a:p>
        </p:txBody>
      </p:sp>
    </p:spTree>
    <p:extLst>
      <p:ext uri="{BB962C8B-B14F-4D97-AF65-F5344CB8AC3E}">
        <p14:creationId xmlns:p14="http://schemas.microsoft.com/office/powerpoint/2010/main" val="2094920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ABBD4-45A2-3C18-A007-7C3B588204DC}"/>
              </a:ext>
            </a:extLst>
          </p:cNvPr>
          <p:cNvSpPr>
            <a:spLocks noGrp="1"/>
          </p:cNvSpPr>
          <p:nvPr>
            <p:ph type="title"/>
          </p:nvPr>
        </p:nvSpPr>
        <p:spPr/>
        <p:txBody>
          <a:bodyPr>
            <a:normAutofit fontScale="90000"/>
          </a:bodyPr>
          <a:lstStyle/>
          <a:p>
            <a:pPr algn="r" rtl="1"/>
            <a:r>
              <a:rPr lang="fa-IR" dirty="0"/>
              <a:t>عوامل محیطی اصلی موثر در سرطان مری در شمال ایران چیست؟</a:t>
            </a:r>
            <a:br>
              <a:rPr lang="fa-IR" dirty="0"/>
            </a:br>
            <a:endParaRPr lang="en-US" dirty="0"/>
          </a:p>
        </p:txBody>
      </p:sp>
      <p:sp>
        <p:nvSpPr>
          <p:cNvPr id="3" name="Content Placeholder 2">
            <a:extLst>
              <a:ext uri="{FF2B5EF4-FFF2-40B4-BE49-F238E27FC236}">
                <a16:creationId xmlns:a16="http://schemas.microsoft.com/office/drawing/2014/main" id="{44764FE9-26F0-9621-103E-A4C7A989B969}"/>
              </a:ext>
            </a:extLst>
          </p:cNvPr>
          <p:cNvSpPr>
            <a:spLocks noGrp="1"/>
          </p:cNvSpPr>
          <p:nvPr>
            <p:ph idx="1"/>
          </p:nvPr>
        </p:nvSpPr>
        <p:spPr>
          <a:xfrm>
            <a:off x="989814" y="1253330"/>
            <a:ext cx="10646790" cy="4977787"/>
          </a:xfrm>
        </p:spPr>
        <p:txBody>
          <a:bodyPr>
            <a:normAutofit fontScale="62500" lnSpcReduction="20000"/>
          </a:bodyPr>
          <a:lstStyle/>
          <a:p>
            <a:pPr marL="0" indent="0" algn="r" rtl="1">
              <a:buNone/>
            </a:pPr>
            <a:endParaRPr lang="fa-IR" dirty="0"/>
          </a:p>
          <a:p>
            <a:pPr algn="r" rtl="1"/>
            <a:r>
              <a:rPr lang="fa-IR" dirty="0"/>
              <a:t>بر اساس نتایج مطالعه کوهورت گلستان که در منابع آمده است، هفت عامل محیطی اصلی به عنوان عوامل خطر مستقل برای سرطان سلول‌خالدار مری (</a:t>
            </a:r>
            <a:r>
              <a:rPr lang="en-US" dirty="0"/>
              <a:t>ESCC) </a:t>
            </a:r>
            <a:r>
              <a:rPr lang="fa-IR" dirty="0"/>
              <a:t>در شمال شرق ایران شناسایی شده‌اند [۸]، [۹]، [۵۰]. این عوامل عبارتند از:</a:t>
            </a:r>
          </a:p>
          <a:p>
            <a:pPr algn="r" rtl="1"/>
            <a:r>
              <a:rPr lang="fa-IR" dirty="0"/>
              <a:t>مصرف تریاک (به‌ویژه به صورت تدخین): کشیدن تریاک با افزایش ۸۵ درصدی خطر ابتلا در بالاترین سطح مصرف همراه است [۸]، [۵۳]. این امر احتمالاً به دلیل وجود ترکیبات جهش‌زا و سرطان‌زا در دود حاصل از سوختن تریاک است [۵۴].</a:t>
            </a:r>
          </a:p>
          <a:p>
            <a:pPr algn="r" rtl="1"/>
            <a:r>
              <a:rPr lang="fa-IR" dirty="0"/>
              <a:t>نوشیدن چای داغ: نوشیدن چای با دمای ۶۰ درجه سانتی‌گراد یا بالاتر، خطر ابتلا را به میزان قابل توجهی افزایش می‌دهد [۹]، [۲۷]. تصور می‌شود آسیب حرارتی مکرر به بافت مری، زمینه‌ساز ایجاد سرطان یا افزایش حساسیت به سایر مواد سرطان‌زا می‌شود [۵۸].</a:t>
            </a:r>
          </a:p>
          <a:p>
            <a:pPr algn="r" rtl="1"/>
            <a:r>
              <a:rPr lang="fa-IR" dirty="0"/>
              <a:t>مصرف کم میوه‌ها و سبزیجات: رژیم غذایی فاقد مقادیر کافی میوه و سبزی به دلیل کمبود ویتامین‌ها و مواد گیاهی با خاصیت آنتی‌اکسیدانی، از عوامل خطر مهم در این منطقه است [۸]، [۵۹].</a:t>
            </a:r>
          </a:p>
          <a:p>
            <a:pPr algn="r" rtl="1"/>
            <a:r>
              <a:rPr lang="fa-IR" dirty="0"/>
              <a:t>از دست دادن دندان (بهداشت ضعیف دهان): تعداد زیاد دندان‌های از دست رفته با افزایش خطر ابتلا مرتبط است [۹]، [۵۹]. مکانیسم‌های پیشنهادی شامل التهاب مزمن سیستمیک و تجمع میکروب‌های دهانی است که مواد سرطان‌زا تولید می‌کنند [۶۰].</a:t>
            </a:r>
          </a:p>
          <a:p>
            <a:pPr algn="r" rtl="1"/>
            <a:r>
              <a:rPr lang="fa-IR" dirty="0"/>
              <a:t>نوشیدن آب غیر لوله‌کشی: استفاده از آب چاه، آب‌انبار یا منابع طبیعی تصفیه نشده با افزایش خطر همراه است [۹]، [۶۰]. این موضوع ممکن است به دلیل غلظت بالای نیترات و مواد معدنی در این منابع آبی باشد [۶۱].</a:t>
            </a:r>
          </a:p>
          <a:p>
            <a:pPr algn="r" rtl="1"/>
            <a:r>
              <a:rPr lang="fa-IR" dirty="0"/>
              <a:t>آلودگی هوای داخل خانه: استفاده از سوخت‌های غیرگازی (مانند هیزم، نفت یا گازوئیل) برای پخت‌وپز یا گرمایش بدون داشتن دودکش، باعث قرارگیری در معرض هیدروکربن‌های آروماتیک چندحلقه‌ای (</a:t>
            </a:r>
            <a:r>
              <a:rPr lang="en-US" dirty="0"/>
              <a:t>PAH) </a:t>
            </a:r>
            <a:r>
              <a:rPr lang="fa-IR" dirty="0"/>
              <a:t>می‌شود که خطر سرطان مری را افزایش می‌دهد [۹]، [۳۰]، [۶۲].</a:t>
            </a:r>
          </a:p>
          <a:p>
            <a:pPr algn="r" rtl="1"/>
            <a:r>
              <a:rPr lang="fa-IR" dirty="0"/>
              <a:t>نکته مهم: نتایج این مطالعه نشان می‌دهد که سرطان مری در این منطقه یک بیماری چندعاملی است [۹]، [۶۴]. قرار گرفتن همزمان در معرض چندین مورد از این عوامل خطر، اثر فزاینده‌ای دارد؛ به طوری که افرادی که بیشترین میزان مواجهه با این عوامل را داشته‌اند، با خطر بیش از هفت برابری برای ابتلا به سرطان مری روبرو بوده‌اند [۹]، [۴۶]. تخمین زده می‌شود که حدود ۷۶ درصد از موارد سرطان مری در این منطقه ناشی از مجموع این هفت عامل محیطی باشد [</a:t>
            </a:r>
            <a:endParaRPr lang="en-US" dirty="0"/>
          </a:p>
        </p:txBody>
      </p:sp>
    </p:spTree>
    <p:extLst>
      <p:ext uri="{BB962C8B-B14F-4D97-AF65-F5344CB8AC3E}">
        <p14:creationId xmlns:p14="http://schemas.microsoft.com/office/powerpoint/2010/main" val="3593405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F0A4C-C6C3-8EDA-B3BE-C62154776AF5}"/>
              </a:ext>
            </a:extLst>
          </p:cNvPr>
          <p:cNvSpPr>
            <a:spLocks noGrp="1"/>
          </p:cNvSpPr>
          <p:nvPr>
            <p:ph type="title"/>
          </p:nvPr>
        </p:nvSpPr>
        <p:spPr/>
        <p:txBody>
          <a:bodyPr>
            <a:normAutofit fontScale="90000"/>
          </a:bodyPr>
          <a:lstStyle/>
          <a:p>
            <a:pPr algn="r" rtl="1"/>
            <a:r>
              <a:rPr lang="fa-IR" dirty="0"/>
              <a:t>برنامه استراتژیک مداخله سلامت عمومی جهت کاهش سرطان مری (</a:t>
            </a:r>
            <a:r>
              <a:rPr lang="en-US" dirty="0"/>
              <a:t>ESCC) </a:t>
            </a:r>
            <a:r>
              <a:rPr lang="fa-IR" dirty="0"/>
              <a:t>در منطقه گلستان</a:t>
            </a:r>
            <a:br>
              <a:rPr lang="fa-IR" dirty="0"/>
            </a:br>
            <a:endParaRPr lang="en-US" dirty="0"/>
          </a:p>
        </p:txBody>
      </p:sp>
      <p:sp>
        <p:nvSpPr>
          <p:cNvPr id="3" name="Content Placeholder 2">
            <a:extLst>
              <a:ext uri="{FF2B5EF4-FFF2-40B4-BE49-F238E27FC236}">
                <a16:creationId xmlns:a16="http://schemas.microsoft.com/office/drawing/2014/main" id="{902227F9-8253-E493-0B6E-932231E309A7}"/>
              </a:ext>
            </a:extLst>
          </p:cNvPr>
          <p:cNvSpPr>
            <a:spLocks noGrp="1"/>
          </p:cNvSpPr>
          <p:nvPr>
            <p:ph idx="1"/>
          </p:nvPr>
        </p:nvSpPr>
        <p:spPr/>
        <p:txBody>
          <a:bodyPr>
            <a:normAutofit lnSpcReduction="10000"/>
          </a:bodyPr>
          <a:lstStyle/>
          <a:p>
            <a:pPr algn="r" rtl="1"/>
            <a:endParaRPr lang="fa-IR" dirty="0"/>
          </a:p>
          <a:p>
            <a:pPr algn="r" rtl="1"/>
            <a:r>
              <a:rPr lang="fa-IR" dirty="0"/>
              <a:t>۱. تحلیل وضعیت و ضرورت استراتژیک: پارادایم اپیدمیولوژیک شمال شرق ایران</a:t>
            </a:r>
          </a:p>
          <a:p>
            <a:pPr algn="r" rtl="1"/>
            <a:r>
              <a:rPr lang="fa-IR" dirty="0"/>
              <a:t>منطقه گلستان در شمال شرق ایران به طور تاریخی یکی از بالاترین نرخ‌های گزارش‌شده سرطان سلول سنگفرشی مری (</a:t>
            </a:r>
            <a:r>
              <a:rPr lang="en-US" dirty="0"/>
              <a:t>ESCC) </a:t>
            </a:r>
            <a:r>
              <a:rPr lang="fa-IR" dirty="0"/>
              <a:t>را در جهان داراست. از دهه ۱۹۷۰ میلادی، با همکاری آژانس بین‌المللی تحقیقات سرطان (</a:t>
            </a:r>
            <a:r>
              <a:rPr lang="en-US" dirty="0"/>
              <a:t>IARC)، </a:t>
            </a:r>
            <a:r>
              <a:rPr lang="fa-IR" dirty="0"/>
              <a:t>تلاش‌ها برای شناسایی علل این پدیده آغاز شد. با این حال، به دلیل تحولات سیاسی-اجتماعی سال ۱۹۷۹، این تحقیقات پیش از رسیدن به نتایج قطعی متوقف شد. در سال ۲۰۰۱، برنامه‌ریزی مجدد آغاز و «مطالعه کوهورت گلستان» (</a:t>
            </a:r>
            <a:r>
              <a:rPr lang="en-US" dirty="0"/>
              <a:t>GCS) </a:t>
            </a:r>
            <a:r>
              <a:rPr lang="fa-IR" dirty="0"/>
              <a:t>به عنوان اولین و بزرگ‌ترین مطالعه آینده‌نگر مبتنی بر جمعیت در آسیای مرکزی و غربی پایه‌گذاری شد. فاز جذب شرکت‌کنندگان (</a:t>
            </a:r>
            <a:r>
              <a:rPr lang="en-US" dirty="0"/>
              <a:t>Recruitment) </a:t>
            </a:r>
            <a:r>
              <a:rPr lang="fa-IR" dirty="0"/>
              <a:t>این مطالعه برای ۵۰,۰۴۵ فرد بزرگسال، در یک دوره چهارساله بین سال‌های ۲۰۰۴ تا ۲۰۰۸ انجام گرفت.</a:t>
            </a:r>
          </a:p>
        </p:txBody>
      </p:sp>
    </p:spTree>
    <p:extLst>
      <p:ext uri="{BB962C8B-B14F-4D97-AF65-F5344CB8AC3E}">
        <p14:creationId xmlns:p14="http://schemas.microsoft.com/office/powerpoint/2010/main" val="1105801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1AE44-7FC0-85AF-D60D-5506B9B28316}"/>
              </a:ext>
            </a:extLst>
          </p:cNvPr>
          <p:cNvSpPr>
            <a:spLocks noGrp="1"/>
          </p:cNvSpPr>
          <p:nvPr>
            <p:ph type="title"/>
          </p:nvPr>
        </p:nvSpPr>
        <p:spPr/>
        <p:txBody>
          <a:bodyPr/>
          <a:lstStyle/>
          <a:p>
            <a:pPr algn="r" rtl="1"/>
            <a:r>
              <a:rPr lang="fa-IR" dirty="0"/>
              <a:t>برنامه استراتژیک مداخله سلامت عمومی جهت کاهش سرطان مری (</a:t>
            </a:r>
            <a:r>
              <a:rPr lang="en-US" dirty="0"/>
              <a:t>ESCC) </a:t>
            </a:r>
            <a:r>
              <a:rPr lang="fa-IR" dirty="0"/>
              <a:t>در منطقه گلستان</a:t>
            </a:r>
            <a:endParaRPr lang="en-US" dirty="0"/>
          </a:p>
        </p:txBody>
      </p:sp>
      <p:sp>
        <p:nvSpPr>
          <p:cNvPr id="3" name="Content Placeholder 2">
            <a:extLst>
              <a:ext uri="{FF2B5EF4-FFF2-40B4-BE49-F238E27FC236}">
                <a16:creationId xmlns:a16="http://schemas.microsoft.com/office/drawing/2014/main" id="{46C283CB-24D7-09E8-1DB1-22A80F3F971C}"/>
              </a:ext>
            </a:extLst>
          </p:cNvPr>
          <p:cNvSpPr>
            <a:spLocks noGrp="1"/>
          </p:cNvSpPr>
          <p:nvPr>
            <p:ph idx="1"/>
          </p:nvPr>
        </p:nvSpPr>
        <p:spPr/>
        <p:txBody>
          <a:bodyPr>
            <a:normAutofit fontScale="77500" lnSpcReduction="20000"/>
          </a:bodyPr>
          <a:lstStyle/>
          <a:p>
            <a:pPr algn="r" rtl="1"/>
            <a:r>
              <a:rPr lang="fa-IR" dirty="0"/>
              <a:t>بر اساس یافته‌های معتبرترین پایگاه داده منطقه‌ای (</a:t>
            </a:r>
            <a:r>
              <a:rPr lang="en-US" dirty="0"/>
              <a:t>GCS)، </a:t>
            </a:r>
            <a:r>
              <a:rPr lang="fa-IR" dirty="0"/>
              <a:t>ویژگی‌های دموگرافیک پرخطر برای مداخله هدفمند عبارتند از:</a:t>
            </a:r>
          </a:p>
          <a:p>
            <a:pPr algn="r" rtl="1"/>
            <a:r>
              <a:rPr lang="fa-IR" dirty="0"/>
              <a:t>سن: افزایش سن به عنوان عامل خطرزای پایه (میانگین سن مبتلایان ۵۹.۵ سال).</a:t>
            </a:r>
          </a:p>
          <a:p>
            <a:pPr algn="r" rtl="1"/>
            <a:r>
              <a:rPr lang="fa-IR" dirty="0"/>
              <a:t>جنسیت: تمایل به سمت مردان، هرچند نرخ ابتلا در زنان (نسبت ۱.۲۹ به ۱) به دلیل مواجهه‌های مشترک محیطی به شکل غیرمعمولی بالاست.</a:t>
            </a:r>
          </a:p>
          <a:p>
            <a:pPr algn="r" rtl="1"/>
            <a:r>
              <a:rPr lang="fa-IR" dirty="0"/>
              <a:t>قومیت: ساکنان با قومیت ترکمن (۸۷.۷٪ از کل موارد ابتلا در کوهورت).</a:t>
            </a:r>
          </a:p>
          <a:p>
            <a:pPr algn="r" rtl="1"/>
            <a:r>
              <a:rPr lang="fa-IR" dirty="0"/>
              <a:t>وضعیت اقتصادی-اجتماعی: افرادی که در پایین‌ترین چارک ثروت (</a:t>
            </a:r>
            <a:r>
              <a:rPr lang="en-US" dirty="0"/>
              <a:t>Lowest Wealth Score) </a:t>
            </a:r>
            <a:r>
              <a:rPr lang="fa-IR" dirty="0"/>
              <a:t>قرار دارند.</a:t>
            </a:r>
          </a:p>
          <a:p>
            <a:pPr algn="r" rtl="1"/>
            <a:r>
              <a:rPr lang="fa-IR" dirty="0"/>
              <a:t>تمرکز جغرافیایی: ساکنان مناطق شرقی استان، به ویژه شهرستان‌های مراوه‌تپه (با نسبت خطر ۱.۷۹) و کلاله.</a:t>
            </a:r>
          </a:p>
          <a:p>
            <a:pPr algn="r" rtl="1"/>
            <a:r>
              <a:rPr lang="fa-IR" dirty="0"/>
              <a:t>تحلیل استراتژیک (</a:t>
            </a:r>
            <a:r>
              <a:rPr lang="en-US" dirty="0"/>
              <a:t>So What?): </a:t>
            </a:r>
            <a:r>
              <a:rPr lang="fa-IR" dirty="0"/>
              <a:t>اعتبار این برنامه بر پایه نرخ مشارکت بی‌نظیر (بیش از ۷۰٪ در مناطق شهری و ۸۴٪ در مناطق روستایی) و نرخ پیگیری ۱۰ ساله با کمتر از ۱٪ گمشده استوار است. داده‌ها ثابت می‌کنند که سرطان مری در این منطقه نه یک بیماری ناشی از الکل و سیگار، بلکه حاصل تعامل پیچیده سبک زندگی روستایی و زیرساخت‌های محیطی است. بنابراین، نقشه راه سلامت منطقه باید از رویکرد درمانی صرف به سمت اصلاحات ساختاری در </a:t>
            </a:r>
          </a:p>
          <a:p>
            <a:pPr algn="r" rtl="1"/>
            <a:endParaRPr lang="en-US" dirty="0"/>
          </a:p>
        </p:txBody>
      </p:sp>
    </p:spTree>
    <p:extLst>
      <p:ext uri="{BB962C8B-B14F-4D97-AF65-F5344CB8AC3E}">
        <p14:creationId xmlns:p14="http://schemas.microsoft.com/office/powerpoint/2010/main" val="2551550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E88F-6B18-20F1-BD6D-E3AC354C0065}"/>
              </a:ext>
            </a:extLst>
          </p:cNvPr>
          <p:cNvSpPr>
            <a:spLocks noGrp="1"/>
          </p:cNvSpPr>
          <p:nvPr>
            <p:ph type="title"/>
          </p:nvPr>
        </p:nvSpPr>
        <p:spPr/>
        <p:txBody>
          <a:bodyPr/>
          <a:lstStyle/>
          <a:p>
            <a:pPr algn="r" rtl="1"/>
            <a:r>
              <a:rPr lang="fa-IR" dirty="0"/>
              <a:t>ستون اول مداخله: مدیریت آسیب‌های حرارتی و مواجهه‌های شیمیایی (چای داغ و تریاک</a:t>
            </a:r>
            <a:endParaRPr lang="en-US" dirty="0"/>
          </a:p>
        </p:txBody>
      </p:sp>
      <p:sp>
        <p:nvSpPr>
          <p:cNvPr id="3" name="Content Placeholder 2">
            <a:extLst>
              <a:ext uri="{FF2B5EF4-FFF2-40B4-BE49-F238E27FC236}">
                <a16:creationId xmlns:a16="http://schemas.microsoft.com/office/drawing/2014/main" id="{0412F72C-B7BC-0239-8049-A3CCE96C1A19}"/>
              </a:ext>
            </a:extLst>
          </p:cNvPr>
          <p:cNvSpPr>
            <a:spLocks noGrp="1"/>
          </p:cNvSpPr>
          <p:nvPr>
            <p:ph idx="1"/>
          </p:nvPr>
        </p:nvSpPr>
        <p:spPr/>
        <p:txBody>
          <a:bodyPr>
            <a:normAutofit fontScale="55000" lnSpcReduction="20000"/>
          </a:bodyPr>
          <a:lstStyle/>
          <a:p>
            <a:pPr algn="r" rtl="1"/>
            <a:r>
              <a:rPr lang="fa-IR" dirty="0"/>
              <a:t>)</a:t>
            </a:r>
          </a:p>
          <a:p>
            <a:pPr algn="r" rtl="1"/>
            <a:r>
              <a:rPr lang="fa-IR" dirty="0"/>
              <a:t>مکانیسم بیولوژیکی محوری در اتیولوژی </a:t>
            </a:r>
            <a:r>
              <a:rPr lang="en-US" dirty="0"/>
              <a:t>ESCC </a:t>
            </a:r>
            <a:r>
              <a:rPr lang="fa-IR" dirty="0"/>
              <a:t>در گلستان، «آسیب حرارتی مکرر» به مخاط مری است. نوشیدن چای در دمای بالای ۶۰ درجه سانتی‌گراد، با ایجاد التهاب مزمن و تسریع تکثیر سلولی، سد دفاعی مخاط را تخریب کرده و راه را برای جذب هیدروکربن‌های آروماتیک چندحلقه‌ای (</a:t>
            </a:r>
            <a:r>
              <a:rPr lang="en-US" dirty="0"/>
              <a:t>PAH) </a:t>
            </a:r>
            <a:r>
              <a:rPr lang="fa-IR" dirty="0"/>
              <a:t>هموار می‌کند. دود ناشی از کشیدن تریاک، منبع اصلی این </a:t>
            </a:r>
            <a:r>
              <a:rPr lang="en-US" dirty="0"/>
              <a:t>PAH</a:t>
            </a:r>
            <a:r>
              <a:rPr lang="fa-IR" dirty="0"/>
              <a:t>ها و مواد پیرولیزات سرطان‌زا در این جمعیت است.</a:t>
            </a:r>
          </a:p>
          <a:p>
            <a:pPr algn="r" rtl="1"/>
            <a:r>
              <a:rPr lang="fa-IR" dirty="0"/>
              <a:t>عامل خطر</a:t>
            </a:r>
          </a:p>
          <a:p>
            <a:pPr algn="r" rtl="1"/>
            <a:r>
              <a:rPr lang="fa-IR" dirty="0"/>
              <a:t>نسبت خطر (</a:t>
            </a:r>
            <a:r>
              <a:rPr lang="en-US" dirty="0"/>
              <a:t>HR)</a:t>
            </a:r>
          </a:p>
          <a:p>
            <a:pPr algn="r" rtl="1"/>
            <a:r>
              <a:rPr lang="fa-IR" dirty="0"/>
              <a:t>ملاحظات استرات</a:t>
            </a:r>
          </a:p>
          <a:p>
            <a:pPr algn="r" rtl="1"/>
            <a:r>
              <a:rPr lang="fa-IR" dirty="0"/>
              <a:t>کشیدن تریاک (</a:t>
            </a:r>
            <a:r>
              <a:rPr lang="en-US" dirty="0"/>
              <a:t>Opium Smoking)</a:t>
            </a:r>
          </a:p>
          <a:p>
            <a:pPr algn="r" rtl="1"/>
            <a:r>
              <a:rPr lang="fa-IR" dirty="0"/>
              <a:t>۱.۸۵</a:t>
            </a:r>
          </a:p>
          <a:p>
            <a:pPr algn="r" rtl="1"/>
            <a:r>
              <a:rPr lang="fa-IR" dirty="0"/>
              <a:t>ناشی از پیرولیزات و مواد جهش‌زای موجود در دود</a:t>
            </a:r>
          </a:p>
          <a:p>
            <a:pPr algn="r" rtl="1"/>
            <a:r>
              <a:rPr lang="fa-IR" dirty="0"/>
              <a:t>نوشیدن چای داغ (≥ ۶۰ درجه)</a:t>
            </a:r>
          </a:p>
          <a:p>
            <a:pPr algn="r" rtl="1"/>
            <a:r>
              <a:rPr lang="fa-IR" dirty="0"/>
              <a:t>۱.۶۰</a:t>
            </a:r>
          </a:p>
          <a:p>
            <a:pPr algn="r" rtl="1"/>
            <a:r>
              <a:rPr lang="fa-IR" dirty="0"/>
              <a:t>افزایش خطر همزمان با تعداد فنجان و حرارت</a:t>
            </a:r>
          </a:p>
          <a:p>
            <a:pPr algn="r" rtl="1"/>
            <a:r>
              <a:rPr lang="fa-IR" dirty="0"/>
              <a:t>طبق داده‌های دقیق منبع، «بلعیدن تریاک» (</a:t>
            </a:r>
            <a:r>
              <a:rPr lang="en-US" dirty="0"/>
              <a:t>Opium Ingestion) </a:t>
            </a:r>
            <a:r>
              <a:rPr lang="fa-IR" dirty="0"/>
              <a:t>ارتباط معناداری با </a:t>
            </a:r>
            <a:r>
              <a:rPr lang="en-US" dirty="0"/>
              <a:t>ESCC </a:t>
            </a:r>
            <a:r>
              <a:rPr lang="fa-IR" dirty="0"/>
              <a:t>نشان نداده است، که این امر بر نقش مخرب مواجهه تنفسی و حرارتی با مشتقات پیرولیز شده تأکید دارد.</a:t>
            </a:r>
          </a:p>
          <a:p>
            <a:pPr algn="r" rtl="1"/>
            <a:r>
              <a:rPr lang="fa-IR" dirty="0"/>
              <a:t>تحلیل استراتژیک (</a:t>
            </a:r>
            <a:r>
              <a:rPr lang="en-US" dirty="0"/>
              <a:t>So What?): </a:t>
            </a:r>
            <a:r>
              <a:rPr lang="fa-IR" dirty="0"/>
              <a:t>کاهش دمای نوشیدن چای به کمتر از ۶۰ درجه، به تنهایی یکی از کلیدی‌ترین اهداف آموزشی است. این اقدام ساده می‌تواند اثر تسهیل‌گری (</a:t>
            </a:r>
            <a:r>
              <a:rPr lang="en-US" dirty="0"/>
              <a:t>Facilitating Mechanism) </a:t>
            </a:r>
            <a:r>
              <a:rPr lang="fa-IR" dirty="0"/>
              <a:t>حرارت را برای سایر سرطان‌زاهای محیطی حذف کند. کمپین‌های آموزش عمومی باید بر «صبر برای </a:t>
            </a:r>
            <a:endParaRPr lang="en-US" dirty="0"/>
          </a:p>
        </p:txBody>
      </p:sp>
    </p:spTree>
    <p:extLst>
      <p:ext uri="{BB962C8B-B14F-4D97-AF65-F5344CB8AC3E}">
        <p14:creationId xmlns:p14="http://schemas.microsoft.com/office/powerpoint/2010/main" val="366331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3EF873-0C18-58E1-67F2-AA306ADBC35A}"/>
              </a:ext>
            </a:extLst>
          </p:cNvPr>
          <p:cNvPicPr>
            <a:picLocks noGrp="1" noChangeAspect="1"/>
          </p:cNvPicPr>
          <p:nvPr>
            <p:ph idx="1"/>
          </p:nvPr>
        </p:nvPicPr>
        <p:blipFill>
          <a:blip r:embed="rId2"/>
          <a:stretch>
            <a:fillRect/>
          </a:stretch>
        </p:blipFill>
        <p:spPr>
          <a:xfrm>
            <a:off x="220494" y="262714"/>
            <a:ext cx="11823545" cy="6565290"/>
          </a:xfrm>
          <a:prstGeom prst="rect">
            <a:avLst/>
          </a:prstGeom>
        </p:spPr>
      </p:pic>
    </p:spTree>
    <p:extLst>
      <p:ext uri="{BB962C8B-B14F-4D97-AF65-F5344CB8AC3E}">
        <p14:creationId xmlns:p14="http://schemas.microsoft.com/office/powerpoint/2010/main" val="359864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31731-59CE-2D06-B0CC-85A4ADABF5E1}"/>
              </a:ext>
            </a:extLst>
          </p:cNvPr>
          <p:cNvSpPr>
            <a:spLocks noGrp="1"/>
          </p:cNvSpPr>
          <p:nvPr>
            <p:ph type="title"/>
          </p:nvPr>
        </p:nvSpPr>
        <p:spPr/>
        <p:txBody>
          <a:bodyPr>
            <a:normAutofit fontScale="90000"/>
          </a:bodyPr>
          <a:lstStyle/>
          <a:p>
            <a:pPr algn="r" rtl="1"/>
            <a:r>
              <a:rPr lang="fa-IR" dirty="0"/>
              <a:t>ستون دوم مداخله: تقویت بیولوژیک از طریق تغذیه و بهداشت دهان و دندان</a:t>
            </a:r>
            <a:br>
              <a:rPr lang="fa-IR" dirty="0"/>
            </a:br>
            <a:endParaRPr lang="en-US" dirty="0"/>
          </a:p>
        </p:txBody>
      </p:sp>
      <p:sp>
        <p:nvSpPr>
          <p:cNvPr id="3" name="Content Placeholder 2">
            <a:extLst>
              <a:ext uri="{FF2B5EF4-FFF2-40B4-BE49-F238E27FC236}">
                <a16:creationId xmlns:a16="http://schemas.microsoft.com/office/drawing/2014/main" id="{F1DDCCC1-84CD-2C92-0292-FAF6C80CA31B}"/>
              </a:ext>
            </a:extLst>
          </p:cNvPr>
          <p:cNvSpPr>
            <a:spLocks noGrp="1"/>
          </p:cNvSpPr>
          <p:nvPr>
            <p:ph idx="1"/>
          </p:nvPr>
        </p:nvSpPr>
        <p:spPr/>
        <p:txBody>
          <a:bodyPr>
            <a:normAutofit fontScale="70000" lnSpcReduction="20000"/>
          </a:bodyPr>
          <a:lstStyle/>
          <a:p>
            <a:pPr algn="r" rtl="1"/>
            <a:r>
              <a:rPr lang="fa-IR" dirty="0"/>
              <a:t>نقص در وضعیت تغذیه‌ای و بهداشت دهان، دو بازوی تقویت‌کننده سرطان‌زایی در منطقه هستند. کمبود ریزمغذی‌ها و آنتی‌اکسیدان‌ها در رژیم غذایی، توانایی سلول‌های مری در خنثی‌سازی متابولیت‌های سمی را کاهش می‌دهد. از سوی دیگر، بیماری‌های مزمن دهان و دندان منجر به تجمع میکروبیوتای تغییریافته‌ای می‌شوند که متابولیت‌های سرطان‌زایی نظیر آلدئیدها و نیتروزامین‌ها (به ویژه نیتریت که پیش‌ساز نیتروزامین است) تولید می‌کنند.</a:t>
            </a:r>
          </a:p>
          <a:p>
            <a:pPr algn="r" rtl="1"/>
            <a:r>
              <a:rPr lang="fa-IR" dirty="0"/>
              <a:t>توصیه‌های مداخله‌ای بر اساس شواهد اپیدمیولوژیک:</a:t>
            </a:r>
          </a:p>
          <a:p>
            <a:pPr algn="r" rtl="1"/>
            <a:r>
              <a:rPr lang="fa-IR" dirty="0"/>
              <a:t>بهبود بهداشت دهان: افرادی که دچار از دست دادن دندان بیش از حد انتظار (بر اساس مدل </a:t>
            </a:r>
            <a:r>
              <a:rPr lang="en-US" dirty="0"/>
              <a:t>LOESS </a:t>
            </a:r>
            <a:r>
              <a:rPr lang="fa-IR" dirty="0"/>
              <a:t>سنی) هستند، با خطر ۱.۶۶ برابری مواجه‌اند. این امر ناشی از التهاب سیستمیک با درجه پایین و تولید ترکیبات سرطان‌زا در محیط دهان است.</a:t>
            </a:r>
          </a:p>
          <a:p>
            <a:pPr algn="r" rtl="1"/>
            <a:r>
              <a:rPr lang="fa-IR" dirty="0"/>
              <a:t>افزایش مصرف میوه: مصرف کمتر از یک واحد (۸۰ گرم) میوه در روز، خطر را تا ۱.۴۸ برابر افزایش می‌دهد.</a:t>
            </a:r>
          </a:p>
          <a:p>
            <a:pPr algn="r" rtl="1"/>
            <a:r>
              <a:rPr lang="fa-IR" dirty="0"/>
              <a:t>افزایش مصرف سبزیجات: کمبود مصرف سبزیجات با نسبت خطر ۱.۶۲ به عنوان یک عامل خطر مستقل شناسایی شده است.</a:t>
            </a:r>
          </a:p>
          <a:p>
            <a:pPr algn="r" rtl="1"/>
            <a:r>
              <a:rPr lang="fa-IR" dirty="0"/>
              <a:t>تحلیل استراتژیک (</a:t>
            </a:r>
            <a:r>
              <a:rPr lang="en-US" dirty="0"/>
              <a:t>So What?): </a:t>
            </a:r>
            <a:r>
              <a:rPr lang="fa-IR" dirty="0"/>
              <a:t>ارتقای سلامت دهان در مناطق روستایی فراتر از پیشگیری از پوسیدگی است؛ این یک استراتژی مستقیم برای کاهش تولید مواد سرطان‌زای درون‌زا است. تقویت زیرساخت‌های دندانپزشکی در شبکه‌های بهداشت روستایی باید به عنوان یک اولویت پیشگیرانه با هزینه بسیار پایین در </a:t>
            </a:r>
            <a:endParaRPr lang="en-US" dirty="0"/>
          </a:p>
        </p:txBody>
      </p:sp>
    </p:spTree>
    <p:extLst>
      <p:ext uri="{BB962C8B-B14F-4D97-AF65-F5344CB8AC3E}">
        <p14:creationId xmlns:p14="http://schemas.microsoft.com/office/powerpoint/2010/main" val="3888053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CA93-EF23-54A0-BACD-C1415AD283EE}"/>
              </a:ext>
            </a:extLst>
          </p:cNvPr>
          <p:cNvSpPr>
            <a:spLocks noGrp="1"/>
          </p:cNvSpPr>
          <p:nvPr>
            <p:ph type="title"/>
          </p:nvPr>
        </p:nvSpPr>
        <p:spPr/>
        <p:txBody>
          <a:bodyPr>
            <a:normAutofit fontScale="90000"/>
          </a:bodyPr>
          <a:lstStyle/>
          <a:p>
            <a:pPr algn="r" rtl="1"/>
            <a:r>
              <a:rPr lang="fa-IR" dirty="0"/>
              <a:t>ستون سوم مداخله: اصلاح زیرساخت‌های محیطی (آب ناسالم و سوخت‌های خانگی)</a:t>
            </a:r>
            <a:br>
              <a:rPr lang="fa-IR" dirty="0"/>
            </a:br>
            <a:endParaRPr lang="en-US" dirty="0"/>
          </a:p>
        </p:txBody>
      </p:sp>
      <p:sp>
        <p:nvSpPr>
          <p:cNvPr id="3" name="Content Placeholder 2">
            <a:extLst>
              <a:ext uri="{FF2B5EF4-FFF2-40B4-BE49-F238E27FC236}">
                <a16:creationId xmlns:a16="http://schemas.microsoft.com/office/drawing/2014/main" id="{9C867146-447F-58DC-13F7-ECE9FA47B7E4}"/>
              </a:ext>
            </a:extLst>
          </p:cNvPr>
          <p:cNvSpPr>
            <a:spLocks noGrp="1"/>
          </p:cNvSpPr>
          <p:nvPr>
            <p:ph idx="1"/>
          </p:nvPr>
        </p:nvSpPr>
        <p:spPr/>
        <p:txBody>
          <a:bodyPr>
            <a:normAutofit fontScale="77500" lnSpcReduction="20000"/>
          </a:bodyPr>
          <a:lstStyle/>
          <a:p>
            <a:pPr algn="r" rtl="1"/>
            <a:r>
              <a:rPr lang="fa-IR" dirty="0"/>
              <a:t>زیرساخت‌های فیزیکی زندگی در روستاهای گلستان، به ویژه در مناطق دورافتاده، منبع اصلی مواجهه مستمر با مواد سرطان‌زا است. آلودگی هوای داخل ساختمان (</a:t>
            </a:r>
            <a:r>
              <a:rPr lang="en-US" dirty="0"/>
              <a:t>Indoor Air Pollution) </a:t>
            </a:r>
            <a:r>
              <a:rPr lang="fa-IR" dirty="0"/>
              <a:t>ناشی از سوخت‌های غیرگازی (بیوماس، گازوئیل و نفت) بدون سیستم تهویه استاندارد، سطوح بحرانی از </a:t>
            </a:r>
            <a:r>
              <a:rPr lang="en-US" dirty="0"/>
              <a:t>PAH </a:t>
            </a:r>
            <a:r>
              <a:rPr lang="fa-IR" dirty="0"/>
              <a:t>ایجاد می‌کند. این موضوع به دلیل زمان طولانی پخت‌وپز، زنان منطقه را در معرض خطر شدیدتری قرار داده است.</a:t>
            </a:r>
          </a:p>
          <a:p>
            <a:pPr algn="r" rtl="1"/>
            <a:r>
              <a:rPr lang="fa-IR" dirty="0"/>
              <a:t>اقدامات اصلاحی زیربنایی بر اساس شدت خطر:</a:t>
            </a:r>
          </a:p>
          <a:p>
            <a:pPr algn="r" rtl="1"/>
            <a:r>
              <a:rPr lang="fa-IR" dirty="0"/>
              <a:t>جایگزینی منابع آب: استفاده از آب لوله‌کشی نشده شامل چاه‌ها، آب‌انبارها (</a:t>
            </a:r>
            <a:r>
              <a:rPr lang="en-US" dirty="0"/>
              <a:t>Cisterns) </a:t>
            </a:r>
            <a:r>
              <a:rPr lang="fa-IR" dirty="0"/>
              <a:t>و منابع طبیعی، بالاترین نسبت خطر فردی (۲.۰۴) را در این مطالعه به همراه دارد. مکانیسم احتمالی این خطر، غلظت بالای نیترات‌ها و مواد معدنی در این منابع است که منجر به تولید نیتروزامین‌های درون‌زا می‌شود.</a:t>
            </a:r>
          </a:p>
          <a:p>
            <a:pPr algn="r" rtl="1"/>
            <a:r>
              <a:rPr lang="fa-IR" dirty="0"/>
              <a:t>نصب دودکش و سوخت پاک: استفاده از سوخت‌های فسیلی بدون دودکش خطر را تا ۱.۵۷ برابر افزایش می‌دهد. نصب الزامی دودکش برای گرمایش بیوماس و تسریع در انتقال به شبکه گاز طبیعی ضروری است.</a:t>
            </a:r>
          </a:p>
          <a:p>
            <a:pPr algn="r" rtl="1"/>
            <a:r>
              <a:rPr lang="fa-IR" dirty="0"/>
              <a:t>تحلیل استراتژیک (</a:t>
            </a:r>
            <a:r>
              <a:rPr lang="en-US" dirty="0"/>
              <a:t>So What?): </a:t>
            </a:r>
            <a:r>
              <a:rPr lang="fa-IR" dirty="0"/>
              <a:t>دسترسی به آب لوله‌کشی سالم و گاز شهری صرفاً یک شاخص رفاهی نیست، بلکه یک مداخله مستقیم اپیدمیولوژیک برای حذف منابع اصلی نیترات و </a:t>
            </a:r>
            <a:r>
              <a:rPr lang="en-US" dirty="0"/>
              <a:t>PAH </a:t>
            </a:r>
            <a:r>
              <a:rPr lang="fa-IR" dirty="0"/>
              <a:t>محیطی است. توسعه شبکه آبرسانی در شرق استان باید به عنوان «هزینه پیشگیری از سرطان» بازتعریف شود.</a:t>
            </a:r>
            <a:endParaRPr lang="en-US" dirty="0"/>
          </a:p>
        </p:txBody>
      </p:sp>
    </p:spTree>
    <p:extLst>
      <p:ext uri="{BB962C8B-B14F-4D97-AF65-F5344CB8AC3E}">
        <p14:creationId xmlns:p14="http://schemas.microsoft.com/office/powerpoint/2010/main" val="768427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CE27C-3D84-254E-70EC-A92FA67F3A3F}"/>
              </a:ext>
            </a:extLst>
          </p:cNvPr>
          <p:cNvSpPr>
            <a:spLocks noGrp="1"/>
          </p:cNvSpPr>
          <p:nvPr>
            <p:ph type="title"/>
          </p:nvPr>
        </p:nvSpPr>
        <p:spPr/>
        <p:txBody>
          <a:bodyPr/>
          <a:lstStyle/>
          <a:p>
            <a:pPr algn="r" rtl="1"/>
            <a:r>
              <a:rPr lang="fa-IR" dirty="0"/>
              <a:t>هدف‌گذاری استراتژیک</a:t>
            </a:r>
            <a:br>
              <a:rPr lang="fa-IR" dirty="0"/>
            </a:br>
            <a:endParaRPr lang="en-US" dirty="0"/>
          </a:p>
        </p:txBody>
      </p:sp>
      <p:sp>
        <p:nvSpPr>
          <p:cNvPr id="3" name="Content Placeholder 2">
            <a:extLst>
              <a:ext uri="{FF2B5EF4-FFF2-40B4-BE49-F238E27FC236}">
                <a16:creationId xmlns:a16="http://schemas.microsoft.com/office/drawing/2014/main" id="{854CC621-BA1D-B713-D362-FAD83A75BAE4}"/>
              </a:ext>
            </a:extLst>
          </p:cNvPr>
          <p:cNvSpPr>
            <a:spLocks noGrp="1"/>
          </p:cNvSpPr>
          <p:nvPr>
            <p:ph idx="1"/>
          </p:nvPr>
        </p:nvSpPr>
        <p:spPr/>
        <p:txBody>
          <a:bodyPr>
            <a:normAutofit fontScale="92500" lnSpcReduction="20000"/>
          </a:bodyPr>
          <a:lstStyle/>
          <a:p>
            <a:pPr algn="r" rtl="1"/>
            <a:r>
              <a:rPr lang="fa-IR" dirty="0"/>
              <a:t>مدل‌سازی ریسک و کسر منتسب جمعیتی (</a:t>
            </a:r>
            <a:r>
              <a:rPr lang="en-US" dirty="0"/>
              <a:t>PAF): </a:t>
            </a:r>
            <a:r>
              <a:rPr lang="fa-IR" dirty="0"/>
              <a:t>قدرت تحلیل این سند در مفهوم «امتیاز مواجهه ترکیبی» (</a:t>
            </a:r>
            <a:r>
              <a:rPr lang="en-US" dirty="0"/>
              <a:t>CE-score) </a:t>
            </a:r>
            <a:r>
              <a:rPr lang="fa-IR" dirty="0"/>
              <a:t>نهفته است. سرطان مری در گلستان محصول یک عامل واحد نیست، بلکه نتیجه تجمع ریسک‌هاست. داشتن چندین عامل خطر همزمان، ریسک ابتلا را در بالاترین گروه نسبت به پایین‌ترین گروه تا ۷.۱۲ برابر افزایش می‌دهد.</a:t>
            </a:r>
          </a:p>
          <a:p>
            <a:pPr algn="r" rtl="1"/>
            <a:r>
              <a:rPr lang="fa-IR" dirty="0"/>
              <a:t>یافته محوری: کسر منتسب جمعیتی (</a:t>
            </a:r>
            <a:r>
              <a:rPr lang="en-US" dirty="0"/>
              <a:t>PAF) </a:t>
            </a:r>
            <a:r>
              <a:rPr lang="fa-IR" dirty="0"/>
              <a:t>برای هفت عامل خطر شناسایی شده، معادل ۷۶٪ است.</a:t>
            </a:r>
          </a:p>
          <a:p>
            <a:pPr algn="r" rtl="1"/>
            <a:r>
              <a:rPr lang="fa-IR" dirty="0"/>
              <a:t>در این مدل، هر «امتیاز ریسک» (</a:t>
            </a:r>
            <a:r>
              <a:rPr lang="en-US" dirty="0"/>
              <a:t>Risk Point) </a:t>
            </a:r>
            <a:r>
              <a:rPr lang="fa-IR" dirty="0"/>
              <a:t>دقیقاً معادل اثر یک سال افزایش سن بر احتمال ابتلا به سرطان مری عمل می‌کند.</a:t>
            </a:r>
          </a:p>
          <a:p>
            <a:pPr algn="r" rtl="1"/>
            <a:r>
              <a:rPr lang="fa-IR" dirty="0"/>
              <a:t>تحلیل استراتژیک (</a:t>
            </a:r>
            <a:r>
              <a:rPr lang="en-US" dirty="0"/>
              <a:t>So What?): </a:t>
            </a:r>
            <a:r>
              <a:rPr lang="fa-IR" dirty="0"/>
              <a:t>این داده پیامی روشن برای سیاست‌گذاران دارد: «اگر تمام هفت عامل خطر (تریاک، چای داغ، کمبود میوه، کمبود سبزیجات، بهداشت ضعیف دهان، آب ناسالم و سوخت غیرپاک) از محیط زندگی مردم حذف شوند، ۷۶٪ از موارد سرطان مری در منطقه قابل پیشگیری است.» این پتانسیل عظیم، ضرورتِ یک مداخله چندبخشی را اثبات می‌کند.</a:t>
            </a:r>
            <a:endParaRPr lang="en-US" dirty="0"/>
          </a:p>
        </p:txBody>
      </p:sp>
    </p:spTree>
    <p:extLst>
      <p:ext uri="{BB962C8B-B14F-4D97-AF65-F5344CB8AC3E}">
        <p14:creationId xmlns:p14="http://schemas.microsoft.com/office/powerpoint/2010/main" val="1352903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9F61F-C5D2-B69F-33E3-0877A9D46B66}"/>
              </a:ext>
            </a:extLst>
          </p:cNvPr>
          <p:cNvSpPr>
            <a:spLocks noGrp="1"/>
          </p:cNvSpPr>
          <p:nvPr>
            <p:ph type="title"/>
          </p:nvPr>
        </p:nvSpPr>
        <p:spPr/>
        <p:txBody>
          <a:bodyPr>
            <a:normAutofit fontScale="90000"/>
          </a:bodyPr>
          <a:lstStyle/>
          <a:p>
            <a:pPr algn="r" rtl="1"/>
            <a:r>
              <a:rPr lang="fa-IR"/>
              <a:t>نتیجه‌گیری و چشم‌انداز: مسیر کاهش نرخ ابتلا در دهه آینده</a:t>
            </a:r>
            <a:br>
              <a:rPr lang="fa-IR"/>
            </a:br>
            <a:endParaRPr lang="en-US"/>
          </a:p>
        </p:txBody>
      </p:sp>
      <p:sp>
        <p:nvSpPr>
          <p:cNvPr id="3" name="Content Placeholder 2">
            <a:extLst>
              <a:ext uri="{FF2B5EF4-FFF2-40B4-BE49-F238E27FC236}">
                <a16:creationId xmlns:a16="http://schemas.microsoft.com/office/drawing/2014/main" id="{1BC2A95D-BFEA-166B-FC43-5B3DC2DC9E78}"/>
              </a:ext>
            </a:extLst>
          </p:cNvPr>
          <p:cNvSpPr>
            <a:spLocks noGrp="1"/>
          </p:cNvSpPr>
          <p:nvPr>
            <p:ph idx="1"/>
          </p:nvPr>
        </p:nvSpPr>
        <p:spPr/>
        <p:txBody>
          <a:bodyPr>
            <a:normAutofit fontScale="77500" lnSpcReduction="20000"/>
          </a:bodyPr>
          <a:lstStyle/>
          <a:p>
            <a:pPr algn="r" rtl="1"/>
            <a:endParaRPr lang="fa-IR" dirty="0"/>
          </a:p>
          <a:p>
            <a:pPr algn="r" rtl="1"/>
            <a:r>
              <a:rPr lang="fa-IR" dirty="0"/>
              <a:t>۶. سرطان مری در شمال شرق ایران یک سرنوشت جغرافیایی غیرقابل تغییر نیست؛ بلکه حاصل تلاقی آسیب‌های حرارتی، مواجهه‌های شیمیایی (</a:t>
            </a:r>
            <a:r>
              <a:rPr lang="en-US" dirty="0"/>
              <a:t>PAH) </a:t>
            </a:r>
            <a:r>
              <a:rPr lang="fa-IR" dirty="0"/>
              <a:t>و فقر تغذیه‌ای در بستری از زیرساخت‌های ضعیف است. کاهش تدریجی نرخ </a:t>
            </a:r>
            <a:r>
              <a:rPr lang="en-US" dirty="0"/>
              <a:t>ESCC </a:t>
            </a:r>
            <a:r>
              <a:rPr lang="fa-IR" dirty="0"/>
              <a:t>در دهه‌های اخیر، سندی بر تأثیر بهبود زیرساخت‌های اجتماعی بر سلامت عمومی است.</a:t>
            </a:r>
          </a:p>
          <a:p>
            <a:pPr algn="r" rtl="1"/>
            <a:r>
              <a:rPr lang="fa-IR" dirty="0"/>
              <a:t>بیانیه نهایی و اقدامات الزامی: برای حذف نهایی این بیماری از منطقه، اتخاذ اقدامات مثبت (</a:t>
            </a:r>
            <a:r>
              <a:rPr lang="en-US" dirty="0"/>
              <a:t>Positive Actions) </a:t>
            </a:r>
            <a:r>
              <a:rPr lang="fa-IR" dirty="0"/>
              <a:t>تحت یک چارچوب نظارت و ارزیابی (</a:t>
            </a:r>
            <a:r>
              <a:rPr lang="en-US" dirty="0"/>
              <a:t>M&amp;E) </a:t>
            </a:r>
            <a:r>
              <a:rPr lang="fa-IR" dirty="0"/>
              <a:t>دقیق در دو حوزه الزامی است:</a:t>
            </a:r>
          </a:p>
          <a:p>
            <a:pPr algn="r" rtl="1"/>
            <a:r>
              <a:rPr lang="fa-IR" dirty="0"/>
              <a:t>آموزش رفتاری: کمپین‌های متمرکز بر دمای چای، ترک مصرف تریاک و ارتقای بهداشت دهان با تمرکز بر شهرستان‌های مراوه‌تپه و کلاله.</a:t>
            </a:r>
          </a:p>
          <a:p>
            <a:pPr algn="r" rtl="1"/>
            <a:r>
              <a:rPr lang="fa-IR" dirty="0"/>
              <a:t>تخصیص بودجه استراتژیک: تخصیص بودجه مستقیم برای تکمیل شبکه گازرسانی و آبرسانی سالم (جهت حذف آب‌انبارها و چاه‌های حاوی نیترات بالا) باید از سرفصل عمرانی به سرفصل «پیشگیری اولیه از سرطان» منتقل شود.</a:t>
            </a:r>
          </a:p>
          <a:p>
            <a:pPr algn="r" rtl="1"/>
            <a:r>
              <a:rPr lang="fa-IR" dirty="0"/>
              <a:t>سرطان مری در گلستان نتیجه مواجهه‌های محیطی قابل تغییر است. با تکیه بر علم اپیدمیولوژی و اراده سیاسی برای اصلاح زیرساخت‌ها، می‌توان نرخ ابتلا را در دهه آینده به حداقل رساند و به الگویی جهانی در مدیریت سرطان‌های با اتیولوژی ناشناخته تبدیل شد.</a:t>
            </a:r>
            <a:endParaRPr lang="en-US" dirty="0"/>
          </a:p>
        </p:txBody>
      </p:sp>
    </p:spTree>
    <p:extLst>
      <p:ext uri="{BB962C8B-B14F-4D97-AF65-F5344CB8AC3E}">
        <p14:creationId xmlns:p14="http://schemas.microsoft.com/office/powerpoint/2010/main" val="1208380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1FE3B29-9FC6-999D-26E3-0FFDBEBBAFB9}"/>
              </a:ext>
            </a:extLst>
          </p:cNvPr>
          <p:cNvPicPr>
            <a:picLocks noGrp="1" noChangeAspect="1"/>
          </p:cNvPicPr>
          <p:nvPr>
            <p:ph idx="1"/>
          </p:nvPr>
        </p:nvPicPr>
        <p:blipFill>
          <a:blip r:embed="rId2"/>
          <a:stretch>
            <a:fillRect/>
          </a:stretch>
        </p:blipFill>
        <p:spPr>
          <a:xfrm>
            <a:off x="207523" y="191377"/>
            <a:ext cx="11984477" cy="6367249"/>
          </a:xfrm>
          <a:prstGeom prst="rect">
            <a:avLst/>
          </a:prstGeom>
        </p:spPr>
      </p:pic>
    </p:spTree>
    <p:extLst>
      <p:ext uri="{BB962C8B-B14F-4D97-AF65-F5344CB8AC3E}">
        <p14:creationId xmlns:p14="http://schemas.microsoft.com/office/powerpoint/2010/main" val="117645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39EF32-6047-DB50-AD5E-5C8A2F6512C1}"/>
              </a:ext>
            </a:extLst>
          </p:cNvPr>
          <p:cNvPicPr>
            <a:picLocks noGrp="1" noChangeAspect="1"/>
          </p:cNvPicPr>
          <p:nvPr>
            <p:ph idx="1"/>
          </p:nvPr>
        </p:nvPicPr>
        <p:blipFill>
          <a:blip r:embed="rId2"/>
          <a:stretch>
            <a:fillRect/>
          </a:stretch>
        </p:blipFill>
        <p:spPr>
          <a:xfrm>
            <a:off x="1" y="0"/>
            <a:ext cx="12192000" cy="6776936"/>
          </a:xfrm>
          <a:prstGeom prst="rect">
            <a:avLst/>
          </a:prstGeom>
        </p:spPr>
      </p:pic>
    </p:spTree>
    <p:extLst>
      <p:ext uri="{BB962C8B-B14F-4D97-AF65-F5344CB8AC3E}">
        <p14:creationId xmlns:p14="http://schemas.microsoft.com/office/powerpoint/2010/main" val="331829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475C078-B37E-0C91-5D97-17E31C41389F}"/>
              </a:ext>
            </a:extLst>
          </p:cNvPr>
          <p:cNvPicPr>
            <a:picLocks noGrp="1" noChangeAspect="1"/>
          </p:cNvPicPr>
          <p:nvPr>
            <p:ph idx="1"/>
          </p:nvPr>
        </p:nvPicPr>
        <p:blipFill>
          <a:blip r:embed="rId2"/>
          <a:stretch>
            <a:fillRect/>
          </a:stretch>
        </p:blipFill>
        <p:spPr>
          <a:xfrm>
            <a:off x="-317770" y="-1"/>
            <a:ext cx="12289543" cy="6736445"/>
          </a:xfrm>
          <a:prstGeom prst="rect">
            <a:avLst/>
          </a:prstGeom>
        </p:spPr>
      </p:pic>
      <p:sp>
        <p:nvSpPr>
          <p:cNvPr id="6" name="Rectangle: Rounded Corners 5">
            <a:extLst>
              <a:ext uri="{FF2B5EF4-FFF2-40B4-BE49-F238E27FC236}">
                <a16:creationId xmlns:a16="http://schemas.microsoft.com/office/drawing/2014/main" id="{141DE633-5487-E63B-743D-2D74AC08BA7B}"/>
              </a:ext>
            </a:extLst>
          </p:cNvPr>
          <p:cNvSpPr/>
          <p:nvPr/>
        </p:nvSpPr>
        <p:spPr>
          <a:xfrm>
            <a:off x="2656536" y="3743739"/>
            <a:ext cx="2505185" cy="457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905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5F6D44E-0CC0-1E6E-7957-B0C51806C0BB}"/>
              </a:ext>
            </a:extLst>
          </p:cNvPr>
          <p:cNvPicPr>
            <a:picLocks noGrp="1" noChangeAspect="1"/>
          </p:cNvPicPr>
          <p:nvPr>
            <p:ph idx="1"/>
          </p:nvPr>
        </p:nvPicPr>
        <p:blipFill>
          <a:blip r:embed="rId2"/>
          <a:stretch>
            <a:fillRect/>
          </a:stretch>
        </p:blipFill>
        <p:spPr>
          <a:xfrm>
            <a:off x="48549" y="283221"/>
            <a:ext cx="12143451" cy="6425076"/>
          </a:xfrm>
          <a:prstGeom prst="rect">
            <a:avLst/>
          </a:prstGeom>
        </p:spPr>
      </p:pic>
    </p:spTree>
    <p:extLst>
      <p:ext uri="{BB962C8B-B14F-4D97-AF65-F5344CB8AC3E}">
        <p14:creationId xmlns:p14="http://schemas.microsoft.com/office/powerpoint/2010/main" val="353464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59698F7-0311-4C47-CCFD-8FEC240AD7C0}"/>
              </a:ext>
            </a:extLst>
          </p:cNvPr>
          <p:cNvPicPr>
            <a:picLocks noGrp="1" noChangeAspect="1"/>
          </p:cNvPicPr>
          <p:nvPr>
            <p:ph idx="1"/>
          </p:nvPr>
        </p:nvPicPr>
        <p:blipFill>
          <a:blip r:embed="rId2"/>
          <a:stretch>
            <a:fillRect/>
          </a:stretch>
        </p:blipFill>
        <p:spPr>
          <a:xfrm>
            <a:off x="-18254" y="-1"/>
            <a:ext cx="12023608" cy="6724481"/>
          </a:xfrm>
          <a:prstGeom prst="rect">
            <a:avLst/>
          </a:prstGeom>
        </p:spPr>
      </p:pic>
      <p:pic>
        <p:nvPicPr>
          <p:cNvPr id="7" name="Picture 6">
            <a:extLst>
              <a:ext uri="{FF2B5EF4-FFF2-40B4-BE49-F238E27FC236}">
                <a16:creationId xmlns:a16="http://schemas.microsoft.com/office/drawing/2014/main" id="{7D255A61-CC3B-EF22-B8E8-9DD25F815105}"/>
              </a:ext>
            </a:extLst>
          </p:cNvPr>
          <p:cNvPicPr>
            <a:picLocks noChangeAspect="1"/>
          </p:cNvPicPr>
          <p:nvPr/>
        </p:nvPicPr>
        <p:blipFill>
          <a:blip r:embed="rId2"/>
          <a:stretch>
            <a:fillRect/>
          </a:stretch>
        </p:blipFill>
        <p:spPr>
          <a:xfrm>
            <a:off x="-102450" y="-108328"/>
            <a:ext cx="12192000" cy="6605318"/>
          </a:xfrm>
          <a:prstGeom prst="rect">
            <a:avLst/>
          </a:prstGeom>
        </p:spPr>
      </p:pic>
      <p:sp>
        <p:nvSpPr>
          <p:cNvPr id="8" name="Rectangle 7">
            <a:extLst>
              <a:ext uri="{FF2B5EF4-FFF2-40B4-BE49-F238E27FC236}">
                <a16:creationId xmlns:a16="http://schemas.microsoft.com/office/drawing/2014/main" id="{39AFDBBF-F9FC-6384-4989-1B8282415BE8}"/>
              </a:ext>
            </a:extLst>
          </p:cNvPr>
          <p:cNvSpPr/>
          <p:nvPr/>
        </p:nvSpPr>
        <p:spPr>
          <a:xfrm>
            <a:off x="9135908" y="5278840"/>
            <a:ext cx="45719"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237B524-904B-FC60-9A93-213198DC10E4}"/>
              </a:ext>
            </a:extLst>
          </p:cNvPr>
          <p:cNvSpPr/>
          <p:nvPr/>
        </p:nvSpPr>
        <p:spPr>
          <a:xfrm>
            <a:off x="7557961" y="4329240"/>
            <a:ext cx="4447393" cy="167505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186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6C84B8-660B-3335-CBDB-0134E811AD96}"/>
              </a:ext>
            </a:extLst>
          </p:cNvPr>
          <p:cNvPicPr>
            <a:picLocks noGrp="1" noChangeAspect="1"/>
          </p:cNvPicPr>
          <p:nvPr>
            <p:ph idx="1"/>
          </p:nvPr>
        </p:nvPicPr>
        <p:blipFill>
          <a:blip r:embed="rId2"/>
          <a:stretch>
            <a:fillRect/>
          </a:stretch>
        </p:blipFill>
        <p:spPr>
          <a:xfrm>
            <a:off x="1" y="0"/>
            <a:ext cx="12079364" cy="6858000"/>
          </a:xfrm>
          <a:prstGeom prst="rect">
            <a:avLst/>
          </a:prstGeom>
        </p:spPr>
      </p:pic>
    </p:spTree>
    <p:extLst>
      <p:ext uri="{BB962C8B-B14F-4D97-AF65-F5344CB8AC3E}">
        <p14:creationId xmlns:p14="http://schemas.microsoft.com/office/powerpoint/2010/main" val="370016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1A1D95-2063-C507-5F0C-ED6F555818C1}"/>
              </a:ext>
            </a:extLst>
          </p:cNvPr>
          <p:cNvPicPr>
            <a:picLocks noGrp="1" noChangeAspect="1"/>
          </p:cNvPicPr>
          <p:nvPr>
            <p:ph idx="1"/>
          </p:nvPr>
        </p:nvPicPr>
        <p:blipFill>
          <a:blip r:embed="rId2"/>
          <a:stretch>
            <a:fillRect/>
          </a:stretch>
        </p:blipFill>
        <p:spPr>
          <a:xfrm>
            <a:off x="0" y="-1"/>
            <a:ext cx="12098043" cy="6837489"/>
          </a:xfrm>
          <a:prstGeom prst="rect">
            <a:avLst/>
          </a:prstGeom>
        </p:spPr>
      </p:pic>
    </p:spTree>
    <p:extLst>
      <p:ext uri="{BB962C8B-B14F-4D97-AF65-F5344CB8AC3E}">
        <p14:creationId xmlns:p14="http://schemas.microsoft.com/office/powerpoint/2010/main" val="2131944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2132</Words>
  <Application>Microsoft Office PowerPoint</Application>
  <PresentationFormat>Widescreen</PresentationFormat>
  <Paragraphs>65</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کوهورت گلستان </vt:lpstr>
      <vt:lpstr>عوامل محیطی اصلی موثر در سرطان مری در شمال ایران چیست؟ </vt:lpstr>
      <vt:lpstr>برنامه استراتژیک مداخله سلامت عمومی جهت کاهش سرطان مری (ESCC) در منطقه گلستان </vt:lpstr>
      <vt:lpstr>برنامه استراتژیک مداخله سلامت عمومی جهت کاهش سرطان مری (ESCC) در منطقه گلستان</vt:lpstr>
      <vt:lpstr>ستون اول مداخله: مدیریت آسیب‌های حرارتی و مواجهه‌های شیمیایی (چای داغ و تریاک</vt:lpstr>
      <vt:lpstr>ستون دوم مداخله: تقویت بیولوژیک از طریق تغذیه و بهداشت دهان و دندان </vt:lpstr>
      <vt:lpstr>ستون سوم مداخله: اصلاح زیرساخت‌های محیطی (آب ناسالم و سوخت‌های خانگی) </vt:lpstr>
      <vt:lpstr>هدف‌گذاری استراتژیک </vt:lpstr>
      <vt:lpstr>نتیجه‌گیری و چشم‌انداز: مسیر کاهش نرخ ابتلا در دهه آینده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Reza Malekzadeh</dc:creator>
  <cp:lastModifiedBy>Win10</cp:lastModifiedBy>
  <cp:revision>7</cp:revision>
  <dcterms:created xsi:type="dcterms:W3CDTF">2026-07-10T15:55:58Z</dcterms:created>
  <dcterms:modified xsi:type="dcterms:W3CDTF">2026-07-13T10:54:31Z</dcterms:modified>
</cp:coreProperties>
</file>