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57" r:id="rId3"/>
    <p:sldId id="272" r:id="rId4"/>
    <p:sldId id="273" r:id="rId5"/>
    <p:sldId id="381" r:id="rId6"/>
    <p:sldId id="359" r:id="rId7"/>
    <p:sldId id="335" r:id="rId8"/>
    <p:sldId id="382" r:id="rId9"/>
    <p:sldId id="361" r:id="rId10"/>
    <p:sldId id="369" r:id="rId11"/>
    <p:sldId id="370" r:id="rId12"/>
    <p:sldId id="274" r:id="rId13"/>
    <p:sldId id="276" r:id="rId14"/>
    <p:sldId id="277" r:id="rId15"/>
    <p:sldId id="278" r:id="rId16"/>
    <p:sldId id="279" r:id="rId17"/>
    <p:sldId id="331" r:id="rId18"/>
    <p:sldId id="332" r:id="rId19"/>
    <p:sldId id="280" r:id="rId20"/>
    <p:sldId id="372" r:id="rId21"/>
    <p:sldId id="374" r:id="rId22"/>
    <p:sldId id="325" r:id="rId23"/>
    <p:sldId id="281" r:id="rId24"/>
    <p:sldId id="282" r:id="rId25"/>
    <p:sldId id="362" r:id="rId26"/>
    <p:sldId id="371" r:id="rId27"/>
    <p:sldId id="373" r:id="rId28"/>
    <p:sldId id="288" r:id="rId29"/>
    <p:sldId id="289" r:id="rId30"/>
    <p:sldId id="290" r:id="rId31"/>
    <p:sldId id="291" r:id="rId32"/>
    <p:sldId id="363" r:id="rId33"/>
    <p:sldId id="364" r:id="rId34"/>
    <p:sldId id="365" r:id="rId35"/>
    <p:sldId id="366" r:id="rId36"/>
    <p:sldId id="367" r:id="rId37"/>
    <p:sldId id="293" r:id="rId38"/>
    <p:sldId id="375" r:id="rId39"/>
    <p:sldId id="378" r:id="rId40"/>
    <p:sldId id="379" r:id="rId41"/>
    <p:sldId id="377" r:id="rId42"/>
    <p:sldId id="376" r:id="rId43"/>
    <p:sldId id="333" r:id="rId44"/>
    <p:sldId id="303" r:id="rId45"/>
    <p:sldId id="304" r:id="rId46"/>
    <p:sldId id="307" r:id="rId47"/>
    <p:sldId id="309" r:id="rId48"/>
    <p:sldId id="310" r:id="rId49"/>
    <p:sldId id="357" r:id="rId50"/>
    <p:sldId id="38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B2527-EE96-4ADE-BFE4-5A3884FAAE99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642B3-E63F-464D-9471-B3B03F54B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02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B7539F8-A165-41C7-8819-307913BD816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82613" y="796925"/>
            <a:ext cx="5694362" cy="3203575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8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0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D14C-8955-4B71-8E3D-36F7CAD64CBC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4B02-AA4A-4EA5-AD0B-FBBA3D9BD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0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D14C-8955-4B71-8E3D-36F7CAD64CBC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4B02-AA4A-4EA5-AD0B-FBBA3D9BD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6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D14C-8955-4B71-8E3D-36F7CAD64CBC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4B02-AA4A-4EA5-AD0B-FBBA3D9BD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93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D14C-8955-4B71-8E3D-36F7CAD64CBC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4B02-AA4A-4EA5-AD0B-FBBA3D9BD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35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D14C-8955-4B71-8E3D-36F7CAD64CBC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4B02-AA4A-4EA5-AD0B-FBBA3D9BD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1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D14C-8955-4B71-8E3D-36F7CAD64CBC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4B02-AA4A-4EA5-AD0B-FBBA3D9BD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79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D14C-8955-4B71-8E3D-36F7CAD64CBC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4B02-AA4A-4EA5-AD0B-FBBA3D9BD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D14C-8955-4B71-8E3D-36F7CAD64CBC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4B02-AA4A-4EA5-AD0B-FBBA3D9BD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19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D14C-8955-4B71-8E3D-36F7CAD64CBC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4B02-AA4A-4EA5-AD0B-FBBA3D9BD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38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D14C-8955-4B71-8E3D-36F7CAD64CBC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4B02-AA4A-4EA5-AD0B-FBBA3D9BD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73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D14C-8955-4B71-8E3D-36F7CAD64CBC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4B02-AA4A-4EA5-AD0B-FBBA3D9BD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59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0D14C-8955-4B71-8E3D-36F7CAD64CBC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C4B02-AA4A-4EA5-AD0B-FBBA3D9BD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31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1525" y="1997006"/>
            <a:ext cx="9144000" cy="2387600"/>
          </a:xfrm>
        </p:spPr>
        <p:txBody>
          <a:bodyPr>
            <a:noAutofit/>
          </a:bodyPr>
          <a:lstStyle/>
          <a:p>
            <a:r>
              <a:rPr lang="en-US" sz="9600" b="1" dirty="0"/>
              <a:t>NAUSEA &amp;Vomiting</a:t>
            </a:r>
            <a:br>
              <a:rPr lang="en-US" sz="9600" b="1" dirty="0"/>
            </a:br>
            <a:endParaRPr lang="en-GB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488557" cy="2980506"/>
          </a:xfrm>
        </p:spPr>
        <p:txBody>
          <a:bodyPr>
            <a:normAutofit fontScale="55000" lnSpcReduction="20000"/>
          </a:bodyPr>
          <a:lstStyle/>
          <a:p>
            <a:r>
              <a:rPr lang="en-GB" sz="9600" b="1" dirty="0">
                <a:solidFill>
                  <a:srgbClr val="FFC000"/>
                </a:solidFill>
              </a:rPr>
              <a:t>Introduction to Medicine Course </a:t>
            </a:r>
          </a:p>
          <a:p>
            <a:r>
              <a:rPr lang="en-US" sz="5100" b="1" dirty="0">
                <a:solidFill>
                  <a:srgbClr val="FFFF00"/>
                </a:solidFill>
              </a:rPr>
              <a:t>Reza Malekzadeh M.D AGAF</a:t>
            </a:r>
          </a:p>
          <a:p>
            <a:r>
              <a:rPr lang="en-US" sz="5100" b="1" dirty="0">
                <a:solidFill>
                  <a:srgbClr val="FFFF00"/>
                </a:solidFill>
              </a:rPr>
              <a:t>Professor of Medicine </a:t>
            </a:r>
          </a:p>
          <a:p>
            <a:r>
              <a:rPr lang="en-US" sz="5100" b="1" dirty="0">
                <a:solidFill>
                  <a:srgbClr val="FFFF00"/>
                </a:solidFill>
              </a:rPr>
              <a:t>Digestive Disease Research Institute Shariati Hospital</a:t>
            </a:r>
          </a:p>
          <a:p>
            <a:r>
              <a:rPr lang="en-US" sz="5100" b="1" dirty="0">
                <a:solidFill>
                  <a:srgbClr val="FFFF00"/>
                </a:solidFill>
              </a:rPr>
              <a:t>Tehran University of Medical Sciences </a:t>
            </a:r>
            <a:endParaRPr lang="en-GB" sz="51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89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4"/>
          <p:cNvSpPr>
            <a:spLocks/>
          </p:cNvSpPr>
          <p:nvPr/>
        </p:nvSpPr>
        <p:spPr bwMode="auto">
          <a:xfrm>
            <a:off x="1905001" y="685800"/>
            <a:ext cx="8151813" cy="5938838"/>
          </a:xfrm>
          <a:custGeom>
            <a:avLst/>
            <a:gdLst>
              <a:gd name="T0" fmla="*/ 1152751 w 5431"/>
              <a:gd name="T1" fmla="*/ 2358383 h 4155"/>
              <a:gd name="T2" fmla="*/ 27018 w 5431"/>
              <a:gd name="T3" fmla="*/ 2724290 h 4155"/>
              <a:gd name="T4" fmla="*/ 0 w 5431"/>
              <a:gd name="T5" fmla="*/ 0 h 4155"/>
              <a:gd name="T6" fmla="*/ 8096277 w 5431"/>
              <a:gd name="T7" fmla="*/ 25728 h 4155"/>
              <a:gd name="T8" fmla="*/ 8123294 w 5431"/>
              <a:gd name="T9" fmla="*/ 1333559 h 4155"/>
              <a:gd name="T10" fmla="*/ 5516095 w 5431"/>
              <a:gd name="T11" fmla="*/ 3691942 h 4155"/>
              <a:gd name="T12" fmla="*/ 5915355 w 5431"/>
              <a:gd name="T13" fmla="*/ 4868275 h 4155"/>
              <a:gd name="T14" fmla="*/ 6428690 w 5431"/>
              <a:gd name="T15" fmla="*/ 5933121 h 4155"/>
              <a:gd name="T16" fmla="*/ 4363344 w 5431"/>
              <a:gd name="T17" fmla="*/ 5938838 h 4155"/>
              <a:gd name="T18" fmla="*/ 3925058 w 5431"/>
              <a:gd name="T19" fmla="*/ 4932594 h 4155"/>
              <a:gd name="T20" fmla="*/ 3650379 w 5431"/>
              <a:gd name="T21" fmla="*/ 4017828 h 4155"/>
              <a:gd name="T22" fmla="*/ 2676244 w 5431"/>
              <a:gd name="T23" fmla="*/ 3221695 h 4155"/>
              <a:gd name="T24" fmla="*/ 2388056 w 5431"/>
              <a:gd name="T25" fmla="*/ 2019634 h 4155"/>
              <a:gd name="T26" fmla="*/ 1756145 w 5431"/>
              <a:gd name="T27" fmla="*/ 2306928 h 4155"/>
              <a:gd name="T28" fmla="*/ 1152751 w 5431"/>
              <a:gd name="T29" fmla="*/ 2358383 h 415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431" h="4155">
                <a:moveTo>
                  <a:pt x="768" y="1650"/>
                </a:moveTo>
                <a:cubicBezTo>
                  <a:pt x="561" y="1708"/>
                  <a:pt x="320" y="1915"/>
                  <a:pt x="18" y="1906"/>
                </a:cubicBezTo>
                <a:cubicBezTo>
                  <a:pt x="0" y="562"/>
                  <a:pt x="18" y="1353"/>
                  <a:pt x="0" y="0"/>
                </a:cubicBezTo>
                <a:cubicBezTo>
                  <a:pt x="9" y="18"/>
                  <a:pt x="5166" y="18"/>
                  <a:pt x="5394" y="18"/>
                </a:cubicBezTo>
                <a:cubicBezTo>
                  <a:pt x="5431" y="878"/>
                  <a:pt x="5403" y="302"/>
                  <a:pt x="5412" y="933"/>
                </a:cubicBezTo>
                <a:cubicBezTo>
                  <a:pt x="5010" y="1559"/>
                  <a:pt x="4773" y="2327"/>
                  <a:pt x="3675" y="2583"/>
                </a:cubicBezTo>
                <a:cubicBezTo>
                  <a:pt x="3813" y="3177"/>
                  <a:pt x="3840" y="3145"/>
                  <a:pt x="3941" y="3406"/>
                </a:cubicBezTo>
                <a:cubicBezTo>
                  <a:pt x="4042" y="3667"/>
                  <a:pt x="4178" y="3863"/>
                  <a:pt x="4283" y="4151"/>
                </a:cubicBezTo>
                <a:cubicBezTo>
                  <a:pt x="3721" y="4146"/>
                  <a:pt x="3557" y="4155"/>
                  <a:pt x="2907" y="4155"/>
                </a:cubicBezTo>
                <a:cubicBezTo>
                  <a:pt x="2761" y="3863"/>
                  <a:pt x="2694" y="3675"/>
                  <a:pt x="2615" y="3451"/>
                </a:cubicBezTo>
                <a:cubicBezTo>
                  <a:pt x="2536" y="3227"/>
                  <a:pt x="2571" y="3010"/>
                  <a:pt x="2432" y="2811"/>
                </a:cubicBezTo>
                <a:cubicBezTo>
                  <a:pt x="2176" y="2775"/>
                  <a:pt x="1923" y="2487"/>
                  <a:pt x="1783" y="2254"/>
                </a:cubicBezTo>
                <a:cubicBezTo>
                  <a:pt x="1643" y="2021"/>
                  <a:pt x="1600" y="1678"/>
                  <a:pt x="1591" y="1413"/>
                </a:cubicBezTo>
                <a:cubicBezTo>
                  <a:pt x="1399" y="1550"/>
                  <a:pt x="1307" y="1574"/>
                  <a:pt x="1170" y="1614"/>
                </a:cubicBezTo>
                <a:cubicBezTo>
                  <a:pt x="1033" y="1654"/>
                  <a:pt x="852" y="1643"/>
                  <a:pt x="768" y="1650"/>
                </a:cubicBezTo>
                <a:close/>
              </a:path>
            </a:pathLst>
          </a:custGeom>
          <a:solidFill>
            <a:srgbClr val="DDDDDD"/>
          </a:solidFill>
          <a:ln w="38100" cmpd="sng">
            <a:solidFill>
              <a:srgbClr val="5F5F5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743200" y="76201"/>
            <a:ext cx="6629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Triggers for Vomiting</a:t>
            </a:r>
          </a:p>
        </p:txBody>
      </p:sp>
      <p:sp>
        <p:nvSpPr>
          <p:cNvPr id="15364" name="Oval 6"/>
          <p:cNvSpPr>
            <a:spLocks noChangeArrowheads="1"/>
          </p:cNvSpPr>
          <p:nvPr/>
        </p:nvSpPr>
        <p:spPr bwMode="auto">
          <a:xfrm>
            <a:off x="6053138" y="4648200"/>
            <a:ext cx="762000" cy="685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99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5F5F5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5973763" y="4800601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>
                <a:solidFill>
                  <a:srgbClr val="0000FF"/>
                </a:solidFill>
              </a:rPr>
              <a:t>VC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366" name="Oval 8"/>
          <p:cNvSpPr>
            <a:spLocks noChangeArrowheads="1"/>
          </p:cNvSpPr>
          <p:nvPr/>
        </p:nvSpPr>
        <p:spPr bwMode="auto">
          <a:xfrm>
            <a:off x="6708775" y="2971800"/>
            <a:ext cx="762000" cy="6858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5F5F5F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6629400" y="3124201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>
                <a:solidFill>
                  <a:srgbClr val="0000FF"/>
                </a:solidFill>
              </a:rPr>
              <a:t>CTZ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368" name="Oval 10"/>
          <p:cNvSpPr>
            <a:spLocks noChangeArrowheads="1"/>
          </p:cNvSpPr>
          <p:nvPr/>
        </p:nvSpPr>
        <p:spPr bwMode="auto">
          <a:xfrm>
            <a:off x="6403975" y="2133600"/>
            <a:ext cx="762000" cy="6858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5F5F5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6324600" y="2286001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solidFill>
                  <a:prstClr val="white"/>
                </a:solidFill>
              </a:rPr>
              <a:t>NTS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370" name="Freeform 12"/>
          <p:cNvSpPr>
            <a:spLocks/>
          </p:cNvSpPr>
          <p:nvPr/>
        </p:nvSpPr>
        <p:spPr bwMode="auto">
          <a:xfrm>
            <a:off x="6342063" y="3192464"/>
            <a:ext cx="304800" cy="1393825"/>
          </a:xfrm>
          <a:custGeom>
            <a:avLst/>
            <a:gdLst>
              <a:gd name="T0" fmla="*/ 304800 w 192"/>
              <a:gd name="T1" fmla="*/ 117475 h 878"/>
              <a:gd name="T2" fmla="*/ 87313 w 192"/>
              <a:gd name="T3" fmla="*/ 261938 h 878"/>
              <a:gd name="T4" fmla="*/ 247650 w 192"/>
              <a:gd name="T5" fmla="*/ 1393825 h 87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878">
                <a:moveTo>
                  <a:pt x="192" y="74"/>
                </a:moveTo>
                <a:cubicBezTo>
                  <a:pt x="169" y="89"/>
                  <a:pt x="110" y="0"/>
                  <a:pt x="55" y="165"/>
                </a:cubicBezTo>
                <a:cubicBezTo>
                  <a:pt x="0" y="330"/>
                  <a:pt x="135" y="730"/>
                  <a:pt x="156" y="878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15371" name="Freeform 13"/>
          <p:cNvSpPr>
            <a:spLocks/>
          </p:cNvSpPr>
          <p:nvPr/>
        </p:nvSpPr>
        <p:spPr bwMode="auto">
          <a:xfrm>
            <a:off x="5999164" y="2406650"/>
            <a:ext cx="420687" cy="2165350"/>
          </a:xfrm>
          <a:custGeom>
            <a:avLst/>
            <a:gdLst>
              <a:gd name="T0" fmla="*/ 304800 w 265"/>
              <a:gd name="T1" fmla="*/ 61913 h 1364"/>
              <a:gd name="T2" fmla="*/ 57150 w 265"/>
              <a:gd name="T3" fmla="*/ 350838 h 1364"/>
              <a:gd name="T4" fmla="*/ 420687 w 265"/>
              <a:gd name="T5" fmla="*/ 2165350 h 13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5" h="1364">
                <a:moveTo>
                  <a:pt x="192" y="39"/>
                </a:moveTo>
                <a:cubicBezTo>
                  <a:pt x="166" y="68"/>
                  <a:pt x="24" y="0"/>
                  <a:pt x="36" y="221"/>
                </a:cubicBezTo>
                <a:cubicBezTo>
                  <a:pt x="0" y="468"/>
                  <a:pt x="217" y="1126"/>
                  <a:pt x="265" y="1364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4791870" y="806451"/>
            <a:ext cx="20232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>
                <a:solidFill>
                  <a:srgbClr val="0000FF"/>
                </a:solidFill>
              </a:rPr>
              <a:t>Motion (inner ear), signalling to vestibular nucleus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5373" name="Freeform 15"/>
          <p:cNvSpPr>
            <a:spLocks/>
          </p:cNvSpPr>
          <p:nvPr/>
        </p:nvSpPr>
        <p:spPr bwMode="auto">
          <a:xfrm>
            <a:off x="5714765" y="2049413"/>
            <a:ext cx="538399" cy="2549576"/>
          </a:xfrm>
          <a:custGeom>
            <a:avLst/>
            <a:gdLst>
              <a:gd name="T0" fmla="*/ 87313 w 346"/>
              <a:gd name="T1" fmla="*/ 0 h 1983"/>
              <a:gd name="T2" fmla="*/ 11113 w 346"/>
              <a:gd name="T3" fmla="*/ 598488 h 1983"/>
              <a:gd name="T4" fmla="*/ 549275 w 346"/>
              <a:gd name="T5" fmla="*/ 3148013 h 1983"/>
              <a:gd name="T6" fmla="*/ 0 60000 65536"/>
              <a:gd name="T7" fmla="*/ 0 60000 65536"/>
              <a:gd name="T8" fmla="*/ 0 60000 65536"/>
              <a:gd name="connsiteX0" fmla="*/ 4 w 9802"/>
              <a:gd name="connsiteY0" fmla="*/ 0 h 8099"/>
              <a:gd name="connsiteX1" fmla="*/ 9802 w 9802"/>
              <a:gd name="connsiteY1" fmla="*/ 8099 h 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02" h="8099">
                <a:moveTo>
                  <a:pt x="4" y="0"/>
                </a:moveTo>
                <a:cubicBezTo>
                  <a:pt x="-198" y="1790"/>
                  <a:pt x="7750" y="6410"/>
                  <a:pt x="9802" y="8099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15374" name="Text Box 18"/>
          <p:cNvSpPr txBox="1">
            <a:spLocks noChangeArrowheads="1"/>
          </p:cNvSpPr>
          <p:nvPr/>
        </p:nvSpPr>
        <p:spPr bwMode="auto">
          <a:xfrm>
            <a:off x="1828800" y="762000"/>
            <a:ext cx="2209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>
                <a:solidFill>
                  <a:srgbClr val="0000FF"/>
                </a:solidFill>
              </a:rPr>
              <a:t>Pain, repulsive sights, smells, emotional factors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5375" name="Freeform 19"/>
          <p:cNvSpPr>
            <a:spLocks/>
          </p:cNvSpPr>
          <p:nvPr/>
        </p:nvSpPr>
        <p:spPr bwMode="auto">
          <a:xfrm>
            <a:off x="3905251" y="1311275"/>
            <a:ext cx="2189163" cy="3386138"/>
          </a:xfrm>
          <a:custGeom>
            <a:avLst/>
            <a:gdLst>
              <a:gd name="T0" fmla="*/ 0 w 1379"/>
              <a:gd name="T1" fmla="*/ 0 h 2133"/>
              <a:gd name="T2" fmla="*/ 1495425 w 1379"/>
              <a:gd name="T3" fmla="*/ 842963 h 2133"/>
              <a:gd name="T4" fmla="*/ 2189163 w 1379"/>
              <a:gd name="T5" fmla="*/ 3386138 h 21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79" h="2133">
                <a:moveTo>
                  <a:pt x="0" y="0"/>
                </a:moveTo>
                <a:cubicBezTo>
                  <a:pt x="157" y="88"/>
                  <a:pt x="805" y="211"/>
                  <a:pt x="942" y="531"/>
                </a:cubicBezTo>
                <a:cubicBezTo>
                  <a:pt x="1079" y="851"/>
                  <a:pt x="1288" y="1799"/>
                  <a:pt x="1379" y="2133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15376" name="Line 20"/>
          <p:cNvSpPr>
            <a:spLocks noChangeShapeType="1"/>
          </p:cNvSpPr>
          <p:nvPr/>
        </p:nvSpPr>
        <p:spPr bwMode="auto">
          <a:xfrm flipH="1" flipV="1">
            <a:off x="3579813" y="3783014"/>
            <a:ext cx="2424112" cy="10810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15377" name="Text Box 21"/>
          <p:cNvSpPr txBox="1">
            <a:spLocks noChangeArrowheads="1"/>
          </p:cNvSpPr>
          <p:nvPr/>
        </p:nvSpPr>
        <p:spPr bwMode="auto">
          <a:xfrm>
            <a:off x="2209800" y="3429000"/>
            <a:ext cx="152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solidFill>
                  <a:prstClr val="white"/>
                </a:solidFill>
              </a:rPr>
              <a:t>Retching, vomiting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379" name="Text Box 23"/>
          <p:cNvSpPr txBox="1">
            <a:spLocks noChangeArrowheads="1"/>
          </p:cNvSpPr>
          <p:nvPr/>
        </p:nvSpPr>
        <p:spPr bwMode="auto">
          <a:xfrm>
            <a:off x="8534400" y="3778250"/>
            <a:ext cx="1828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>
                <a:solidFill>
                  <a:prstClr val="white"/>
                </a:solidFill>
              </a:rPr>
              <a:t>Endogenous toxins, drugs, vagal afferents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380" name="Freeform 24"/>
          <p:cNvSpPr>
            <a:spLocks/>
          </p:cNvSpPr>
          <p:nvPr/>
        </p:nvSpPr>
        <p:spPr bwMode="auto">
          <a:xfrm>
            <a:off x="7543801" y="3294063"/>
            <a:ext cx="1800225" cy="493712"/>
          </a:xfrm>
          <a:custGeom>
            <a:avLst/>
            <a:gdLst>
              <a:gd name="T0" fmla="*/ 1800225 w 1134"/>
              <a:gd name="T1" fmla="*/ 493712 h 311"/>
              <a:gd name="T2" fmla="*/ 1103313 w 1134"/>
              <a:gd name="T3" fmla="*/ 15875 h 311"/>
              <a:gd name="T4" fmla="*/ 0 w 1134"/>
              <a:gd name="T5" fmla="*/ 15875 h 3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34" h="311">
                <a:moveTo>
                  <a:pt x="1134" y="311"/>
                </a:moveTo>
                <a:cubicBezTo>
                  <a:pt x="1061" y="261"/>
                  <a:pt x="1088" y="20"/>
                  <a:pt x="695" y="10"/>
                </a:cubicBezTo>
                <a:cubicBezTo>
                  <a:pt x="302" y="0"/>
                  <a:pt x="145" y="10"/>
                  <a:pt x="0" y="1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15381" name="Line 25"/>
          <p:cNvSpPr>
            <a:spLocks noChangeShapeType="1"/>
          </p:cNvSpPr>
          <p:nvPr/>
        </p:nvSpPr>
        <p:spPr bwMode="auto">
          <a:xfrm flipH="1" flipV="1">
            <a:off x="7377113" y="3627438"/>
            <a:ext cx="12954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15382" name="Text Box 26"/>
          <p:cNvSpPr txBox="1">
            <a:spLocks noChangeArrowheads="1"/>
          </p:cNvSpPr>
          <p:nvPr/>
        </p:nvSpPr>
        <p:spPr bwMode="auto">
          <a:xfrm>
            <a:off x="8077200" y="4648201"/>
            <a:ext cx="2362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>
                <a:solidFill>
                  <a:prstClr val="white"/>
                </a:solidFill>
              </a:rPr>
              <a:t>Lacks blood brain barrier (BBB)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383" name="Text Box 27"/>
          <p:cNvSpPr txBox="1">
            <a:spLocks noChangeArrowheads="1"/>
          </p:cNvSpPr>
          <p:nvPr/>
        </p:nvSpPr>
        <p:spPr bwMode="auto">
          <a:xfrm>
            <a:off x="7239000" y="836614"/>
            <a:ext cx="2819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 dirty="0">
                <a:solidFill>
                  <a:srgbClr val="0000FF"/>
                </a:solidFill>
              </a:rPr>
              <a:t>Pharyngeal stimulation, </a:t>
            </a:r>
            <a:r>
              <a:rPr lang="en-GB" sz="1800" dirty="0" err="1">
                <a:solidFill>
                  <a:srgbClr val="0000FF"/>
                </a:solidFill>
              </a:rPr>
              <a:t>gastric,distal</a:t>
            </a:r>
            <a:r>
              <a:rPr lang="en-GB" sz="1800" dirty="0">
                <a:solidFill>
                  <a:srgbClr val="0000FF"/>
                </a:solidFill>
              </a:rPr>
              <a:t> </a:t>
            </a:r>
            <a:r>
              <a:rPr lang="en-GB" sz="1800" dirty="0" err="1">
                <a:solidFill>
                  <a:srgbClr val="0000FF"/>
                </a:solidFill>
              </a:rPr>
              <a:t>Esophgeal</a:t>
            </a:r>
            <a:r>
              <a:rPr lang="en-GB" sz="1800" dirty="0">
                <a:solidFill>
                  <a:srgbClr val="0000FF"/>
                </a:solidFill>
              </a:rPr>
              <a:t> /duodenal distension, or irritation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5384" name="Freeform 28"/>
          <p:cNvSpPr>
            <a:spLocks/>
          </p:cNvSpPr>
          <p:nvPr/>
        </p:nvSpPr>
        <p:spPr bwMode="auto">
          <a:xfrm>
            <a:off x="6746876" y="1219200"/>
            <a:ext cx="492125" cy="827088"/>
          </a:xfrm>
          <a:custGeom>
            <a:avLst/>
            <a:gdLst>
              <a:gd name="T0" fmla="*/ 492125 w 310"/>
              <a:gd name="T1" fmla="*/ 0 h 521"/>
              <a:gd name="T2" fmla="*/ 103188 w 310"/>
              <a:gd name="T3" fmla="*/ 276225 h 521"/>
              <a:gd name="T4" fmla="*/ 0 w 310"/>
              <a:gd name="T5" fmla="*/ 827088 h 5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0" h="521">
                <a:moveTo>
                  <a:pt x="310" y="0"/>
                </a:moveTo>
                <a:cubicBezTo>
                  <a:pt x="269" y="29"/>
                  <a:pt x="111" y="9"/>
                  <a:pt x="65" y="174"/>
                </a:cubicBezTo>
                <a:cubicBezTo>
                  <a:pt x="19" y="339"/>
                  <a:pt x="14" y="449"/>
                  <a:pt x="0" y="521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15385" name="Freeform 29"/>
          <p:cNvSpPr>
            <a:spLocks/>
          </p:cNvSpPr>
          <p:nvPr/>
        </p:nvSpPr>
        <p:spPr bwMode="auto">
          <a:xfrm>
            <a:off x="7504114" y="1785939"/>
            <a:ext cx="827087" cy="1304925"/>
          </a:xfrm>
          <a:custGeom>
            <a:avLst/>
            <a:gdLst>
              <a:gd name="T0" fmla="*/ 827087 w 521"/>
              <a:gd name="T1" fmla="*/ 0 h 822"/>
              <a:gd name="T2" fmla="*/ 581025 w 521"/>
              <a:gd name="T3" fmla="*/ 711200 h 822"/>
              <a:gd name="T4" fmla="*/ 0 w 521"/>
              <a:gd name="T5" fmla="*/ 1304925 h 8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1" h="822">
                <a:moveTo>
                  <a:pt x="521" y="0"/>
                </a:moveTo>
                <a:cubicBezTo>
                  <a:pt x="494" y="75"/>
                  <a:pt x="453" y="311"/>
                  <a:pt x="366" y="448"/>
                </a:cubicBezTo>
                <a:cubicBezTo>
                  <a:pt x="320" y="613"/>
                  <a:pt x="76" y="744"/>
                  <a:pt x="0" y="822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676400" y="6324600"/>
            <a:ext cx="3809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 dirty="0">
                <a:solidFill>
                  <a:prstClr val="white"/>
                </a:solidFill>
              </a:rPr>
              <a:t>NTS = nucleus </a:t>
            </a:r>
            <a:r>
              <a:rPr lang="en-GB" sz="1800" dirty="0" err="1">
                <a:solidFill>
                  <a:prstClr val="white"/>
                </a:solidFill>
              </a:rPr>
              <a:t>tractus</a:t>
            </a:r>
            <a:r>
              <a:rPr lang="en-GB" sz="1800" dirty="0">
                <a:solidFill>
                  <a:prstClr val="white"/>
                </a:solidFill>
              </a:rPr>
              <a:t> </a:t>
            </a:r>
            <a:r>
              <a:rPr lang="en-GB" sz="1800" dirty="0" err="1">
                <a:solidFill>
                  <a:prstClr val="white"/>
                </a:solidFill>
              </a:rPr>
              <a:t>solitarius</a:t>
            </a: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5974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09"/>
          <p:cNvGrpSpPr>
            <a:grpSpLocks/>
          </p:cNvGrpSpPr>
          <p:nvPr/>
        </p:nvGrpSpPr>
        <p:grpSpPr bwMode="auto">
          <a:xfrm>
            <a:off x="1371600" y="76200"/>
            <a:ext cx="9372600" cy="6629400"/>
            <a:chOff x="-96" y="48"/>
            <a:chExt cx="5904" cy="4176"/>
          </a:xfrm>
        </p:grpSpPr>
        <p:sp>
          <p:nvSpPr>
            <p:cNvPr id="26628" name="Text Box 4"/>
            <p:cNvSpPr txBox="1">
              <a:spLocks noChangeArrowheads="1"/>
            </p:cNvSpPr>
            <p:nvPr/>
          </p:nvSpPr>
          <p:spPr bwMode="auto">
            <a:xfrm>
              <a:off x="288" y="48"/>
              <a:ext cx="51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Major Classes of Antiemetic Drugs</a:t>
              </a:r>
            </a:p>
          </p:txBody>
        </p:sp>
        <p:sp>
          <p:nvSpPr>
            <p:cNvPr id="17412" name="Text Box 5"/>
            <p:cNvSpPr txBox="1">
              <a:spLocks noChangeArrowheads="1"/>
            </p:cNvSpPr>
            <p:nvPr/>
          </p:nvSpPr>
          <p:spPr bwMode="auto">
            <a:xfrm>
              <a:off x="-43" y="390"/>
              <a:ext cx="52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dirty="0">
                  <a:solidFill>
                    <a:srgbClr val="FFC000"/>
                  </a:solidFill>
                </a:rPr>
                <a:t>5-HT</a:t>
              </a:r>
              <a:r>
                <a:rPr lang="en-GB" baseline="-25000" dirty="0">
                  <a:solidFill>
                    <a:srgbClr val="FFC000"/>
                  </a:solidFill>
                </a:rPr>
                <a:t>3</a:t>
              </a:r>
              <a:r>
                <a:rPr lang="en-GB" dirty="0">
                  <a:solidFill>
                    <a:srgbClr val="FFC000"/>
                  </a:solidFill>
                </a:rPr>
                <a:t> receptor antagonists (</a:t>
              </a:r>
              <a:r>
                <a:rPr lang="en-GB" i="1" dirty="0">
                  <a:solidFill>
                    <a:srgbClr val="FFC000"/>
                  </a:solidFill>
                </a:rPr>
                <a:t>e.g.</a:t>
              </a:r>
              <a:r>
                <a:rPr lang="en-GB" dirty="0">
                  <a:solidFill>
                    <a:srgbClr val="FFC000"/>
                  </a:solidFill>
                </a:rPr>
                <a:t> </a:t>
              </a:r>
              <a:r>
                <a:rPr lang="en-GB" dirty="0" err="1">
                  <a:solidFill>
                    <a:srgbClr val="FFC000"/>
                  </a:solidFill>
                </a:rPr>
                <a:t>ondansetron</a:t>
              </a:r>
              <a:r>
                <a:rPr lang="en-GB" dirty="0">
                  <a:solidFill>
                    <a:srgbClr val="70AD47"/>
                  </a:solidFill>
                </a:rPr>
                <a:t>)</a:t>
              </a:r>
            </a:p>
          </p:txBody>
        </p:sp>
        <p:sp>
          <p:nvSpPr>
            <p:cNvPr id="17413" name="Text Box 6"/>
            <p:cNvSpPr txBox="1">
              <a:spLocks noChangeArrowheads="1"/>
            </p:cNvSpPr>
            <p:nvPr/>
          </p:nvSpPr>
          <p:spPr bwMode="auto">
            <a:xfrm>
              <a:off x="-96" y="662"/>
              <a:ext cx="518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31775" indent="-231775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000099"/>
                </a:buClr>
                <a:buFont typeface="Wingdings" pitchFamily="2" charset="2"/>
                <a:buChar char="Ø"/>
              </a:pPr>
              <a:r>
                <a:rPr lang="en-GB" dirty="0">
                  <a:solidFill>
                    <a:prstClr val="white"/>
                  </a:solidFill>
                </a:rPr>
                <a:t>Used to suppress chemotherapy- and radiation-induced emesis and post-operative nausea and vomiting </a:t>
              </a:r>
            </a:p>
          </p:txBody>
        </p:sp>
        <p:sp>
          <p:nvSpPr>
            <p:cNvPr id="17414" name="Text Box 7"/>
            <p:cNvSpPr txBox="1">
              <a:spLocks noChangeArrowheads="1"/>
            </p:cNvSpPr>
            <p:nvPr/>
          </p:nvSpPr>
          <p:spPr bwMode="auto">
            <a:xfrm>
              <a:off x="240" y="1008"/>
              <a:ext cx="52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31775" indent="-231775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000099"/>
                </a:buClr>
                <a:buFont typeface="Wingdings" pitchFamily="2" charset="2"/>
                <a:buChar char="Ø"/>
              </a:pPr>
              <a:r>
                <a:rPr lang="en-GB">
                  <a:solidFill>
                    <a:prstClr val="white"/>
                  </a:solidFill>
                </a:rPr>
                <a:t>Block peripheral and central 5-HT</a:t>
              </a:r>
              <a:r>
                <a:rPr lang="en-GB" baseline="-25000">
                  <a:solidFill>
                    <a:prstClr val="white"/>
                  </a:solidFill>
                </a:rPr>
                <a:t>3</a:t>
              </a:r>
              <a:r>
                <a:rPr lang="en-GB">
                  <a:solidFill>
                    <a:prstClr val="white"/>
                  </a:solidFill>
                </a:rPr>
                <a:t> receptors</a:t>
              </a:r>
            </a:p>
          </p:txBody>
        </p:sp>
        <p:grpSp>
          <p:nvGrpSpPr>
            <p:cNvPr id="17415" name="Group 108"/>
            <p:cNvGrpSpPr>
              <a:grpSpLocks/>
            </p:cNvGrpSpPr>
            <p:nvPr/>
          </p:nvGrpSpPr>
          <p:grpSpPr bwMode="auto">
            <a:xfrm>
              <a:off x="48" y="1228"/>
              <a:ext cx="5760" cy="2996"/>
              <a:chOff x="48" y="1161"/>
              <a:chExt cx="5760" cy="2996"/>
            </a:xfrm>
          </p:grpSpPr>
          <p:sp>
            <p:nvSpPr>
              <p:cNvPr id="17416" name="AutoShape 13"/>
              <p:cNvSpPr>
                <a:spLocks noChangeAspect="1" noChangeArrowheads="1"/>
              </p:cNvSpPr>
              <p:nvPr/>
            </p:nvSpPr>
            <p:spPr bwMode="auto">
              <a:xfrm rot="-5400000">
                <a:off x="4006" y="2194"/>
                <a:ext cx="501" cy="433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17" name="AutoShape 14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1453" y="2194"/>
                <a:ext cx="501" cy="433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18" name="Text Box 15"/>
              <p:cNvSpPr txBox="1">
                <a:spLocks noChangeArrowheads="1"/>
              </p:cNvSpPr>
              <p:nvPr/>
            </p:nvSpPr>
            <p:spPr bwMode="auto">
              <a:xfrm>
                <a:off x="4560" y="2208"/>
                <a:ext cx="124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800">
                    <a:solidFill>
                      <a:prstClr val="white"/>
                    </a:solidFill>
                  </a:rPr>
                  <a:t>AP (containing CTZ) and NTS</a:t>
                </a:r>
              </a:p>
            </p:txBody>
          </p:sp>
          <p:sp>
            <p:nvSpPr>
              <p:cNvPr id="17419" name="AutoShape 16"/>
              <p:cNvSpPr>
                <a:spLocks noChangeArrowheads="1"/>
              </p:cNvSpPr>
              <p:nvPr/>
            </p:nvSpPr>
            <p:spPr bwMode="auto">
              <a:xfrm>
                <a:off x="4944" y="2631"/>
                <a:ext cx="258" cy="441"/>
              </a:xfrm>
              <a:prstGeom prst="downArrow">
                <a:avLst>
                  <a:gd name="adj1" fmla="val 50000"/>
                  <a:gd name="adj2" fmla="val 42733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20" name="Text Box 17"/>
              <p:cNvSpPr txBox="1">
                <a:spLocks noChangeArrowheads="1"/>
              </p:cNvSpPr>
              <p:nvPr/>
            </p:nvSpPr>
            <p:spPr bwMode="auto">
              <a:xfrm>
                <a:off x="1584" y="1920"/>
                <a:ext cx="1056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1600" dirty="0">
                    <a:solidFill>
                      <a:prstClr val="white"/>
                    </a:solidFill>
                  </a:rPr>
                  <a:t>Peripheral terminal in gut</a:t>
                </a:r>
              </a:p>
            </p:txBody>
          </p:sp>
          <p:sp>
            <p:nvSpPr>
              <p:cNvPr id="17421" name="Line 18"/>
              <p:cNvSpPr>
                <a:spLocks noChangeShapeType="1"/>
              </p:cNvSpPr>
              <p:nvPr/>
            </p:nvSpPr>
            <p:spPr bwMode="auto">
              <a:xfrm>
                <a:off x="1680" y="2409"/>
                <a:ext cx="24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7422" name="Text Box 19"/>
              <p:cNvSpPr txBox="1">
                <a:spLocks noChangeArrowheads="1"/>
              </p:cNvSpPr>
              <p:nvPr/>
            </p:nvSpPr>
            <p:spPr bwMode="auto">
              <a:xfrm>
                <a:off x="3600" y="1911"/>
                <a:ext cx="960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1600">
                    <a:solidFill>
                      <a:prstClr val="white"/>
                    </a:solidFill>
                  </a:rPr>
                  <a:t>Central terminal</a:t>
                </a:r>
              </a:p>
            </p:txBody>
          </p:sp>
          <p:sp>
            <p:nvSpPr>
              <p:cNvPr id="17423" name="Line 20"/>
              <p:cNvSpPr>
                <a:spLocks noChangeShapeType="1"/>
              </p:cNvSpPr>
              <p:nvPr/>
            </p:nvSpPr>
            <p:spPr bwMode="auto">
              <a:xfrm flipV="1">
                <a:off x="3552" y="2313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7424" name="Oval 21"/>
              <p:cNvSpPr>
                <a:spLocks noChangeArrowheads="1"/>
              </p:cNvSpPr>
              <p:nvPr/>
            </p:nvSpPr>
            <p:spPr bwMode="auto">
              <a:xfrm>
                <a:off x="3360" y="2007"/>
                <a:ext cx="413" cy="33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25" name="Text Box 22"/>
              <p:cNvSpPr txBox="1">
                <a:spLocks noChangeArrowheads="1"/>
              </p:cNvSpPr>
              <p:nvPr/>
            </p:nvSpPr>
            <p:spPr bwMode="auto">
              <a:xfrm>
                <a:off x="48" y="3916"/>
                <a:ext cx="436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600">
                    <a:solidFill>
                      <a:prstClr val="white"/>
                    </a:solidFill>
                  </a:rPr>
                  <a:t>AP = area postrema; NTS = nucleus tractus solitarius</a:t>
                </a:r>
              </a:p>
            </p:txBody>
          </p:sp>
          <p:grpSp>
            <p:nvGrpSpPr>
              <p:cNvPr id="17426" name="Group 23"/>
              <p:cNvGrpSpPr>
                <a:grpSpLocks noChangeAspect="1"/>
              </p:cNvGrpSpPr>
              <p:nvPr/>
            </p:nvGrpSpPr>
            <p:grpSpPr bwMode="auto">
              <a:xfrm rot="-5400000">
                <a:off x="1425" y="2242"/>
                <a:ext cx="111" cy="188"/>
                <a:chOff x="485" y="677"/>
                <a:chExt cx="609" cy="950"/>
              </a:xfrm>
            </p:grpSpPr>
            <p:sp>
              <p:nvSpPr>
                <p:cNvPr id="17497" name="Freeform 24"/>
                <p:cNvSpPr>
                  <a:spLocks noChangeAspect="1"/>
                </p:cNvSpPr>
                <p:nvPr/>
              </p:nvSpPr>
              <p:spPr bwMode="auto">
                <a:xfrm>
                  <a:off x="488" y="680"/>
                  <a:ext cx="603" cy="944"/>
                </a:xfrm>
                <a:custGeom>
                  <a:avLst/>
                  <a:gdLst>
                    <a:gd name="T0" fmla="*/ 51 w 1206"/>
                    <a:gd name="T1" fmla="*/ 212 h 1888"/>
                    <a:gd name="T2" fmla="*/ 74 w 1206"/>
                    <a:gd name="T3" fmla="*/ 286 h 1888"/>
                    <a:gd name="T4" fmla="*/ 109 w 1206"/>
                    <a:gd name="T5" fmla="*/ 401 h 1888"/>
                    <a:gd name="T6" fmla="*/ 120 w 1206"/>
                    <a:gd name="T7" fmla="*/ 505 h 1888"/>
                    <a:gd name="T8" fmla="*/ 115 w 1206"/>
                    <a:gd name="T9" fmla="*/ 612 h 1888"/>
                    <a:gd name="T10" fmla="*/ 93 w 1206"/>
                    <a:gd name="T11" fmla="*/ 751 h 1888"/>
                    <a:gd name="T12" fmla="*/ 91 w 1206"/>
                    <a:gd name="T13" fmla="*/ 837 h 1888"/>
                    <a:gd name="T14" fmla="*/ 100 w 1206"/>
                    <a:gd name="T15" fmla="*/ 885 h 1888"/>
                    <a:gd name="T16" fmla="*/ 115 w 1206"/>
                    <a:gd name="T17" fmla="*/ 915 h 1888"/>
                    <a:gd name="T18" fmla="*/ 135 w 1206"/>
                    <a:gd name="T19" fmla="*/ 934 h 1888"/>
                    <a:gd name="T20" fmla="*/ 156 w 1206"/>
                    <a:gd name="T21" fmla="*/ 943 h 1888"/>
                    <a:gd name="T22" fmla="*/ 214 w 1206"/>
                    <a:gd name="T23" fmla="*/ 939 h 1888"/>
                    <a:gd name="T24" fmla="*/ 284 w 1206"/>
                    <a:gd name="T25" fmla="*/ 925 h 1888"/>
                    <a:gd name="T26" fmla="*/ 341 w 1206"/>
                    <a:gd name="T27" fmla="*/ 931 h 1888"/>
                    <a:gd name="T28" fmla="*/ 403 w 1206"/>
                    <a:gd name="T29" fmla="*/ 941 h 1888"/>
                    <a:gd name="T30" fmla="*/ 453 w 1206"/>
                    <a:gd name="T31" fmla="*/ 941 h 1888"/>
                    <a:gd name="T32" fmla="*/ 478 w 1206"/>
                    <a:gd name="T33" fmla="*/ 932 h 1888"/>
                    <a:gd name="T34" fmla="*/ 498 w 1206"/>
                    <a:gd name="T35" fmla="*/ 913 h 1888"/>
                    <a:gd name="T36" fmla="*/ 513 w 1206"/>
                    <a:gd name="T37" fmla="*/ 884 h 1888"/>
                    <a:gd name="T38" fmla="*/ 520 w 1206"/>
                    <a:gd name="T39" fmla="*/ 835 h 1888"/>
                    <a:gd name="T40" fmla="*/ 514 w 1206"/>
                    <a:gd name="T41" fmla="*/ 745 h 1888"/>
                    <a:gd name="T42" fmla="*/ 484 w 1206"/>
                    <a:gd name="T43" fmla="*/ 604 h 1888"/>
                    <a:gd name="T44" fmla="*/ 469 w 1206"/>
                    <a:gd name="T45" fmla="*/ 507 h 1888"/>
                    <a:gd name="T46" fmla="*/ 467 w 1206"/>
                    <a:gd name="T47" fmla="*/ 429 h 1888"/>
                    <a:gd name="T48" fmla="*/ 474 w 1206"/>
                    <a:gd name="T49" fmla="*/ 376 h 1888"/>
                    <a:gd name="T50" fmla="*/ 488 w 1206"/>
                    <a:gd name="T51" fmla="*/ 330 h 1888"/>
                    <a:gd name="T52" fmla="*/ 509 w 1206"/>
                    <a:gd name="T53" fmla="*/ 279 h 1888"/>
                    <a:gd name="T54" fmla="*/ 548 w 1206"/>
                    <a:gd name="T55" fmla="*/ 209 h 1888"/>
                    <a:gd name="T56" fmla="*/ 590 w 1206"/>
                    <a:gd name="T57" fmla="*/ 139 h 1888"/>
                    <a:gd name="T58" fmla="*/ 602 w 1206"/>
                    <a:gd name="T59" fmla="*/ 107 h 1888"/>
                    <a:gd name="T60" fmla="*/ 601 w 1206"/>
                    <a:gd name="T61" fmla="*/ 82 h 1888"/>
                    <a:gd name="T62" fmla="*/ 590 w 1206"/>
                    <a:gd name="T63" fmla="*/ 65 h 1888"/>
                    <a:gd name="T64" fmla="*/ 571 w 1206"/>
                    <a:gd name="T65" fmla="*/ 54 h 1888"/>
                    <a:gd name="T66" fmla="*/ 519 w 1206"/>
                    <a:gd name="T67" fmla="*/ 47 h 1888"/>
                    <a:gd name="T68" fmla="*/ 445 w 1206"/>
                    <a:gd name="T69" fmla="*/ 46 h 1888"/>
                    <a:gd name="T70" fmla="*/ 405 w 1206"/>
                    <a:gd name="T71" fmla="*/ 36 h 1888"/>
                    <a:gd name="T72" fmla="*/ 386 w 1206"/>
                    <a:gd name="T73" fmla="*/ 19 h 1888"/>
                    <a:gd name="T74" fmla="*/ 351 w 1206"/>
                    <a:gd name="T75" fmla="*/ 5 h 1888"/>
                    <a:gd name="T76" fmla="*/ 271 w 1206"/>
                    <a:gd name="T77" fmla="*/ 0 h 1888"/>
                    <a:gd name="T78" fmla="*/ 214 w 1206"/>
                    <a:gd name="T79" fmla="*/ 11 h 1888"/>
                    <a:gd name="T80" fmla="*/ 188 w 1206"/>
                    <a:gd name="T81" fmla="*/ 27 h 1888"/>
                    <a:gd name="T82" fmla="*/ 162 w 1206"/>
                    <a:gd name="T83" fmla="*/ 43 h 1888"/>
                    <a:gd name="T84" fmla="*/ 85 w 1206"/>
                    <a:gd name="T85" fmla="*/ 46 h 1888"/>
                    <a:gd name="T86" fmla="*/ 25 w 1206"/>
                    <a:gd name="T87" fmla="*/ 54 h 1888"/>
                    <a:gd name="T88" fmla="*/ 8 w 1206"/>
                    <a:gd name="T89" fmla="*/ 64 h 1888"/>
                    <a:gd name="T90" fmla="*/ 0 w 1206"/>
                    <a:gd name="T91" fmla="*/ 81 h 1888"/>
                    <a:gd name="T92" fmla="*/ 2 w 1206"/>
                    <a:gd name="T93" fmla="*/ 105 h 1888"/>
                    <a:gd name="T94" fmla="*/ 19 w 1206"/>
                    <a:gd name="T95" fmla="*/ 148 h 188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206" h="1888">
                      <a:moveTo>
                        <a:pt x="62" y="341"/>
                      </a:moveTo>
                      <a:lnTo>
                        <a:pt x="78" y="372"/>
                      </a:lnTo>
                      <a:lnTo>
                        <a:pt x="90" y="399"/>
                      </a:lnTo>
                      <a:lnTo>
                        <a:pt x="101" y="424"/>
                      </a:lnTo>
                      <a:lnTo>
                        <a:pt x="112" y="451"/>
                      </a:lnTo>
                      <a:lnTo>
                        <a:pt x="121" y="482"/>
                      </a:lnTo>
                      <a:lnTo>
                        <a:pt x="134" y="521"/>
                      </a:lnTo>
                      <a:lnTo>
                        <a:pt x="148" y="572"/>
                      </a:lnTo>
                      <a:lnTo>
                        <a:pt x="168" y="635"/>
                      </a:lnTo>
                      <a:lnTo>
                        <a:pt x="188" y="700"/>
                      </a:lnTo>
                      <a:lnTo>
                        <a:pt x="204" y="754"/>
                      </a:lnTo>
                      <a:lnTo>
                        <a:pt x="217" y="801"/>
                      </a:lnTo>
                      <a:lnTo>
                        <a:pt x="226" y="846"/>
                      </a:lnTo>
                      <a:lnTo>
                        <a:pt x="233" y="893"/>
                      </a:lnTo>
                      <a:lnTo>
                        <a:pt x="238" y="947"/>
                      </a:lnTo>
                      <a:lnTo>
                        <a:pt x="240" y="1010"/>
                      </a:lnTo>
                      <a:lnTo>
                        <a:pt x="240" y="1089"/>
                      </a:lnTo>
                      <a:lnTo>
                        <a:pt x="238" y="1134"/>
                      </a:lnTo>
                      <a:lnTo>
                        <a:pt x="235" y="1179"/>
                      </a:lnTo>
                      <a:lnTo>
                        <a:pt x="229" y="1224"/>
                      </a:lnTo>
                      <a:lnTo>
                        <a:pt x="222" y="1271"/>
                      </a:lnTo>
                      <a:lnTo>
                        <a:pt x="208" y="1363"/>
                      </a:lnTo>
                      <a:lnTo>
                        <a:pt x="193" y="1455"/>
                      </a:lnTo>
                      <a:lnTo>
                        <a:pt x="186" y="1502"/>
                      </a:lnTo>
                      <a:lnTo>
                        <a:pt x="183" y="1545"/>
                      </a:lnTo>
                      <a:lnTo>
                        <a:pt x="179" y="1589"/>
                      </a:lnTo>
                      <a:lnTo>
                        <a:pt x="179" y="1632"/>
                      </a:lnTo>
                      <a:lnTo>
                        <a:pt x="181" y="1673"/>
                      </a:lnTo>
                      <a:lnTo>
                        <a:pt x="186" y="1713"/>
                      </a:lnTo>
                      <a:lnTo>
                        <a:pt x="190" y="1731"/>
                      </a:lnTo>
                      <a:lnTo>
                        <a:pt x="193" y="1751"/>
                      </a:lnTo>
                      <a:lnTo>
                        <a:pt x="199" y="1769"/>
                      </a:lnTo>
                      <a:lnTo>
                        <a:pt x="206" y="1787"/>
                      </a:lnTo>
                      <a:lnTo>
                        <a:pt x="213" y="1803"/>
                      </a:lnTo>
                      <a:lnTo>
                        <a:pt x="222" y="1817"/>
                      </a:lnTo>
                      <a:lnTo>
                        <a:pt x="229" y="1830"/>
                      </a:lnTo>
                      <a:lnTo>
                        <a:pt x="238" y="1843"/>
                      </a:lnTo>
                      <a:lnTo>
                        <a:pt x="247" y="1852"/>
                      </a:lnTo>
                      <a:lnTo>
                        <a:pt x="258" y="1861"/>
                      </a:lnTo>
                      <a:lnTo>
                        <a:pt x="269" y="1868"/>
                      </a:lnTo>
                      <a:lnTo>
                        <a:pt x="278" y="1873"/>
                      </a:lnTo>
                      <a:lnTo>
                        <a:pt x="289" y="1879"/>
                      </a:lnTo>
                      <a:lnTo>
                        <a:pt x="302" y="1882"/>
                      </a:lnTo>
                      <a:lnTo>
                        <a:pt x="312" y="1886"/>
                      </a:lnTo>
                      <a:lnTo>
                        <a:pt x="325" y="1888"/>
                      </a:lnTo>
                      <a:lnTo>
                        <a:pt x="349" y="1888"/>
                      </a:lnTo>
                      <a:lnTo>
                        <a:pt x="374" y="1886"/>
                      </a:lnTo>
                      <a:lnTo>
                        <a:pt x="428" y="1877"/>
                      </a:lnTo>
                      <a:lnTo>
                        <a:pt x="484" y="1864"/>
                      </a:lnTo>
                      <a:lnTo>
                        <a:pt x="511" y="1859"/>
                      </a:lnTo>
                      <a:lnTo>
                        <a:pt x="540" y="1854"/>
                      </a:lnTo>
                      <a:lnTo>
                        <a:pt x="567" y="1850"/>
                      </a:lnTo>
                      <a:lnTo>
                        <a:pt x="594" y="1850"/>
                      </a:lnTo>
                      <a:lnTo>
                        <a:pt x="623" y="1852"/>
                      </a:lnTo>
                      <a:lnTo>
                        <a:pt x="652" y="1855"/>
                      </a:lnTo>
                      <a:lnTo>
                        <a:pt x="682" y="1861"/>
                      </a:lnTo>
                      <a:lnTo>
                        <a:pt x="713" y="1866"/>
                      </a:lnTo>
                      <a:lnTo>
                        <a:pt x="744" y="1872"/>
                      </a:lnTo>
                      <a:lnTo>
                        <a:pt x="774" y="1877"/>
                      </a:lnTo>
                      <a:lnTo>
                        <a:pt x="805" y="1882"/>
                      </a:lnTo>
                      <a:lnTo>
                        <a:pt x="836" y="1884"/>
                      </a:lnTo>
                      <a:lnTo>
                        <a:pt x="865" y="1886"/>
                      </a:lnTo>
                      <a:lnTo>
                        <a:pt x="892" y="1884"/>
                      </a:lnTo>
                      <a:lnTo>
                        <a:pt x="906" y="1882"/>
                      </a:lnTo>
                      <a:lnTo>
                        <a:pt x="919" y="1879"/>
                      </a:lnTo>
                      <a:lnTo>
                        <a:pt x="931" y="1875"/>
                      </a:lnTo>
                      <a:lnTo>
                        <a:pt x="944" y="1870"/>
                      </a:lnTo>
                      <a:lnTo>
                        <a:pt x="955" y="1864"/>
                      </a:lnTo>
                      <a:lnTo>
                        <a:pt x="966" y="1857"/>
                      </a:lnTo>
                      <a:lnTo>
                        <a:pt x="977" y="1848"/>
                      </a:lnTo>
                      <a:lnTo>
                        <a:pt x="987" y="1837"/>
                      </a:lnTo>
                      <a:lnTo>
                        <a:pt x="996" y="1826"/>
                      </a:lnTo>
                      <a:lnTo>
                        <a:pt x="1004" y="1814"/>
                      </a:lnTo>
                      <a:lnTo>
                        <a:pt x="1013" y="1799"/>
                      </a:lnTo>
                      <a:lnTo>
                        <a:pt x="1018" y="1783"/>
                      </a:lnTo>
                      <a:lnTo>
                        <a:pt x="1025" y="1767"/>
                      </a:lnTo>
                      <a:lnTo>
                        <a:pt x="1031" y="1749"/>
                      </a:lnTo>
                      <a:lnTo>
                        <a:pt x="1034" y="1729"/>
                      </a:lnTo>
                      <a:lnTo>
                        <a:pt x="1036" y="1711"/>
                      </a:lnTo>
                      <a:lnTo>
                        <a:pt x="1040" y="1670"/>
                      </a:lnTo>
                      <a:lnTo>
                        <a:pt x="1040" y="1626"/>
                      </a:lnTo>
                      <a:lnTo>
                        <a:pt x="1038" y="1583"/>
                      </a:lnTo>
                      <a:lnTo>
                        <a:pt x="1033" y="1536"/>
                      </a:lnTo>
                      <a:lnTo>
                        <a:pt x="1027" y="1489"/>
                      </a:lnTo>
                      <a:lnTo>
                        <a:pt x="1018" y="1442"/>
                      </a:lnTo>
                      <a:lnTo>
                        <a:pt x="998" y="1347"/>
                      </a:lnTo>
                      <a:lnTo>
                        <a:pt x="978" y="1253"/>
                      </a:lnTo>
                      <a:lnTo>
                        <a:pt x="968" y="1208"/>
                      </a:lnTo>
                      <a:lnTo>
                        <a:pt x="959" y="1165"/>
                      </a:lnTo>
                      <a:lnTo>
                        <a:pt x="951" y="1123"/>
                      </a:lnTo>
                      <a:lnTo>
                        <a:pt x="946" y="1086"/>
                      </a:lnTo>
                      <a:lnTo>
                        <a:pt x="937" y="1013"/>
                      </a:lnTo>
                      <a:lnTo>
                        <a:pt x="933" y="947"/>
                      </a:lnTo>
                      <a:lnTo>
                        <a:pt x="933" y="916"/>
                      </a:lnTo>
                      <a:lnTo>
                        <a:pt x="933" y="885"/>
                      </a:lnTo>
                      <a:lnTo>
                        <a:pt x="933" y="857"/>
                      </a:lnTo>
                      <a:lnTo>
                        <a:pt x="935" y="830"/>
                      </a:lnTo>
                      <a:lnTo>
                        <a:pt x="939" y="802"/>
                      </a:lnTo>
                      <a:lnTo>
                        <a:pt x="942" y="777"/>
                      </a:lnTo>
                      <a:lnTo>
                        <a:pt x="948" y="752"/>
                      </a:lnTo>
                      <a:lnTo>
                        <a:pt x="953" y="729"/>
                      </a:lnTo>
                      <a:lnTo>
                        <a:pt x="960" y="705"/>
                      </a:lnTo>
                      <a:lnTo>
                        <a:pt x="968" y="682"/>
                      </a:lnTo>
                      <a:lnTo>
                        <a:pt x="975" y="660"/>
                      </a:lnTo>
                      <a:lnTo>
                        <a:pt x="986" y="638"/>
                      </a:lnTo>
                      <a:lnTo>
                        <a:pt x="1000" y="602"/>
                      </a:lnTo>
                      <a:lnTo>
                        <a:pt x="1011" y="577"/>
                      </a:lnTo>
                      <a:lnTo>
                        <a:pt x="1018" y="557"/>
                      </a:lnTo>
                      <a:lnTo>
                        <a:pt x="1025" y="537"/>
                      </a:lnTo>
                      <a:lnTo>
                        <a:pt x="1040" y="510"/>
                      </a:lnTo>
                      <a:lnTo>
                        <a:pt x="1061" y="473"/>
                      </a:lnTo>
                      <a:lnTo>
                        <a:pt x="1096" y="418"/>
                      </a:lnTo>
                      <a:lnTo>
                        <a:pt x="1144" y="341"/>
                      </a:lnTo>
                      <a:lnTo>
                        <a:pt x="1159" y="319"/>
                      </a:lnTo>
                      <a:lnTo>
                        <a:pt x="1170" y="298"/>
                      </a:lnTo>
                      <a:lnTo>
                        <a:pt x="1180" y="278"/>
                      </a:lnTo>
                      <a:lnTo>
                        <a:pt x="1190" y="260"/>
                      </a:lnTo>
                      <a:lnTo>
                        <a:pt x="1195" y="244"/>
                      </a:lnTo>
                      <a:lnTo>
                        <a:pt x="1200" y="227"/>
                      </a:lnTo>
                      <a:lnTo>
                        <a:pt x="1204" y="213"/>
                      </a:lnTo>
                      <a:lnTo>
                        <a:pt x="1206" y="199"/>
                      </a:lnTo>
                      <a:lnTo>
                        <a:pt x="1206" y="186"/>
                      </a:lnTo>
                      <a:lnTo>
                        <a:pt x="1206" y="175"/>
                      </a:lnTo>
                      <a:lnTo>
                        <a:pt x="1202" y="164"/>
                      </a:lnTo>
                      <a:lnTo>
                        <a:pt x="1199" y="153"/>
                      </a:lnTo>
                      <a:lnTo>
                        <a:pt x="1195" y="146"/>
                      </a:lnTo>
                      <a:lnTo>
                        <a:pt x="1188" y="137"/>
                      </a:lnTo>
                      <a:lnTo>
                        <a:pt x="1180" y="130"/>
                      </a:lnTo>
                      <a:lnTo>
                        <a:pt x="1171" y="125"/>
                      </a:lnTo>
                      <a:lnTo>
                        <a:pt x="1162" y="119"/>
                      </a:lnTo>
                      <a:lnTo>
                        <a:pt x="1152" y="114"/>
                      </a:lnTo>
                      <a:lnTo>
                        <a:pt x="1141" y="108"/>
                      </a:lnTo>
                      <a:lnTo>
                        <a:pt x="1128" y="105"/>
                      </a:lnTo>
                      <a:lnTo>
                        <a:pt x="1101" y="99"/>
                      </a:lnTo>
                      <a:lnTo>
                        <a:pt x="1070" y="96"/>
                      </a:lnTo>
                      <a:lnTo>
                        <a:pt x="1038" y="94"/>
                      </a:lnTo>
                      <a:lnTo>
                        <a:pt x="1002" y="92"/>
                      </a:lnTo>
                      <a:lnTo>
                        <a:pt x="964" y="92"/>
                      </a:lnTo>
                      <a:lnTo>
                        <a:pt x="926" y="92"/>
                      </a:lnTo>
                      <a:lnTo>
                        <a:pt x="890" y="92"/>
                      </a:lnTo>
                      <a:lnTo>
                        <a:pt x="863" y="90"/>
                      </a:lnTo>
                      <a:lnTo>
                        <a:pt x="841" y="85"/>
                      </a:lnTo>
                      <a:lnTo>
                        <a:pt x="823" y="80"/>
                      </a:lnTo>
                      <a:lnTo>
                        <a:pt x="809" y="72"/>
                      </a:lnTo>
                      <a:lnTo>
                        <a:pt x="798" y="65"/>
                      </a:lnTo>
                      <a:lnTo>
                        <a:pt x="789" y="56"/>
                      </a:lnTo>
                      <a:lnTo>
                        <a:pt x="780" y="47"/>
                      </a:lnTo>
                      <a:lnTo>
                        <a:pt x="771" y="38"/>
                      </a:lnTo>
                      <a:lnTo>
                        <a:pt x="758" y="29"/>
                      </a:lnTo>
                      <a:lnTo>
                        <a:pt x="744" y="22"/>
                      </a:lnTo>
                      <a:lnTo>
                        <a:pt x="726" y="15"/>
                      </a:lnTo>
                      <a:lnTo>
                        <a:pt x="702" y="9"/>
                      </a:lnTo>
                      <a:lnTo>
                        <a:pt x="672" y="4"/>
                      </a:lnTo>
                      <a:lnTo>
                        <a:pt x="634" y="0"/>
                      </a:lnTo>
                      <a:lnTo>
                        <a:pt x="589" y="0"/>
                      </a:lnTo>
                      <a:lnTo>
                        <a:pt x="542" y="0"/>
                      </a:lnTo>
                      <a:lnTo>
                        <a:pt x="504" y="4"/>
                      </a:lnTo>
                      <a:lnTo>
                        <a:pt x="473" y="7"/>
                      </a:lnTo>
                      <a:lnTo>
                        <a:pt x="448" y="15"/>
                      </a:lnTo>
                      <a:lnTo>
                        <a:pt x="428" y="22"/>
                      </a:lnTo>
                      <a:lnTo>
                        <a:pt x="412" y="29"/>
                      </a:lnTo>
                      <a:lnTo>
                        <a:pt x="397" y="38"/>
                      </a:lnTo>
                      <a:lnTo>
                        <a:pt x="386" y="47"/>
                      </a:lnTo>
                      <a:lnTo>
                        <a:pt x="376" y="54"/>
                      </a:lnTo>
                      <a:lnTo>
                        <a:pt x="367" y="63"/>
                      </a:lnTo>
                      <a:lnTo>
                        <a:pt x="354" y="71"/>
                      </a:lnTo>
                      <a:lnTo>
                        <a:pt x="340" y="78"/>
                      </a:lnTo>
                      <a:lnTo>
                        <a:pt x="323" y="85"/>
                      </a:lnTo>
                      <a:lnTo>
                        <a:pt x="302" y="89"/>
                      </a:lnTo>
                      <a:lnTo>
                        <a:pt x="273" y="92"/>
                      </a:lnTo>
                      <a:lnTo>
                        <a:pt x="240" y="92"/>
                      </a:lnTo>
                      <a:lnTo>
                        <a:pt x="170" y="92"/>
                      </a:lnTo>
                      <a:lnTo>
                        <a:pt x="109" y="96"/>
                      </a:lnTo>
                      <a:lnTo>
                        <a:pt x="81" y="99"/>
                      </a:lnTo>
                      <a:lnTo>
                        <a:pt x="58" y="105"/>
                      </a:lnTo>
                      <a:lnTo>
                        <a:pt x="49" y="108"/>
                      </a:lnTo>
                      <a:lnTo>
                        <a:pt x="38" y="112"/>
                      </a:lnTo>
                      <a:lnTo>
                        <a:pt x="31" y="116"/>
                      </a:lnTo>
                      <a:lnTo>
                        <a:pt x="24" y="121"/>
                      </a:lnTo>
                      <a:lnTo>
                        <a:pt x="16" y="128"/>
                      </a:lnTo>
                      <a:lnTo>
                        <a:pt x="11" y="135"/>
                      </a:lnTo>
                      <a:lnTo>
                        <a:pt x="6" y="143"/>
                      </a:lnTo>
                      <a:lnTo>
                        <a:pt x="4" y="152"/>
                      </a:lnTo>
                      <a:lnTo>
                        <a:pt x="0" y="161"/>
                      </a:lnTo>
                      <a:lnTo>
                        <a:pt x="0" y="171"/>
                      </a:lnTo>
                      <a:lnTo>
                        <a:pt x="0" y="182"/>
                      </a:lnTo>
                      <a:lnTo>
                        <a:pt x="2" y="195"/>
                      </a:lnTo>
                      <a:lnTo>
                        <a:pt x="4" y="209"/>
                      </a:lnTo>
                      <a:lnTo>
                        <a:pt x="7" y="224"/>
                      </a:lnTo>
                      <a:lnTo>
                        <a:pt x="13" y="240"/>
                      </a:lnTo>
                      <a:lnTo>
                        <a:pt x="20" y="258"/>
                      </a:lnTo>
                      <a:lnTo>
                        <a:pt x="38" y="296"/>
                      </a:lnTo>
                      <a:lnTo>
                        <a:pt x="62" y="34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98" name="Freeform 25"/>
                <p:cNvSpPr>
                  <a:spLocks noChangeAspect="1"/>
                </p:cNvSpPr>
                <p:nvPr/>
              </p:nvSpPr>
              <p:spPr bwMode="auto">
                <a:xfrm>
                  <a:off x="515" y="849"/>
                  <a:ext cx="61" cy="150"/>
                </a:xfrm>
                <a:custGeom>
                  <a:avLst/>
                  <a:gdLst>
                    <a:gd name="T0" fmla="*/ 61 w 121"/>
                    <a:gd name="T1" fmla="*/ 148 h 301"/>
                    <a:gd name="T2" fmla="*/ 51 w 121"/>
                    <a:gd name="T3" fmla="*/ 116 h 301"/>
                    <a:gd name="T4" fmla="*/ 44 w 121"/>
                    <a:gd name="T5" fmla="*/ 91 h 301"/>
                    <a:gd name="T6" fmla="*/ 37 w 121"/>
                    <a:gd name="T7" fmla="*/ 71 h 301"/>
                    <a:gd name="T8" fmla="*/ 33 w 121"/>
                    <a:gd name="T9" fmla="*/ 56 h 301"/>
                    <a:gd name="T10" fmla="*/ 28 w 121"/>
                    <a:gd name="T11" fmla="*/ 41 h 301"/>
                    <a:gd name="T12" fmla="*/ 22 w 121"/>
                    <a:gd name="T13" fmla="*/ 29 h 301"/>
                    <a:gd name="T14" fmla="*/ 16 w 121"/>
                    <a:gd name="T15" fmla="*/ 15 h 301"/>
                    <a:gd name="T16" fmla="*/ 7 w 121"/>
                    <a:gd name="T17" fmla="*/ 0 h 301"/>
                    <a:gd name="T18" fmla="*/ 0 w 121"/>
                    <a:gd name="T19" fmla="*/ 4 h 301"/>
                    <a:gd name="T20" fmla="*/ 9 w 121"/>
                    <a:gd name="T21" fmla="*/ 19 h 301"/>
                    <a:gd name="T22" fmla="*/ 15 w 121"/>
                    <a:gd name="T23" fmla="*/ 32 h 301"/>
                    <a:gd name="T24" fmla="*/ 20 w 121"/>
                    <a:gd name="T25" fmla="*/ 44 h 301"/>
                    <a:gd name="T26" fmla="*/ 26 w 121"/>
                    <a:gd name="T27" fmla="*/ 58 h 301"/>
                    <a:gd name="T28" fmla="*/ 30 w 121"/>
                    <a:gd name="T29" fmla="*/ 74 h 301"/>
                    <a:gd name="T30" fmla="*/ 37 w 121"/>
                    <a:gd name="T31" fmla="*/ 93 h 301"/>
                    <a:gd name="T32" fmla="*/ 44 w 121"/>
                    <a:gd name="T33" fmla="*/ 118 h 301"/>
                    <a:gd name="T34" fmla="*/ 54 w 121"/>
                    <a:gd name="T35" fmla="*/ 150 h 301"/>
                    <a:gd name="T36" fmla="*/ 61 w 121"/>
                    <a:gd name="T37" fmla="*/ 148 h 30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1" h="301">
                      <a:moveTo>
                        <a:pt x="121" y="296"/>
                      </a:moveTo>
                      <a:lnTo>
                        <a:pt x="101" y="233"/>
                      </a:lnTo>
                      <a:lnTo>
                        <a:pt x="87" y="182"/>
                      </a:lnTo>
                      <a:lnTo>
                        <a:pt x="74" y="143"/>
                      </a:lnTo>
                      <a:lnTo>
                        <a:pt x="65" y="112"/>
                      </a:lnTo>
                      <a:lnTo>
                        <a:pt x="55" y="83"/>
                      </a:lnTo>
                      <a:lnTo>
                        <a:pt x="44" y="58"/>
                      </a:lnTo>
                      <a:lnTo>
                        <a:pt x="31" y="31"/>
                      </a:lnTo>
                      <a:lnTo>
                        <a:pt x="13" y="0"/>
                      </a:lnTo>
                      <a:lnTo>
                        <a:pt x="0" y="8"/>
                      </a:lnTo>
                      <a:lnTo>
                        <a:pt x="17" y="38"/>
                      </a:lnTo>
                      <a:lnTo>
                        <a:pt x="29" y="65"/>
                      </a:lnTo>
                      <a:lnTo>
                        <a:pt x="40" y="89"/>
                      </a:lnTo>
                      <a:lnTo>
                        <a:pt x="51" y="116"/>
                      </a:lnTo>
                      <a:lnTo>
                        <a:pt x="60" y="148"/>
                      </a:lnTo>
                      <a:lnTo>
                        <a:pt x="73" y="186"/>
                      </a:lnTo>
                      <a:lnTo>
                        <a:pt x="87" y="237"/>
                      </a:lnTo>
                      <a:lnTo>
                        <a:pt x="107" y="301"/>
                      </a:lnTo>
                      <a:lnTo>
                        <a:pt x="121" y="29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99" name="Freeform 26"/>
                <p:cNvSpPr>
                  <a:spLocks noChangeAspect="1"/>
                </p:cNvSpPr>
                <p:nvPr/>
              </p:nvSpPr>
              <p:spPr bwMode="auto">
                <a:xfrm>
                  <a:off x="568" y="997"/>
                  <a:ext cx="44" cy="228"/>
                </a:xfrm>
                <a:custGeom>
                  <a:avLst/>
                  <a:gdLst>
                    <a:gd name="T0" fmla="*/ 44 w 86"/>
                    <a:gd name="T1" fmla="*/ 228 h 456"/>
                    <a:gd name="T2" fmla="*/ 44 w 86"/>
                    <a:gd name="T3" fmla="*/ 189 h 456"/>
                    <a:gd name="T4" fmla="*/ 43 w 86"/>
                    <a:gd name="T5" fmla="*/ 156 h 456"/>
                    <a:gd name="T6" fmla="*/ 40 w 86"/>
                    <a:gd name="T7" fmla="*/ 130 h 456"/>
                    <a:gd name="T8" fmla="*/ 37 w 86"/>
                    <a:gd name="T9" fmla="*/ 106 h 456"/>
                    <a:gd name="T10" fmla="*/ 32 w 86"/>
                    <a:gd name="T11" fmla="*/ 83 h 456"/>
                    <a:gd name="T12" fmla="*/ 26 w 86"/>
                    <a:gd name="T13" fmla="*/ 60 h 456"/>
                    <a:gd name="T14" fmla="*/ 17 w 86"/>
                    <a:gd name="T15" fmla="*/ 33 h 456"/>
                    <a:gd name="T16" fmla="*/ 7 w 86"/>
                    <a:gd name="T17" fmla="*/ 0 h 456"/>
                    <a:gd name="T18" fmla="*/ 0 w 86"/>
                    <a:gd name="T19" fmla="*/ 3 h 456"/>
                    <a:gd name="T20" fmla="*/ 10 w 86"/>
                    <a:gd name="T21" fmla="*/ 35 h 456"/>
                    <a:gd name="T22" fmla="*/ 18 w 86"/>
                    <a:gd name="T23" fmla="*/ 62 h 456"/>
                    <a:gd name="T24" fmla="*/ 25 w 86"/>
                    <a:gd name="T25" fmla="*/ 85 h 456"/>
                    <a:gd name="T26" fmla="*/ 30 w 86"/>
                    <a:gd name="T27" fmla="*/ 108 h 456"/>
                    <a:gd name="T28" fmla="*/ 33 w 86"/>
                    <a:gd name="T29" fmla="*/ 130 h 456"/>
                    <a:gd name="T30" fmla="*/ 36 w 86"/>
                    <a:gd name="T31" fmla="*/ 157 h 456"/>
                    <a:gd name="T32" fmla="*/ 37 w 86"/>
                    <a:gd name="T33" fmla="*/ 189 h 456"/>
                    <a:gd name="T34" fmla="*/ 37 w 86"/>
                    <a:gd name="T35" fmla="*/ 228 h 456"/>
                    <a:gd name="T36" fmla="*/ 44 w 86"/>
                    <a:gd name="T37" fmla="*/ 228 h 45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86" h="456">
                      <a:moveTo>
                        <a:pt x="86" y="456"/>
                      </a:moveTo>
                      <a:lnTo>
                        <a:pt x="86" y="377"/>
                      </a:lnTo>
                      <a:lnTo>
                        <a:pt x="85" y="312"/>
                      </a:lnTo>
                      <a:lnTo>
                        <a:pt x="79" y="260"/>
                      </a:lnTo>
                      <a:lnTo>
                        <a:pt x="72" y="211"/>
                      </a:lnTo>
                      <a:lnTo>
                        <a:pt x="63" y="166"/>
                      </a:lnTo>
                      <a:lnTo>
                        <a:pt x="50" y="119"/>
                      </a:lnTo>
                      <a:lnTo>
                        <a:pt x="34" y="65"/>
                      </a:lnTo>
                      <a:lnTo>
                        <a:pt x="14" y="0"/>
                      </a:lnTo>
                      <a:lnTo>
                        <a:pt x="0" y="5"/>
                      </a:lnTo>
                      <a:lnTo>
                        <a:pt x="20" y="69"/>
                      </a:lnTo>
                      <a:lnTo>
                        <a:pt x="36" y="123"/>
                      </a:lnTo>
                      <a:lnTo>
                        <a:pt x="49" y="169"/>
                      </a:lnTo>
                      <a:lnTo>
                        <a:pt x="58" y="215"/>
                      </a:lnTo>
                      <a:lnTo>
                        <a:pt x="65" y="260"/>
                      </a:lnTo>
                      <a:lnTo>
                        <a:pt x="70" y="314"/>
                      </a:lnTo>
                      <a:lnTo>
                        <a:pt x="72" y="377"/>
                      </a:lnTo>
                      <a:lnTo>
                        <a:pt x="72" y="456"/>
                      </a:lnTo>
                      <a:lnTo>
                        <a:pt x="86" y="4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500" name="Freeform 27"/>
                <p:cNvSpPr>
                  <a:spLocks noChangeAspect="1"/>
                </p:cNvSpPr>
                <p:nvPr/>
              </p:nvSpPr>
              <p:spPr bwMode="auto">
                <a:xfrm>
                  <a:off x="574" y="1225"/>
                  <a:ext cx="38" cy="349"/>
                </a:xfrm>
                <a:custGeom>
                  <a:avLst/>
                  <a:gdLst>
                    <a:gd name="T0" fmla="*/ 21 w 75"/>
                    <a:gd name="T1" fmla="*/ 346 h 700"/>
                    <a:gd name="T2" fmla="*/ 17 w 75"/>
                    <a:gd name="T3" fmla="*/ 337 h 700"/>
                    <a:gd name="T4" fmla="*/ 15 w 75"/>
                    <a:gd name="T5" fmla="*/ 328 h 700"/>
                    <a:gd name="T6" fmla="*/ 13 w 75"/>
                    <a:gd name="T7" fmla="*/ 319 h 700"/>
                    <a:gd name="T8" fmla="*/ 11 w 75"/>
                    <a:gd name="T9" fmla="*/ 310 h 700"/>
                    <a:gd name="T10" fmla="*/ 8 w 75"/>
                    <a:gd name="T11" fmla="*/ 290 h 700"/>
                    <a:gd name="T12" fmla="*/ 7 w 75"/>
                    <a:gd name="T13" fmla="*/ 271 h 700"/>
                    <a:gd name="T14" fmla="*/ 7 w 75"/>
                    <a:gd name="T15" fmla="*/ 250 h 700"/>
                    <a:gd name="T16" fmla="*/ 9 w 75"/>
                    <a:gd name="T17" fmla="*/ 228 h 700"/>
                    <a:gd name="T18" fmla="*/ 11 w 75"/>
                    <a:gd name="T19" fmla="*/ 206 h 700"/>
                    <a:gd name="T20" fmla="*/ 15 w 75"/>
                    <a:gd name="T21" fmla="*/ 183 h 700"/>
                    <a:gd name="T22" fmla="*/ 22 w 75"/>
                    <a:gd name="T23" fmla="*/ 138 h 700"/>
                    <a:gd name="T24" fmla="*/ 29 w 75"/>
                    <a:gd name="T25" fmla="*/ 92 h 700"/>
                    <a:gd name="T26" fmla="*/ 33 w 75"/>
                    <a:gd name="T27" fmla="*/ 68 h 700"/>
                    <a:gd name="T28" fmla="*/ 35 w 75"/>
                    <a:gd name="T29" fmla="*/ 45 h 700"/>
                    <a:gd name="T30" fmla="*/ 37 w 75"/>
                    <a:gd name="T31" fmla="*/ 22 h 700"/>
                    <a:gd name="T32" fmla="*/ 38 w 75"/>
                    <a:gd name="T33" fmla="*/ 0 h 700"/>
                    <a:gd name="T34" fmla="*/ 31 w 75"/>
                    <a:gd name="T35" fmla="*/ 0 h 700"/>
                    <a:gd name="T36" fmla="*/ 30 w 75"/>
                    <a:gd name="T37" fmla="*/ 22 h 700"/>
                    <a:gd name="T38" fmla="*/ 28 w 75"/>
                    <a:gd name="T39" fmla="*/ 44 h 700"/>
                    <a:gd name="T40" fmla="*/ 25 w 75"/>
                    <a:gd name="T41" fmla="*/ 67 h 700"/>
                    <a:gd name="T42" fmla="*/ 22 w 75"/>
                    <a:gd name="T43" fmla="*/ 90 h 700"/>
                    <a:gd name="T44" fmla="*/ 15 w 75"/>
                    <a:gd name="T45" fmla="*/ 137 h 700"/>
                    <a:gd name="T46" fmla="*/ 7 w 75"/>
                    <a:gd name="T47" fmla="*/ 182 h 700"/>
                    <a:gd name="T48" fmla="*/ 4 w 75"/>
                    <a:gd name="T49" fmla="*/ 205 h 700"/>
                    <a:gd name="T50" fmla="*/ 2 w 75"/>
                    <a:gd name="T51" fmla="*/ 227 h 700"/>
                    <a:gd name="T52" fmla="*/ 0 w 75"/>
                    <a:gd name="T53" fmla="*/ 249 h 700"/>
                    <a:gd name="T54" fmla="*/ 0 w 75"/>
                    <a:gd name="T55" fmla="*/ 271 h 700"/>
                    <a:gd name="T56" fmla="*/ 1 w 75"/>
                    <a:gd name="T57" fmla="*/ 291 h 700"/>
                    <a:gd name="T58" fmla="*/ 3 w 75"/>
                    <a:gd name="T59" fmla="*/ 311 h 700"/>
                    <a:gd name="T60" fmla="*/ 6 w 75"/>
                    <a:gd name="T61" fmla="*/ 321 h 700"/>
                    <a:gd name="T62" fmla="*/ 7 w 75"/>
                    <a:gd name="T63" fmla="*/ 331 h 700"/>
                    <a:gd name="T64" fmla="*/ 10 w 75"/>
                    <a:gd name="T65" fmla="*/ 340 h 700"/>
                    <a:gd name="T66" fmla="*/ 14 w 75"/>
                    <a:gd name="T67" fmla="*/ 349 h 700"/>
                    <a:gd name="T68" fmla="*/ 21 w 75"/>
                    <a:gd name="T69" fmla="*/ 346 h 70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5" h="700">
                      <a:moveTo>
                        <a:pt x="41" y="694"/>
                      </a:moveTo>
                      <a:lnTo>
                        <a:pt x="34" y="676"/>
                      </a:lnTo>
                      <a:lnTo>
                        <a:pt x="29" y="658"/>
                      </a:lnTo>
                      <a:lnTo>
                        <a:pt x="25" y="640"/>
                      </a:lnTo>
                      <a:lnTo>
                        <a:pt x="21" y="622"/>
                      </a:lnTo>
                      <a:lnTo>
                        <a:pt x="16" y="582"/>
                      </a:lnTo>
                      <a:lnTo>
                        <a:pt x="14" y="543"/>
                      </a:lnTo>
                      <a:lnTo>
                        <a:pt x="14" y="501"/>
                      </a:lnTo>
                      <a:lnTo>
                        <a:pt x="18" y="458"/>
                      </a:lnTo>
                      <a:lnTo>
                        <a:pt x="21" y="413"/>
                      </a:lnTo>
                      <a:lnTo>
                        <a:pt x="29" y="368"/>
                      </a:lnTo>
                      <a:lnTo>
                        <a:pt x="43" y="276"/>
                      </a:lnTo>
                      <a:lnTo>
                        <a:pt x="57" y="184"/>
                      </a:lnTo>
                      <a:lnTo>
                        <a:pt x="65" y="137"/>
                      </a:lnTo>
                      <a:lnTo>
                        <a:pt x="70" y="90"/>
                      </a:lnTo>
                      <a:lnTo>
                        <a:pt x="74" y="45"/>
                      </a:lnTo>
                      <a:lnTo>
                        <a:pt x="75" y="0"/>
                      </a:lnTo>
                      <a:lnTo>
                        <a:pt x="61" y="0"/>
                      </a:lnTo>
                      <a:lnTo>
                        <a:pt x="59" y="45"/>
                      </a:lnTo>
                      <a:lnTo>
                        <a:pt x="56" y="88"/>
                      </a:lnTo>
                      <a:lnTo>
                        <a:pt x="50" y="135"/>
                      </a:lnTo>
                      <a:lnTo>
                        <a:pt x="43" y="180"/>
                      </a:lnTo>
                      <a:lnTo>
                        <a:pt x="29" y="274"/>
                      </a:lnTo>
                      <a:lnTo>
                        <a:pt x="14" y="366"/>
                      </a:lnTo>
                      <a:lnTo>
                        <a:pt x="7" y="411"/>
                      </a:lnTo>
                      <a:lnTo>
                        <a:pt x="3" y="456"/>
                      </a:lnTo>
                      <a:lnTo>
                        <a:pt x="0" y="500"/>
                      </a:lnTo>
                      <a:lnTo>
                        <a:pt x="0" y="543"/>
                      </a:lnTo>
                      <a:lnTo>
                        <a:pt x="1" y="584"/>
                      </a:lnTo>
                      <a:lnTo>
                        <a:pt x="5" y="624"/>
                      </a:lnTo>
                      <a:lnTo>
                        <a:pt x="11" y="644"/>
                      </a:lnTo>
                      <a:lnTo>
                        <a:pt x="14" y="664"/>
                      </a:lnTo>
                      <a:lnTo>
                        <a:pt x="20" y="682"/>
                      </a:lnTo>
                      <a:lnTo>
                        <a:pt x="27" y="700"/>
                      </a:lnTo>
                      <a:lnTo>
                        <a:pt x="41" y="69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501" name="Freeform 28"/>
                <p:cNvSpPr>
                  <a:spLocks noChangeAspect="1"/>
                </p:cNvSpPr>
                <p:nvPr/>
              </p:nvSpPr>
              <p:spPr bwMode="auto">
                <a:xfrm>
                  <a:off x="587" y="1572"/>
                  <a:ext cx="198" cy="55"/>
                </a:xfrm>
                <a:custGeom>
                  <a:avLst/>
                  <a:gdLst>
                    <a:gd name="T0" fmla="*/ 198 w 395"/>
                    <a:gd name="T1" fmla="*/ 29 h 112"/>
                    <a:gd name="T2" fmla="*/ 184 w 395"/>
                    <a:gd name="T3" fmla="*/ 29 h 112"/>
                    <a:gd name="T4" fmla="*/ 170 w 395"/>
                    <a:gd name="T5" fmla="*/ 31 h 112"/>
                    <a:gd name="T6" fmla="*/ 155 w 395"/>
                    <a:gd name="T7" fmla="*/ 34 h 112"/>
                    <a:gd name="T8" fmla="*/ 142 w 395"/>
                    <a:gd name="T9" fmla="*/ 36 h 112"/>
                    <a:gd name="T10" fmla="*/ 114 w 395"/>
                    <a:gd name="T11" fmla="*/ 43 h 112"/>
                    <a:gd name="T12" fmla="*/ 88 w 395"/>
                    <a:gd name="T13" fmla="*/ 47 h 112"/>
                    <a:gd name="T14" fmla="*/ 75 w 395"/>
                    <a:gd name="T15" fmla="*/ 48 h 112"/>
                    <a:gd name="T16" fmla="*/ 63 w 395"/>
                    <a:gd name="T17" fmla="*/ 48 h 112"/>
                    <a:gd name="T18" fmla="*/ 58 w 395"/>
                    <a:gd name="T19" fmla="*/ 47 h 112"/>
                    <a:gd name="T20" fmla="*/ 52 w 395"/>
                    <a:gd name="T21" fmla="*/ 45 h 112"/>
                    <a:gd name="T22" fmla="*/ 47 w 395"/>
                    <a:gd name="T23" fmla="*/ 44 h 112"/>
                    <a:gd name="T24" fmla="*/ 42 w 395"/>
                    <a:gd name="T25" fmla="*/ 42 h 112"/>
                    <a:gd name="T26" fmla="*/ 37 w 395"/>
                    <a:gd name="T27" fmla="*/ 39 h 112"/>
                    <a:gd name="T28" fmla="*/ 32 w 395"/>
                    <a:gd name="T29" fmla="*/ 35 h 112"/>
                    <a:gd name="T30" fmla="*/ 27 w 395"/>
                    <a:gd name="T31" fmla="*/ 31 h 112"/>
                    <a:gd name="T32" fmla="*/ 23 w 395"/>
                    <a:gd name="T33" fmla="*/ 27 h 112"/>
                    <a:gd name="T34" fmla="*/ 19 w 395"/>
                    <a:gd name="T35" fmla="*/ 21 h 112"/>
                    <a:gd name="T36" fmla="*/ 15 w 395"/>
                    <a:gd name="T37" fmla="*/ 15 h 112"/>
                    <a:gd name="T38" fmla="*/ 11 w 395"/>
                    <a:gd name="T39" fmla="*/ 8 h 112"/>
                    <a:gd name="T40" fmla="*/ 7 w 395"/>
                    <a:gd name="T41" fmla="*/ 0 h 112"/>
                    <a:gd name="T42" fmla="*/ 0 w 395"/>
                    <a:gd name="T43" fmla="*/ 3 h 112"/>
                    <a:gd name="T44" fmla="*/ 5 w 395"/>
                    <a:gd name="T45" fmla="*/ 12 h 112"/>
                    <a:gd name="T46" fmla="*/ 8 w 395"/>
                    <a:gd name="T47" fmla="*/ 19 h 112"/>
                    <a:gd name="T48" fmla="*/ 13 w 395"/>
                    <a:gd name="T49" fmla="*/ 26 h 112"/>
                    <a:gd name="T50" fmla="*/ 17 w 395"/>
                    <a:gd name="T51" fmla="*/ 31 h 112"/>
                    <a:gd name="T52" fmla="*/ 23 w 395"/>
                    <a:gd name="T53" fmla="*/ 36 h 112"/>
                    <a:gd name="T54" fmla="*/ 27 w 395"/>
                    <a:gd name="T55" fmla="*/ 41 h 112"/>
                    <a:gd name="T56" fmla="*/ 33 w 395"/>
                    <a:gd name="T57" fmla="*/ 45 h 112"/>
                    <a:gd name="T58" fmla="*/ 39 w 395"/>
                    <a:gd name="T59" fmla="*/ 48 h 112"/>
                    <a:gd name="T60" fmla="*/ 44 w 395"/>
                    <a:gd name="T61" fmla="*/ 51 h 112"/>
                    <a:gd name="T62" fmla="*/ 51 w 395"/>
                    <a:gd name="T63" fmla="*/ 53 h 112"/>
                    <a:gd name="T64" fmla="*/ 56 w 395"/>
                    <a:gd name="T65" fmla="*/ 54 h 112"/>
                    <a:gd name="T66" fmla="*/ 62 w 395"/>
                    <a:gd name="T67" fmla="*/ 55 h 112"/>
                    <a:gd name="T68" fmla="*/ 75 w 395"/>
                    <a:gd name="T69" fmla="*/ 55 h 112"/>
                    <a:gd name="T70" fmla="*/ 89 w 395"/>
                    <a:gd name="T71" fmla="*/ 54 h 112"/>
                    <a:gd name="T72" fmla="*/ 116 w 395"/>
                    <a:gd name="T73" fmla="*/ 50 h 112"/>
                    <a:gd name="T74" fmla="*/ 143 w 395"/>
                    <a:gd name="T75" fmla="*/ 44 h 112"/>
                    <a:gd name="T76" fmla="*/ 157 w 395"/>
                    <a:gd name="T77" fmla="*/ 41 h 112"/>
                    <a:gd name="T78" fmla="*/ 171 w 395"/>
                    <a:gd name="T79" fmla="*/ 38 h 112"/>
                    <a:gd name="T80" fmla="*/ 184 w 395"/>
                    <a:gd name="T81" fmla="*/ 36 h 112"/>
                    <a:gd name="T82" fmla="*/ 198 w 395"/>
                    <a:gd name="T83" fmla="*/ 36 h 112"/>
                    <a:gd name="T84" fmla="*/ 198 w 395"/>
                    <a:gd name="T85" fmla="*/ 29 h 11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395" h="112">
                      <a:moveTo>
                        <a:pt x="395" y="60"/>
                      </a:moveTo>
                      <a:lnTo>
                        <a:pt x="368" y="60"/>
                      </a:lnTo>
                      <a:lnTo>
                        <a:pt x="339" y="63"/>
                      </a:lnTo>
                      <a:lnTo>
                        <a:pt x="310" y="69"/>
                      </a:lnTo>
                      <a:lnTo>
                        <a:pt x="283" y="74"/>
                      </a:lnTo>
                      <a:lnTo>
                        <a:pt x="227" y="87"/>
                      </a:lnTo>
                      <a:lnTo>
                        <a:pt x="175" y="96"/>
                      </a:lnTo>
                      <a:lnTo>
                        <a:pt x="150" y="98"/>
                      </a:lnTo>
                      <a:lnTo>
                        <a:pt x="126" y="98"/>
                      </a:lnTo>
                      <a:lnTo>
                        <a:pt x="115" y="96"/>
                      </a:lnTo>
                      <a:lnTo>
                        <a:pt x="104" y="92"/>
                      </a:lnTo>
                      <a:lnTo>
                        <a:pt x="94" y="89"/>
                      </a:lnTo>
                      <a:lnTo>
                        <a:pt x="83" y="85"/>
                      </a:lnTo>
                      <a:lnTo>
                        <a:pt x="74" y="80"/>
                      </a:lnTo>
                      <a:lnTo>
                        <a:pt x="63" y="72"/>
                      </a:lnTo>
                      <a:lnTo>
                        <a:pt x="54" y="63"/>
                      </a:lnTo>
                      <a:lnTo>
                        <a:pt x="45" y="54"/>
                      </a:lnTo>
                      <a:lnTo>
                        <a:pt x="38" y="43"/>
                      </a:lnTo>
                      <a:lnTo>
                        <a:pt x="29" y="31"/>
                      </a:lnTo>
                      <a:lnTo>
                        <a:pt x="21" y="16"/>
                      </a:lnTo>
                      <a:lnTo>
                        <a:pt x="14" y="0"/>
                      </a:lnTo>
                      <a:lnTo>
                        <a:pt x="0" y="6"/>
                      </a:lnTo>
                      <a:lnTo>
                        <a:pt x="9" y="24"/>
                      </a:lnTo>
                      <a:lnTo>
                        <a:pt x="16" y="38"/>
                      </a:lnTo>
                      <a:lnTo>
                        <a:pt x="25" y="52"/>
                      </a:lnTo>
                      <a:lnTo>
                        <a:pt x="34" y="63"/>
                      </a:lnTo>
                      <a:lnTo>
                        <a:pt x="45" y="74"/>
                      </a:lnTo>
                      <a:lnTo>
                        <a:pt x="54" y="83"/>
                      </a:lnTo>
                      <a:lnTo>
                        <a:pt x="65" y="92"/>
                      </a:lnTo>
                      <a:lnTo>
                        <a:pt x="77" y="98"/>
                      </a:lnTo>
                      <a:lnTo>
                        <a:pt x="88" y="103"/>
                      </a:lnTo>
                      <a:lnTo>
                        <a:pt x="101" y="107"/>
                      </a:lnTo>
                      <a:lnTo>
                        <a:pt x="112" y="110"/>
                      </a:lnTo>
                      <a:lnTo>
                        <a:pt x="124" y="112"/>
                      </a:lnTo>
                      <a:lnTo>
                        <a:pt x="150" y="112"/>
                      </a:lnTo>
                      <a:lnTo>
                        <a:pt x="177" y="110"/>
                      </a:lnTo>
                      <a:lnTo>
                        <a:pt x="231" y="101"/>
                      </a:lnTo>
                      <a:lnTo>
                        <a:pt x="285" y="89"/>
                      </a:lnTo>
                      <a:lnTo>
                        <a:pt x="314" y="83"/>
                      </a:lnTo>
                      <a:lnTo>
                        <a:pt x="341" y="78"/>
                      </a:lnTo>
                      <a:lnTo>
                        <a:pt x="368" y="74"/>
                      </a:lnTo>
                      <a:lnTo>
                        <a:pt x="395" y="74"/>
                      </a:lnTo>
                      <a:lnTo>
                        <a:pt x="395" y="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502" name="Freeform 29"/>
                <p:cNvSpPr>
                  <a:spLocks noChangeAspect="1"/>
                </p:cNvSpPr>
                <p:nvPr/>
              </p:nvSpPr>
              <p:spPr bwMode="auto">
                <a:xfrm>
                  <a:off x="785" y="1571"/>
                  <a:ext cx="216" cy="56"/>
                </a:xfrm>
                <a:custGeom>
                  <a:avLst/>
                  <a:gdLst>
                    <a:gd name="T0" fmla="*/ 210 w 431"/>
                    <a:gd name="T1" fmla="*/ 0 h 112"/>
                    <a:gd name="T2" fmla="*/ 206 w 431"/>
                    <a:gd name="T3" fmla="*/ 8 h 112"/>
                    <a:gd name="T4" fmla="*/ 202 w 431"/>
                    <a:gd name="T5" fmla="*/ 15 h 112"/>
                    <a:gd name="T6" fmla="*/ 198 w 431"/>
                    <a:gd name="T7" fmla="*/ 21 h 112"/>
                    <a:gd name="T8" fmla="*/ 193 w 431"/>
                    <a:gd name="T9" fmla="*/ 27 h 112"/>
                    <a:gd name="T10" fmla="*/ 189 w 431"/>
                    <a:gd name="T11" fmla="*/ 31 h 112"/>
                    <a:gd name="T12" fmla="*/ 184 w 431"/>
                    <a:gd name="T13" fmla="*/ 35 h 112"/>
                    <a:gd name="T14" fmla="*/ 179 w 431"/>
                    <a:gd name="T15" fmla="*/ 38 h 112"/>
                    <a:gd name="T16" fmla="*/ 173 w 431"/>
                    <a:gd name="T17" fmla="*/ 41 h 112"/>
                    <a:gd name="T18" fmla="*/ 168 w 431"/>
                    <a:gd name="T19" fmla="*/ 44 h 112"/>
                    <a:gd name="T20" fmla="*/ 162 w 431"/>
                    <a:gd name="T21" fmla="*/ 46 h 112"/>
                    <a:gd name="T22" fmla="*/ 155 w 431"/>
                    <a:gd name="T23" fmla="*/ 47 h 112"/>
                    <a:gd name="T24" fmla="*/ 149 w 431"/>
                    <a:gd name="T25" fmla="*/ 48 h 112"/>
                    <a:gd name="T26" fmla="*/ 136 w 431"/>
                    <a:gd name="T27" fmla="*/ 49 h 112"/>
                    <a:gd name="T28" fmla="*/ 121 w 431"/>
                    <a:gd name="T29" fmla="*/ 48 h 112"/>
                    <a:gd name="T30" fmla="*/ 107 w 431"/>
                    <a:gd name="T31" fmla="*/ 47 h 112"/>
                    <a:gd name="T32" fmla="*/ 91 w 431"/>
                    <a:gd name="T33" fmla="*/ 45 h 112"/>
                    <a:gd name="T34" fmla="*/ 76 w 431"/>
                    <a:gd name="T35" fmla="*/ 42 h 112"/>
                    <a:gd name="T36" fmla="*/ 60 w 431"/>
                    <a:gd name="T37" fmla="*/ 39 h 112"/>
                    <a:gd name="T38" fmla="*/ 44 w 431"/>
                    <a:gd name="T39" fmla="*/ 36 h 112"/>
                    <a:gd name="T40" fmla="*/ 30 w 431"/>
                    <a:gd name="T41" fmla="*/ 34 h 112"/>
                    <a:gd name="T42" fmla="*/ 15 w 431"/>
                    <a:gd name="T43" fmla="*/ 32 h 112"/>
                    <a:gd name="T44" fmla="*/ 0 w 431"/>
                    <a:gd name="T45" fmla="*/ 31 h 112"/>
                    <a:gd name="T46" fmla="*/ 0 w 431"/>
                    <a:gd name="T47" fmla="*/ 38 h 112"/>
                    <a:gd name="T48" fmla="*/ 14 w 431"/>
                    <a:gd name="T49" fmla="*/ 39 h 112"/>
                    <a:gd name="T50" fmla="*/ 28 w 431"/>
                    <a:gd name="T51" fmla="*/ 41 h 112"/>
                    <a:gd name="T52" fmla="*/ 44 w 431"/>
                    <a:gd name="T53" fmla="*/ 44 h 112"/>
                    <a:gd name="T54" fmla="*/ 59 w 431"/>
                    <a:gd name="T55" fmla="*/ 46 h 112"/>
                    <a:gd name="T56" fmla="*/ 74 w 431"/>
                    <a:gd name="T57" fmla="*/ 49 h 112"/>
                    <a:gd name="T58" fmla="*/ 90 w 431"/>
                    <a:gd name="T59" fmla="*/ 52 h 112"/>
                    <a:gd name="T60" fmla="*/ 106 w 431"/>
                    <a:gd name="T61" fmla="*/ 55 h 112"/>
                    <a:gd name="T62" fmla="*/ 120 w 431"/>
                    <a:gd name="T63" fmla="*/ 56 h 112"/>
                    <a:gd name="T64" fmla="*/ 136 w 431"/>
                    <a:gd name="T65" fmla="*/ 56 h 112"/>
                    <a:gd name="T66" fmla="*/ 150 w 431"/>
                    <a:gd name="T67" fmla="*/ 55 h 112"/>
                    <a:gd name="T68" fmla="*/ 157 w 431"/>
                    <a:gd name="T69" fmla="*/ 55 h 112"/>
                    <a:gd name="T70" fmla="*/ 164 w 431"/>
                    <a:gd name="T71" fmla="*/ 53 h 112"/>
                    <a:gd name="T72" fmla="*/ 170 w 431"/>
                    <a:gd name="T73" fmla="*/ 51 h 112"/>
                    <a:gd name="T74" fmla="*/ 177 w 431"/>
                    <a:gd name="T75" fmla="*/ 48 h 112"/>
                    <a:gd name="T76" fmla="*/ 183 w 431"/>
                    <a:gd name="T77" fmla="*/ 45 h 112"/>
                    <a:gd name="T78" fmla="*/ 189 w 431"/>
                    <a:gd name="T79" fmla="*/ 41 h 112"/>
                    <a:gd name="T80" fmla="*/ 194 w 431"/>
                    <a:gd name="T81" fmla="*/ 37 h 112"/>
                    <a:gd name="T82" fmla="*/ 200 w 431"/>
                    <a:gd name="T83" fmla="*/ 31 h 112"/>
                    <a:gd name="T84" fmla="*/ 204 w 431"/>
                    <a:gd name="T85" fmla="*/ 26 h 112"/>
                    <a:gd name="T86" fmla="*/ 209 w 431"/>
                    <a:gd name="T87" fmla="*/ 18 h 112"/>
                    <a:gd name="T88" fmla="*/ 212 w 431"/>
                    <a:gd name="T89" fmla="*/ 11 h 112"/>
                    <a:gd name="T90" fmla="*/ 216 w 431"/>
                    <a:gd name="T91" fmla="*/ 3 h 112"/>
                    <a:gd name="T92" fmla="*/ 210 w 431"/>
                    <a:gd name="T93" fmla="*/ 0 h 11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431" h="112">
                      <a:moveTo>
                        <a:pt x="419" y="0"/>
                      </a:moveTo>
                      <a:lnTo>
                        <a:pt x="411" y="15"/>
                      </a:lnTo>
                      <a:lnTo>
                        <a:pt x="404" y="29"/>
                      </a:lnTo>
                      <a:lnTo>
                        <a:pt x="395" y="42"/>
                      </a:lnTo>
                      <a:lnTo>
                        <a:pt x="386" y="53"/>
                      </a:lnTo>
                      <a:lnTo>
                        <a:pt x="377" y="62"/>
                      </a:lnTo>
                      <a:lnTo>
                        <a:pt x="368" y="69"/>
                      </a:lnTo>
                      <a:lnTo>
                        <a:pt x="357" y="76"/>
                      </a:lnTo>
                      <a:lnTo>
                        <a:pt x="346" y="82"/>
                      </a:lnTo>
                      <a:lnTo>
                        <a:pt x="336" y="87"/>
                      </a:lnTo>
                      <a:lnTo>
                        <a:pt x="323" y="91"/>
                      </a:lnTo>
                      <a:lnTo>
                        <a:pt x="310" y="94"/>
                      </a:lnTo>
                      <a:lnTo>
                        <a:pt x="298" y="96"/>
                      </a:lnTo>
                      <a:lnTo>
                        <a:pt x="271" y="98"/>
                      </a:lnTo>
                      <a:lnTo>
                        <a:pt x="242" y="96"/>
                      </a:lnTo>
                      <a:lnTo>
                        <a:pt x="213" y="94"/>
                      </a:lnTo>
                      <a:lnTo>
                        <a:pt x="182" y="89"/>
                      </a:lnTo>
                      <a:lnTo>
                        <a:pt x="152" y="83"/>
                      </a:lnTo>
                      <a:lnTo>
                        <a:pt x="119" y="78"/>
                      </a:lnTo>
                      <a:lnTo>
                        <a:pt x="88" y="71"/>
                      </a:lnTo>
                      <a:lnTo>
                        <a:pt x="60" y="67"/>
                      </a:lnTo>
                      <a:lnTo>
                        <a:pt x="29" y="64"/>
                      </a:lnTo>
                      <a:lnTo>
                        <a:pt x="0" y="62"/>
                      </a:lnTo>
                      <a:lnTo>
                        <a:pt x="0" y="76"/>
                      </a:lnTo>
                      <a:lnTo>
                        <a:pt x="27" y="78"/>
                      </a:lnTo>
                      <a:lnTo>
                        <a:pt x="56" y="82"/>
                      </a:lnTo>
                      <a:lnTo>
                        <a:pt x="87" y="87"/>
                      </a:lnTo>
                      <a:lnTo>
                        <a:pt x="117" y="92"/>
                      </a:lnTo>
                      <a:lnTo>
                        <a:pt x="148" y="98"/>
                      </a:lnTo>
                      <a:lnTo>
                        <a:pt x="179" y="103"/>
                      </a:lnTo>
                      <a:lnTo>
                        <a:pt x="211" y="109"/>
                      </a:lnTo>
                      <a:lnTo>
                        <a:pt x="240" y="112"/>
                      </a:lnTo>
                      <a:lnTo>
                        <a:pt x="271" y="112"/>
                      </a:lnTo>
                      <a:lnTo>
                        <a:pt x="300" y="110"/>
                      </a:lnTo>
                      <a:lnTo>
                        <a:pt x="314" y="109"/>
                      </a:lnTo>
                      <a:lnTo>
                        <a:pt x="327" y="105"/>
                      </a:lnTo>
                      <a:lnTo>
                        <a:pt x="339" y="101"/>
                      </a:lnTo>
                      <a:lnTo>
                        <a:pt x="354" y="96"/>
                      </a:lnTo>
                      <a:lnTo>
                        <a:pt x="365" y="89"/>
                      </a:lnTo>
                      <a:lnTo>
                        <a:pt x="377" y="82"/>
                      </a:lnTo>
                      <a:lnTo>
                        <a:pt x="388" y="73"/>
                      </a:lnTo>
                      <a:lnTo>
                        <a:pt x="399" y="62"/>
                      </a:lnTo>
                      <a:lnTo>
                        <a:pt x="408" y="51"/>
                      </a:lnTo>
                      <a:lnTo>
                        <a:pt x="417" y="36"/>
                      </a:lnTo>
                      <a:lnTo>
                        <a:pt x="424" y="22"/>
                      </a:lnTo>
                      <a:lnTo>
                        <a:pt x="431" y="6"/>
                      </a:lnTo>
                      <a:lnTo>
                        <a:pt x="419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503" name="Freeform 30"/>
                <p:cNvSpPr>
                  <a:spLocks noChangeAspect="1"/>
                </p:cNvSpPr>
                <p:nvPr/>
              </p:nvSpPr>
              <p:spPr bwMode="auto">
                <a:xfrm>
                  <a:off x="957" y="1222"/>
                  <a:ext cx="55" cy="351"/>
                </a:xfrm>
                <a:custGeom>
                  <a:avLst/>
                  <a:gdLst>
                    <a:gd name="T0" fmla="*/ 0 w 110"/>
                    <a:gd name="T1" fmla="*/ 1 h 703"/>
                    <a:gd name="T2" fmla="*/ 3 w 110"/>
                    <a:gd name="T3" fmla="*/ 20 h 703"/>
                    <a:gd name="T4" fmla="*/ 6 w 110"/>
                    <a:gd name="T5" fmla="*/ 41 h 703"/>
                    <a:gd name="T6" fmla="*/ 11 w 110"/>
                    <a:gd name="T7" fmla="*/ 63 h 703"/>
                    <a:gd name="T8" fmla="*/ 16 w 110"/>
                    <a:gd name="T9" fmla="*/ 85 h 703"/>
                    <a:gd name="T10" fmla="*/ 26 w 110"/>
                    <a:gd name="T11" fmla="*/ 132 h 703"/>
                    <a:gd name="T12" fmla="*/ 36 w 110"/>
                    <a:gd name="T13" fmla="*/ 180 h 703"/>
                    <a:gd name="T14" fmla="*/ 41 w 110"/>
                    <a:gd name="T15" fmla="*/ 203 h 703"/>
                    <a:gd name="T16" fmla="*/ 43 w 110"/>
                    <a:gd name="T17" fmla="*/ 227 h 703"/>
                    <a:gd name="T18" fmla="*/ 46 w 110"/>
                    <a:gd name="T19" fmla="*/ 249 h 703"/>
                    <a:gd name="T20" fmla="*/ 47 w 110"/>
                    <a:gd name="T21" fmla="*/ 271 h 703"/>
                    <a:gd name="T22" fmla="*/ 47 w 110"/>
                    <a:gd name="T23" fmla="*/ 293 h 703"/>
                    <a:gd name="T24" fmla="*/ 45 w 110"/>
                    <a:gd name="T25" fmla="*/ 312 h 703"/>
                    <a:gd name="T26" fmla="*/ 44 w 110"/>
                    <a:gd name="T27" fmla="*/ 322 h 703"/>
                    <a:gd name="T28" fmla="*/ 42 w 110"/>
                    <a:gd name="T29" fmla="*/ 331 h 703"/>
                    <a:gd name="T30" fmla="*/ 40 w 110"/>
                    <a:gd name="T31" fmla="*/ 339 h 703"/>
                    <a:gd name="T32" fmla="*/ 37 w 110"/>
                    <a:gd name="T33" fmla="*/ 348 h 703"/>
                    <a:gd name="T34" fmla="*/ 43 w 110"/>
                    <a:gd name="T35" fmla="*/ 351 h 703"/>
                    <a:gd name="T36" fmla="*/ 47 w 110"/>
                    <a:gd name="T37" fmla="*/ 342 h 703"/>
                    <a:gd name="T38" fmla="*/ 50 w 110"/>
                    <a:gd name="T39" fmla="*/ 333 h 703"/>
                    <a:gd name="T40" fmla="*/ 52 w 110"/>
                    <a:gd name="T41" fmla="*/ 323 h 703"/>
                    <a:gd name="T42" fmla="*/ 53 w 110"/>
                    <a:gd name="T43" fmla="*/ 313 h 703"/>
                    <a:gd name="T44" fmla="*/ 54 w 110"/>
                    <a:gd name="T45" fmla="*/ 293 h 703"/>
                    <a:gd name="T46" fmla="*/ 55 w 110"/>
                    <a:gd name="T47" fmla="*/ 271 h 703"/>
                    <a:gd name="T48" fmla="*/ 53 w 110"/>
                    <a:gd name="T49" fmla="*/ 248 h 703"/>
                    <a:gd name="T50" fmla="*/ 51 w 110"/>
                    <a:gd name="T51" fmla="*/ 226 h 703"/>
                    <a:gd name="T52" fmla="*/ 48 w 110"/>
                    <a:gd name="T53" fmla="*/ 202 h 703"/>
                    <a:gd name="T54" fmla="*/ 43 w 110"/>
                    <a:gd name="T55" fmla="*/ 178 h 703"/>
                    <a:gd name="T56" fmla="*/ 33 w 110"/>
                    <a:gd name="T57" fmla="*/ 130 h 703"/>
                    <a:gd name="T58" fmla="*/ 24 w 110"/>
                    <a:gd name="T59" fmla="*/ 83 h 703"/>
                    <a:gd name="T60" fmla="*/ 18 w 110"/>
                    <a:gd name="T61" fmla="*/ 61 h 703"/>
                    <a:gd name="T62" fmla="*/ 14 w 110"/>
                    <a:gd name="T63" fmla="*/ 39 h 703"/>
                    <a:gd name="T64" fmla="*/ 10 w 110"/>
                    <a:gd name="T65" fmla="*/ 19 h 703"/>
                    <a:gd name="T66" fmla="*/ 7 w 110"/>
                    <a:gd name="T67" fmla="*/ 0 h 703"/>
                    <a:gd name="T68" fmla="*/ 0 w 110"/>
                    <a:gd name="T69" fmla="*/ 1 h 70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10" h="703">
                      <a:moveTo>
                        <a:pt x="0" y="2"/>
                      </a:moveTo>
                      <a:lnTo>
                        <a:pt x="5" y="41"/>
                      </a:lnTo>
                      <a:lnTo>
                        <a:pt x="12" y="83"/>
                      </a:lnTo>
                      <a:lnTo>
                        <a:pt x="21" y="126"/>
                      </a:lnTo>
                      <a:lnTo>
                        <a:pt x="32" y="171"/>
                      </a:lnTo>
                      <a:lnTo>
                        <a:pt x="52" y="265"/>
                      </a:lnTo>
                      <a:lnTo>
                        <a:pt x="72" y="360"/>
                      </a:lnTo>
                      <a:lnTo>
                        <a:pt x="81" y="407"/>
                      </a:lnTo>
                      <a:lnTo>
                        <a:pt x="86" y="454"/>
                      </a:lnTo>
                      <a:lnTo>
                        <a:pt x="92" y="499"/>
                      </a:lnTo>
                      <a:lnTo>
                        <a:pt x="94" y="542"/>
                      </a:lnTo>
                      <a:lnTo>
                        <a:pt x="94" y="586"/>
                      </a:lnTo>
                      <a:lnTo>
                        <a:pt x="90" y="625"/>
                      </a:lnTo>
                      <a:lnTo>
                        <a:pt x="88" y="645"/>
                      </a:lnTo>
                      <a:lnTo>
                        <a:pt x="83" y="663"/>
                      </a:lnTo>
                      <a:lnTo>
                        <a:pt x="79" y="679"/>
                      </a:lnTo>
                      <a:lnTo>
                        <a:pt x="74" y="697"/>
                      </a:lnTo>
                      <a:lnTo>
                        <a:pt x="86" y="703"/>
                      </a:lnTo>
                      <a:lnTo>
                        <a:pt x="94" y="685"/>
                      </a:lnTo>
                      <a:lnTo>
                        <a:pt x="99" y="667"/>
                      </a:lnTo>
                      <a:lnTo>
                        <a:pt x="103" y="647"/>
                      </a:lnTo>
                      <a:lnTo>
                        <a:pt x="106" y="627"/>
                      </a:lnTo>
                      <a:lnTo>
                        <a:pt x="108" y="586"/>
                      </a:lnTo>
                      <a:lnTo>
                        <a:pt x="110" y="542"/>
                      </a:lnTo>
                      <a:lnTo>
                        <a:pt x="106" y="497"/>
                      </a:lnTo>
                      <a:lnTo>
                        <a:pt x="101" y="452"/>
                      </a:lnTo>
                      <a:lnTo>
                        <a:pt x="95" y="405"/>
                      </a:lnTo>
                      <a:lnTo>
                        <a:pt x="86" y="357"/>
                      </a:lnTo>
                      <a:lnTo>
                        <a:pt x="66" y="261"/>
                      </a:lnTo>
                      <a:lnTo>
                        <a:pt x="47" y="167"/>
                      </a:lnTo>
                      <a:lnTo>
                        <a:pt x="36" y="122"/>
                      </a:lnTo>
                      <a:lnTo>
                        <a:pt x="27" y="79"/>
                      </a:lnTo>
                      <a:lnTo>
                        <a:pt x="20" y="39"/>
                      </a:lnTo>
                      <a:lnTo>
                        <a:pt x="1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504" name="Freeform 31"/>
                <p:cNvSpPr>
                  <a:spLocks noChangeAspect="1"/>
                </p:cNvSpPr>
                <p:nvPr/>
              </p:nvSpPr>
              <p:spPr bwMode="auto">
                <a:xfrm>
                  <a:off x="950" y="997"/>
                  <a:ext cx="34" cy="226"/>
                </a:xfrm>
                <a:custGeom>
                  <a:avLst/>
                  <a:gdLst>
                    <a:gd name="T0" fmla="*/ 27 w 69"/>
                    <a:gd name="T1" fmla="*/ 0 h 451"/>
                    <a:gd name="T2" fmla="*/ 22 w 69"/>
                    <a:gd name="T3" fmla="*/ 11 h 451"/>
                    <a:gd name="T4" fmla="*/ 18 w 69"/>
                    <a:gd name="T5" fmla="*/ 23 h 451"/>
                    <a:gd name="T6" fmla="*/ 14 w 69"/>
                    <a:gd name="T7" fmla="*/ 34 h 451"/>
                    <a:gd name="T8" fmla="*/ 11 w 69"/>
                    <a:gd name="T9" fmla="*/ 46 h 451"/>
                    <a:gd name="T10" fmla="*/ 8 w 69"/>
                    <a:gd name="T11" fmla="*/ 58 h 451"/>
                    <a:gd name="T12" fmla="*/ 5 w 69"/>
                    <a:gd name="T13" fmla="*/ 70 h 451"/>
                    <a:gd name="T14" fmla="*/ 3 w 69"/>
                    <a:gd name="T15" fmla="*/ 84 h 451"/>
                    <a:gd name="T16" fmla="*/ 2 w 69"/>
                    <a:gd name="T17" fmla="*/ 98 h 451"/>
                    <a:gd name="T18" fmla="*/ 1 w 69"/>
                    <a:gd name="T19" fmla="*/ 111 h 451"/>
                    <a:gd name="T20" fmla="*/ 1 w 69"/>
                    <a:gd name="T21" fmla="*/ 125 h 451"/>
                    <a:gd name="T22" fmla="*/ 0 w 69"/>
                    <a:gd name="T23" fmla="*/ 141 h 451"/>
                    <a:gd name="T24" fmla="*/ 1 w 69"/>
                    <a:gd name="T25" fmla="*/ 156 h 451"/>
                    <a:gd name="T26" fmla="*/ 3 w 69"/>
                    <a:gd name="T27" fmla="*/ 189 h 451"/>
                    <a:gd name="T28" fmla="*/ 7 w 69"/>
                    <a:gd name="T29" fmla="*/ 226 h 451"/>
                    <a:gd name="T30" fmla="*/ 14 w 69"/>
                    <a:gd name="T31" fmla="*/ 225 h 451"/>
                    <a:gd name="T32" fmla="*/ 11 w 69"/>
                    <a:gd name="T33" fmla="*/ 189 h 451"/>
                    <a:gd name="T34" fmla="*/ 8 w 69"/>
                    <a:gd name="T35" fmla="*/ 156 h 451"/>
                    <a:gd name="T36" fmla="*/ 8 w 69"/>
                    <a:gd name="T37" fmla="*/ 141 h 451"/>
                    <a:gd name="T38" fmla="*/ 8 w 69"/>
                    <a:gd name="T39" fmla="*/ 125 h 451"/>
                    <a:gd name="T40" fmla="*/ 8 w 69"/>
                    <a:gd name="T41" fmla="*/ 111 h 451"/>
                    <a:gd name="T42" fmla="*/ 9 w 69"/>
                    <a:gd name="T43" fmla="*/ 98 h 451"/>
                    <a:gd name="T44" fmla="*/ 11 w 69"/>
                    <a:gd name="T45" fmla="*/ 85 h 451"/>
                    <a:gd name="T46" fmla="*/ 12 w 69"/>
                    <a:gd name="T47" fmla="*/ 72 h 451"/>
                    <a:gd name="T48" fmla="*/ 15 w 69"/>
                    <a:gd name="T49" fmla="*/ 60 h 451"/>
                    <a:gd name="T50" fmla="*/ 18 w 69"/>
                    <a:gd name="T51" fmla="*/ 48 h 451"/>
                    <a:gd name="T52" fmla="*/ 22 w 69"/>
                    <a:gd name="T53" fmla="*/ 36 h 451"/>
                    <a:gd name="T54" fmla="*/ 25 w 69"/>
                    <a:gd name="T55" fmla="*/ 25 h 451"/>
                    <a:gd name="T56" fmla="*/ 29 w 69"/>
                    <a:gd name="T57" fmla="*/ 14 h 451"/>
                    <a:gd name="T58" fmla="*/ 34 w 69"/>
                    <a:gd name="T59" fmla="*/ 3 h 451"/>
                    <a:gd name="T60" fmla="*/ 27 w 69"/>
                    <a:gd name="T61" fmla="*/ 0 h 45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69" h="451">
                      <a:moveTo>
                        <a:pt x="54" y="0"/>
                      </a:moveTo>
                      <a:lnTo>
                        <a:pt x="45" y="21"/>
                      </a:lnTo>
                      <a:lnTo>
                        <a:pt x="36" y="45"/>
                      </a:lnTo>
                      <a:lnTo>
                        <a:pt x="29" y="68"/>
                      </a:lnTo>
                      <a:lnTo>
                        <a:pt x="22" y="92"/>
                      </a:lnTo>
                      <a:lnTo>
                        <a:pt x="16" y="115"/>
                      </a:lnTo>
                      <a:lnTo>
                        <a:pt x="11" y="140"/>
                      </a:lnTo>
                      <a:lnTo>
                        <a:pt x="7" y="167"/>
                      </a:lnTo>
                      <a:lnTo>
                        <a:pt x="4" y="195"/>
                      </a:lnTo>
                      <a:lnTo>
                        <a:pt x="2" y="222"/>
                      </a:lnTo>
                      <a:lnTo>
                        <a:pt x="2" y="250"/>
                      </a:lnTo>
                      <a:lnTo>
                        <a:pt x="0" y="281"/>
                      </a:lnTo>
                      <a:lnTo>
                        <a:pt x="2" y="312"/>
                      </a:lnTo>
                      <a:lnTo>
                        <a:pt x="6" y="378"/>
                      </a:lnTo>
                      <a:lnTo>
                        <a:pt x="15" y="451"/>
                      </a:lnTo>
                      <a:lnTo>
                        <a:pt x="29" y="449"/>
                      </a:lnTo>
                      <a:lnTo>
                        <a:pt x="22" y="377"/>
                      </a:lnTo>
                      <a:lnTo>
                        <a:pt x="16" y="312"/>
                      </a:lnTo>
                      <a:lnTo>
                        <a:pt x="16" y="281"/>
                      </a:lnTo>
                      <a:lnTo>
                        <a:pt x="16" y="250"/>
                      </a:lnTo>
                      <a:lnTo>
                        <a:pt x="16" y="222"/>
                      </a:lnTo>
                      <a:lnTo>
                        <a:pt x="18" y="195"/>
                      </a:lnTo>
                      <a:lnTo>
                        <a:pt x="22" y="169"/>
                      </a:lnTo>
                      <a:lnTo>
                        <a:pt x="25" y="144"/>
                      </a:lnTo>
                      <a:lnTo>
                        <a:pt x="31" y="119"/>
                      </a:lnTo>
                      <a:lnTo>
                        <a:pt x="36" y="95"/>
                      </a:lnTo>
                      <a:lnTo>
                        <a:pt x="44" y="72"/>
                      </a:lnTo>
                      <a:lnTo>
                        <a:pt x="51" y="50"/>
                      </a:lnTo>
                      <a:lnTo>
                        <a:pt x="58" y="27"/>
                      </a:lnTo>
                      <a:lnTo>
                        <a:pt x="69" y="5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505" name="Freeform 32"/>
                <p:cNvSpPr>
                  <a:spLocks noChangeAspect="1"/>
                </p:cNvSpPr>
                <p:nvPr/>
              </p:nvSpPr>
              <p:spPr bwMode="auto">
                <a:xfrm>
                  <a:off x="977" y="849"/>
                  <a:ext cx="87" cy="151"/>
                </a:xfrm>
                <a:custGeom>
                  <a:avLst/>
                  <a:gdLst>
                    <a:gd name="T0" fmla="*/ 81 w 174"/>
                    <a:gd name="T1" fmla="*/ 0 h 303"/>
                    <a:gd name="T2" fmla="*/ 55 w 174"/>
                    <a:gd name="T3" fmla="*/ 39 h 303"/>
                    <a:gd name="T4" fmla="*/ 38 w 174"/>
                    <a:gd name="T5" fmla="*/ 66 h 303"/>
                    <a:gd name="T6" fmla="*/ 28 w 174"/>
                    <a:gd name="T7" fmla="*/ 85 h 303"/>
                    <a:gd name="T8" fmla="*/ 21 w 174"/>
                    <a:gd name="T9" fmla="*/ 98 h 303"/>
                    <a:gd name="T10" fmla="*/ 17 w 174"/>
                    <a:gd name="T11" fmla="*/ 108 h 303"/>
                    <a:gd name="T12" fmla="*/ 13 w 174"/>
                    <a:gd name="T13" fmla="*/ 118 h 303"/>
                    <a:gd name="T14" fmla="*/ 9 w 174"/>
                    <a:gd name="T15" fmla="*/ 131 h 303"/>
                    <a:gd name="T16" fmla="*/ 0 w 174"/>
                    <a:gd name="T17" fmla="*/ 149 h 303"/>
                    <a:gd name="T18" fmla="*/ 8 w 174"/>
                    <a:gd name="T19" fmla="*/ 151 h 303"/>
                    <a:gd name="T20" fmla="*/ 15 w 174"/>
                    <a:gd name="T21" fmla="*/ 133 h 303"/>
                    <a:gd name="T22" fmla="*/ 20 w 174"/>
                    <a:gd name="T23" fmla="*/ 121 h 303"/>
                    <a:gd name="T24" fmla="*/ 24 w 174"/>
                    <a:gd name="T25" fmla="*/ 111 h 303"/>
                    <a:gd name="T26" fmla="*/ 28 w 174"/>
                    <a:gd name="T27" fmla="*/ 102 h 303"/>
                    <a:gd name="T28" fmla="*/ 35 w 174"/>
                    <a:gd name="T29" fmla="*/ 88 h 303"/>
                    <a:gd name="T30" fmla="*/ 46 w 174"/>
                    <a:gd name="T31" fmla="*/ 70 h 303"/>
                    <a:gd name="T32" fmla="*/ 62 w 174"/>
                    <a:gd name="T33" fmla="*/ 42 h 303"/>
                    <a:gd name="T34" fmla="*/ 87 w 174"/>
                    <a:gd name="T35" fmla="*/ 4 h 303"/>
                    <a:gd name="T36" fmla="*/ 81 w 174"/>
                    <a:gd name="T37" fmla="*/ 0 h 3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74" h="303">
                      <a:moveTo>
                        <a:pt x="161" y="0"/>
                      </a:moveTo>
                      <a:lnTo>
                        <a:pt x="110" y="78"/>
                      </a:lnTo>
                      <a:lnTo>
                        <a:pt x="76" y="132"/>
                      </a:lnTo>
                      <a:lnTo>
                        <a:pt x="55" y="170"/>
                      </a:lnTo>
                      <a:lnTo>
                        <a:pt x="42" y="197"/>
                      </a:lnTo>
                      <a:lnTo>
                        <a:pt x="33" y="217"/>
                      </a:lnTo>
                      <a:lnTo>
                        <a:pt x="26" y="237"/>
                      </a:lnTo>
                      <a:lnTo>
                        <a:pt x="17" y="262"/>
                      </a:lnTo>
                      <a:lnTo>
                        <a:pt x="0" y="298"/>
                      </a:lnTo>
                      <a:lnTo>
                        <a:pt x="15" y="303"/>
                      </a:lnTo>
                      <a:lnTo>
                        <a:pt x="29" y="267"/>
                      </a:lnTo>
                      <a:lnTo>
                        <a:pt x="40" y="242"/>
                      </a:lnTo>
                      <a:lnTo>
                        <a:pt x="47" y="222"/>
                      </a:lnTo>
                      <a:lnTo>
                        <a:pt x="55" y="204"/>
                      </a:lnTo>
                      <a:lnTo>
                        <a:pt x="69" y="177"/>
                      </a:lnTo>
                      <a:lnTo>
                        <a:pt x="91" y="141"/>
                      </a:lnTo>
                      <a:lnTo>
                        <a:pt x="123" y="85"/>
                      </a:lnTo>
                      <a:lnTo>
                        <a:pt x="174" y="8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506" name="Freeform 33"/>
                <p:cNvSpPr>
                  <a:spLocks noChangeAspect="1"/>
                </p:cNvSpPr>
                <p:nvPr/>
              </p:nvSpPr>
              <p:spPr bwMode="auto">
                <a:xfrm>
                  <a:off x="951" y="722"/>
                  <a:ext cx="143" cy="130"/>
                </a:xfrm>
                <a:custGeom>
                  <a:avLst/>
                  <a:gdLst>
                    <a:gd name="T0" fmla="*/ 0 w 287"/>
                    <a:gd name="T1" fmla="*/ 7 h 260"/>
                    <a:gd name="T2" fmla="*/ 19 w 287"/>
                    <a:gd name="T3" fmla="*/ 7 h 260"/>
                    <a:gd name="T4" fmla="*/ 38 w 287"/>
                    <a:gd name="T5" fmla="*/ 7 h 260"/>
                    <a:gd name="T6" fmla="*/ 55 w 287"/>
                    <a:gd name="T7" fmla="*/ 8 h 260"/>
                    <a:gd name="T8" fmla="*/ 72 w 287"/>
                    <a:gd name="T9" fmla="*/ 9 h 260"/>
                    <a:gd name="T10" fmla="*/ 86 w 287"/>
                    <a:gd name="T11" fmla="*/ 11 h 260"/>
                    <a:gd name="T12" fmla="*/ 100 w 287"/>
                    <a:gd name="T13" fmla="*/ 14 h 260"/>
                    <a:gd name="T14" fmla="*/ 106 w 287"/>
                    <a:gd name="T15" fmla="*/ 16 h 260"/>
                    <a:gd name="T16" fmla="*/ 112 w 287"/>
                    <a:gd name="T17" fmla="*/ 18 h 260"/>
                    <a:gd name="T18" fmla="*/ 116 w 287"/>
                    <a:gd name="T19" fmla="*/ 20 h 260"/>
                    <a:gd name="T20" fmla="*/ 121 w 287"/>
                    <a:gd name="T21" fmla="*/ 23 h 260"/>
                    <a:gd name="T22" fmla="*/ 124 w 287"/>
                    <a:gd name="T23" fmla="*/ 25 h 260"/>
                    <a:gd name="T24" fmla="*/ 128 w 287"/>
                    <a:gd name="T25" fmla="*/ 29 h 260"/>
                    <a:gd name="T26" fmla="*/ 131 w 287"/>
                    <a:gd name="T27" fmla="*/ 33 h 260"/>
                    <a:gd name="T28" fmla="*/ 133 w 287"/>
                    <a:gd name="T29" fmla="*/ 36 h 260"/>
                    <a:gd name="T30" fmla="*/ 134 w 287"/>
                    <a:gd name="T31" fmla="*/ 41 h 260"/>
                    <a:gd name="T32" fmla="*/ 136 w 287"/>
                    <a:gd name="T33" fmla="*/ 45 h 260"/>
                    <a:gd name="T34" fmla="*/ 136 w 287"/>
                    <a:gd name="T35" fmla="*/ 51 h 260"/>
                    <a:gd name="T36" fmla="*/ 136 w 287"/>
                    <a:gd name="T37" fmla="*/ 57 h 260"/>
                    <a:gd name="T38" fmla="*/ 135 w 287"/>
                    <a:gd name="T39" fmla="*/ 63 h 260"/>
                    <a:gd name="T40" fmla="*/ 133 w 287"/>
                    <a:gd name="T41" fmla="*/ 71 h 260"/>
                    <a:gd name="T42" fmla="*/ 131 w 287"/>
                    <a:gd name="T43" fmla="*/ 78 h 260"/>
                    <a:gd name="T44" fmla="*/ 128 w 287"/>
                    <a:gd name="T45" fmla="*/ 86 h 260"/>
                    <a:gd name="T46" fmla="*/ 123 w 287"/>
                    <a:gd name="T47" fmla="*/ 95 h 260"/>
                    <a:gd name="T48" fmla="*/ 119 w 287"/>
                    <a:gd name="T49" fmla="*/ 105 h 260"/>
                    <a:gd name="T50" fmla="*/ 113 w 287"/>
                    <a:gd name="T51" fmla="*/ 115 h 260"/>
                    <a:gd name="T52" fmla="*/ 106 w 287"/>
                    <a:gd name="T53" fmla="*/ 126 h 260"/>
                    <a:gd name="T54" fmla="*/ 113 w 287"/>
                    <a:gd name="T55" fmla="*/ 130 h 260"/>
                    <a:gd name="T56" fmla="*/ 119 w 287"/>
                    <a:gd name="T57" fmla="*/ 119 h 260"/>
                    <a:gd name="T58" fmla="*/ 125 w 287"/>
                    <a:gd name="T59" fmla="*/ 108 h 260"/>
                    <a:gd name="T60" fmla="*/ 131 w 287"/>
                    <a:gd name="T61" fmla="*/ 98 h 260"/>
                    <a:gd name="T62" fmla="*/ 134 w 287"/>
                    <a:gd name="T63" fmla="*/ 89 h 260"/>
                    <a:gd name="T64" fmla="*/ 138 w 287"/>
                    <a:gd name="T65" fmla="*/ 80 h 260"/>
                    <a:gd name="T66" fmla="*/ 141 w 287"/>
                    <a:gd name="T67" fmla="*/ 72 h 260"/>
                    <a:gd name="T68" fmla="*/ 142 w 287"/>
                    <a:gd name="T69" fmla="*/ 64 h 260"/>
                    <a:gd name="T70" fmla="*/ 143 w 287"/>
                    <a:gd name="T71" fmla="*/ 57 h 260"/>
                    <a:gd name="T72" fmla="*/ 143 w 287"/>
                    <a:gd name="T73" fmla="*/ 51 h 260"/>
                    <a:gd name="T74" fmla="*/ 143 w 287"/>
                    <a:gd name="T75" fmla="*/ 44 h 260"/>
                    <a:gd name="T76" fmla="*/ 141 w 287"/>
                    <a:gd name="T77" fmla="*/ 39 h 260"/>
                    <a:gd name="T78" fmla="*/ 140 w 287"/>
                    <a:gd name="T79" fmla="*/ 34 h 260"/>
                    <a:gd name="T80" fmla="*/ 137 w 287"/>
                    <a:gd name="T81" fmla="*/ 28 h 260"/>
                    <a:gd name="T82" fmla="*/ 133 w 287"/>
                    <a:gd name="T83" fmla="*/ 24 h 260"/>
                    <a:gd name="T84" fmla="*/ 130 w 287"/>
                    <a:gd name="T85" fmla="*/ 20 h 260"/>
                    <a:gd name="T86" fmla="*/ 125 w 287"/>
                    <a:gd name="T87" fmla="*/ 16 h 260"/>
                    <a:gd name="T88" fmla="*/ 120 w 287"/>
                    <a:gd name="T89" fmla="*/ 14 h 260"/>
                    <a:gd name="T90" fmla="*/ 114 w 287"/>
                    <a:gd name="T91" fmla="*/ 11 h 260"/>
                    <a:gd name="T92" fmla="*/ 108 w 287"/>
                    <a:gd name="T93" fmla="*/ 9 h 260"/>
                    <a:gd name="T94" fmla="*/ 102 w 287"/>
                    <a:gd name="T95" fmla="*/ 7 h 260"/>
                    <a:gd name="T96" fmla="*/ 88 w 287"/>
                    <a:gd name="T97" fmla="*/ 4 h 260"/>
                    <a:gd name="T98" fmla="*/ 72 w 287"/>
                    <a:gd name="T99" fmla="*/ 2 h 260"/>
                    <a:gd name="T100" fmla="*/ 56 w 287"/>
                    <a:gd name="T101" fmla="*/ 1 h 260"/>
                    <a:gd name="T102" fmla="*/ 38 w 287"/>
                    <a:gd name="T103" fmla="*/ 0 h 260"/>
                    <a:gd name="T104" fmla="*/ 19 w 287"/>
                    <a:gd name="T105" fmla="*/ 0 h 260"/>
                    <a:gd name="T106" fmla="*/ 0 w 287"/>
                    <a:gd name="T107" fmla="*/ 0 h 260"/>
                    <a:gd name="T108" fmla="*/ 0 w 287"/>
                    <a:gd name="T109" fmla="*/ 7 h 26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87" h="260">
                      <a:moveTo>
                        <a:pt x="0" y="14"/>
                      </a:moveTo>
                      <a:lnTo>
                        <a:pt x="38" y="14"/>
                      </a:lnTo>
                      <a:lnTo>
                        <a:pt x="76" y="14"/>
                      </a:lnTo>
                      <a:lnTo>
                        <a:pt x="110" y="16"/>
                      </a:lnTo>
                      <a:lnTo>
                        <a:pt x="144" y="18"/>
                      </a:lnTo>
                      <a:lnTo>
                        <a:pt x="173" y="22"/>
                      </a:lnTo>
                      <a:lnTo>
                        <a:pt x="200" y="27"/>
                      </a:lnTo>
                      <a:lnTo>
                        <a:pt x="213" y="31"/>
                      </a:lnTo>
                      <a:lnTo>
                        <a:pt x="224" y="36"/>
                      </a:lnTo>
                      <a:lnTo>
                        <a:pt x="233" y="40"/>
                      </a:lnTo>
                      <a:lnTo>
                        <a:pt x="242" y="45"/>
                      </a:lnTo>
                      <a:lnTo>
                        <a:pt x="249" y="50"/>
                      </a:lnTo>
                      <a:lnTo>
                        <a:pt x="256" y="58"/>
                      </a:lnTo>
                      <a:lnTo>
                        <a:pt x="262" y="65"/>
                      </a:lnTo>
                      <a:lnTo>
                        <a:pt x="267" y="72"/>
                      </a:lnTo>
                      <a:lnTo>
                        <a:pt x="269" y="81"/>
                      </a:lnTo>
                      <a:lnTo>
                        <a:pt x="273" y="90"/>
                      </a:lnTo>
                      <a:lnTo>
                        <a:pt x="273" y="101"/>
                      </a:lnTo>
                      <a:lnTo>
                        <a:pt x="273" y="114"/>
                      </a:lnTo>
                      <a:lnTo>
                        <a:pt x="271" y="126"/>
                      </a:lnTo>
                      <a:lnTo>
                        <a:pt x="267" y="141"/>
                      </a:lnTo>
                      <a:lnTo>
                        <a:pt x="262" y="155"/>
                      </a:lnTo>
                      <a:lnTo>
                        <a:pt x="256" y="171"/>
                      </a:lnTo>
                      <a:lnTo>
                        <a:pt x="247" y="189"/>
                      </a:lnTo>
                      <a:lnTo>
                        <a:pt x="238" y="209"/>
                      </a:lnTo>
                      <a:lnTo>
                        <a:pt x="226" y="229"/>
                      </a:lnTo>
                      <a:lnTo>
                        <a:pt x="213" y="252"/>
                      </a:lnTo>
                      <a:lnTo>
                        <a:pt x="226" y="260"/>
                      </a:lnTo>
                      <a:lnTo>
                        <a:pt x="238" y="238"/>
                      </a:lnTo>
                      <a:lnTo>
                        <a:pt x="251" y="216"/>
                      </a:lnTo>
                      <a:lnTo>
                        <a:pt x="262" y="196"/>
                      </a:lnTo>
                      <a:lnTo>
                        <a:pt x="269" y="178"/>
                      </a:lnTo>
                      <a:lnTo>
                        <a:pt x="276" y="160"/>
                      </a:lnTo>
                      <a:lnTo>
                        <a:pt x="282" y="144"/>
                      </a:lnTo>
                      <a:lnTo>
                        <a:pt x="285" y="128"/>
                      </a:lnTo>
                      <a:lnTo>
                        <a:pt x="287" y="114"/>
                      </a:lnTo>
                      <a:lnTo>
                        <a:pt x="287" y="101"/>
                      </a:lnTo>
                      <a:lnTo>
                        <a:pt x="287" y="88"/>
                      </a:lnTo>
                      <a:lnTo>
                        <a:pt x="283" y="77"/>
                      </a:lnTo>
                      <a:lnTo>
                        <a:pt x="280" y="67"/>
                      </a:lnTo>
                      <a:lnTo>
                        <a:pt x="274" y="56"/>
                      </a:lnTo>
                      <a:lnTo>
                        <a:pt x="267" y="47"/>
                      </a:lnTo>
                      <a:lnTo>
                        <a:pt x="260" y="40"/>
                      </a:lnTo>
                      <a:lnTo>
                        <a:pt x="251" y="32"/>
                      </a:lnTo>
                      <a:lnTo>
                        <a:pt x="240" y="27"/>
                      </a:lnTo>
                      <a:lnTo>
                        <a:pt x="229" y="22"/>
                      </a:lnTo>
                      <a:lnTo>
                        <a:pt x="217" y="18"/>
                      </a:lnTo>
                      <a:lnTo>
                        <a:pt x="204" y="13"/>
                      </a:lnTo>
                      <a:lnTo>
                        <a:pt x="177" y="7"/>
                      </a:lnTo>
                      <a:lnTo>
                        <a:pt x="144" y="4"/>
                      </a:lnTo>
                      <a:lnTo>
                        <a:pt x="112" y="2"/>
                      </a:lnTo>
                      <a:lnTo>
                        <a:pt x="76" y="0"/>
                      </a:lnTo>
                      <a:lnTo>
                        <a:pt x="38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507" name="Freeform 34"/>
                <p:cNvSpPr>
                  <a:spLocks noChangeAspect="1"/>
                </p:cNvSpPr>
                <p:nvPr/>
              </p:nvSpPr>
              <p:spPr bwMode="auto">
                <a:xfrm>
                  <a:off x="782" y="677"/>
                  <a:ext cx="169" cy="53"/>
                </a:xfrm>
                <a:custGeom>
                  <a:avLst/>
                  <a:gdLst>
                    <a:gd name="T0" fmla="*/ 0 w 337"/>
                    <a:gd name="T1" fmla="*/ 7 h 106"/>
                    <a:gd name="T2" fmla="*/ 23 w 337"/>
                    <a:gd name="T3" fmla="*/ 7 h 106"/>
                    <a:gd name="T4" fmla="*/ 42 w 337"/>
                    <a:gd name="T5" fmla="*/ 9 h 106"/>
                    <a:gd name="T6" fmla="*/ 56 w 337"/>
                    <a:gd name="T7" fmla="*/ 12 h 106"/>
                    <a:gd name="T8" fmla="*/ 68 w 337"/>
                    <a:gd name="T9" fmla="*/ 15 h 106"/>
                    <a:gd name="T10" fmla="*/ 77 w 337"/>
                    <a:gd name="T11" fmla="*/ 18 h 106"/>
                    <a:gd name="T12" fmla="*/ 83 w 337"/>
                    <a:gd name="T13" fmla="*/ 22 h 106"/>
                    <a:gd name="T14" fmla="*/ 88 w 337"/>
                    <a:gd name="T15" fmla="*/ 25 h 106"/>
                    <a:gd name="T16" fmla="*/ 93 w 337"/>
                    <a:gd name="T17" fmla="*/ 30 h 106"/>
                    <a:gd name="T18" fmla="*/ 97 w 337"/>
                    <a:gd name="T19" fmla="*/ 35 h 106"/>
                    <a:gd name="T20" fmla="*/ 103 w 337"/>
                    <a:gd name="T21" fmla="*/ 39 h 106"/>
                    <a:gd name="T22" fmla="*/ 108 w 337"/>
                    <a:gd name="T23" fmla="*/ 44 h 106"/>
                    <a:gd name="T24" fmla="*/ 116 w 337"/>
                    <a:gd name="T25" fmla="*/ 47 h 106"/>
                    <a:gd name="T26" fmla="*/ 125 w 337"/>
                    <a:gd name="T27" fmla="*/ 50 h 106"/>
                    <a:gd name="T28" fmla="*/ 136 w 337"/>
                    <a:gd name="T29" fmla="*/ 53 h 106"/>
                    <a:gd name="T30" fmla="*/ 151 w 337"/>
                    <a:gd name="T31" fmla="*/ 53 h 106"/>
                    <a:gd name="T32" fmla="*/ 169 w 337"/>
                    <a:gd name="T33" fmla="*/ 53 h 106"/>
                    <a:gd name="T34" fmla="*/ 169 w 337"/>
                    <a:gd name="T35" fmla="*/ 46 h 106"/>
                    <a:gd name="T36" fmla="*/ 152 w 337"/>
                    <a:gd name="T37" fmla="*/ 46 h 106"/>
                    <a:gd name="T38" fmla="*/ 137 w 337"/>
                    <a:gd name="T39" fmla="*/ 44 h 106"/>
                    <a:gd name="T40" fmla="*/ 127 w 337"/>
                    <a:gd name="T41" fmla="*/ 43 h 106"/>
                    <a:gd name="T42" fmla="*/ 119 w 337"/>
                    <a:gd name="T43" fmla="*/ 40 h 106"/>
                    <a:gd name="T44" fmla="*/ 113 w 337"/>
                    <a:gd name="T45" fmla="*/ 37 h 106"/>
                    <a:gd name="T46" fmla="*/ 107 w 337"/>
                    <a:gd name="T47" fmla="*/ 33 h 106"/>
                    <a:gd name="T48" fmla="*/ 103 w 337"/>
                    <a:gd name="T49" fmla="*/ 29 h 106"/>
                    <a:gd name="T50" fmla="*/ 98 w 337"/>
                    <a:gd name="T51" fmla="*/ 25 h 106"/>
                    <a:gd name="T52" fmla="*/ 93 w 337"/>
                    <a:gd name="T53" fmla="*/ 20 h 106"/>
                    <a:gd name="T54" fmla="*/ 88 w 337"/>
                    <a:gd name="T55" fmla="*/ 16 h 106"/>
                    <a:gd name="T56" fmla="*/ 79 w 337"/>
                    <a:gd name="T57" fmla="*/ 11 h 106"/>
                    <a:gd name="T58" fmla="*/ 70 w 337"/>
                    <a:gd name="T59" fmla="*/ 7 h 106"/>
                    <a:gd name="T60" fmla="*/ 58 w 337"/>
                    <a:gd name="T61" fmla="*/ 5 h 106"/>
                    <a:gd name="T62" fmla="*/ 42 w 337"/>
                    <a:gd name="T63" fmla="*/ 2 h 106"/>
                    <a:gd name="T64" fmla="*/ 23 w 337"/>
                    <a:gd name="T65" fmla="*/ 0 h 106"/>
                    <a:gd name="T66" fmla="*/ 0 w 337"/>
                    <a:gd name="T67" fmla="*/ 0 h 106"/>
                    <a:gd name="T68" fmla="*/ 0 w 337"/>
                    <a:gd name="T69" fmla="*/ 7 h 10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37" h="106">
                      <a:moveTo>
                        <a:pt x="0" y="14"/>
                      </a:moveTo>
                      <a:lnTo>
                        <a:pt x="45" y="14"/>
                      </a:lnTo>
                      <a:lnTo>
                        <a:pt x="83" y="18"/>
                      </a:lnTo>
                      <a:lnTo>
                        <a:pt x="111" y="23"/>
                      </a:lnTo>
                      <a:lnTo>
                        <a:pt x="135" y="29"/>
                      </a:lnTo>
                      <a:lnTo>
                        <a:pt x="153" y="36"/>
                      </a:lnTo>
                      <a:lnTo>
                        <a:pt x="166" y="43"/>
                      </a:lnTo>
                      <a:lnTo>
                        <a:pt x="176" y="50"/>
                      </a:lnTo>
                      <a:lnTo>
                        <a:pt x="185" y="60"/>
                      </a:lnTo>
                      <a:lnTo>
                        <a:pt x="194" y="69"/>
                      </a:lnTo>
                      <a:lnTo>
                        <a:pt x="205" y="78"/>
                      </a:lnTo>
                      <a:lnTo>
                        <a:pt x="216" y="87"/>
                      </a:lnTo>
                      <a:lnTo>
                        <a:pt x="231" y="94"/>
                      </a:lnTo>
                      <a:lnTo>
                        <a:pt x="250" y="99"/>
                      </a:lnTo>
                      <a:lnTo>
                        <a:pt x="272" y="105"/>
                      </a:lnTo>
                      <a:lnTo>
                        <a:pt x="301" y="106"/>
                      </a:lnTo>
                      <a:lnTo>
                        <a:pt x="337" y="106"/>
                      </a:lnTo>
                      <a:lnTo>
                        <a:pt x="337" y="92"/>
                      </a:lnTo>
                      <a:lnTo>
                        <a:pt x="303" y="92"/>
                      </a:lnTo>
                      <a:lnTo>
                        <a:pt x="274" y="88"/>
                      </a:lnTo>
                      <a:lnTo>
                        <a:pt x="254" y="85"/>
                      </a:lnTo>
                      <a:lnTo>
                        <a:pt x="238" y="79"/>
                      </a:lnTo>
                      <a:lnTo>
                        <a:pt x="225" y="74"/>
                      </a:lnTo>
                      <a:lnTo>
                        <a:pt x="214" y="65"/>
                      </a:lnTo>
                      <a:lnTo>
                        <a:pt x="205" y="58"/>
                      </a:lnTo>
                      <a:lnTo>
                        <a:pt x="196" y="49"/>
                      </a:lnTo>
                      <a:lnTo>
                        <a:pt x="185" y="40"/>
                      </a:lnTo>
                      <a:lnTo>
                        <a:pt x="175" y="31"/>
                      </a:lnTo>
                      <a:lnTo>
                        <a:pt x="158" y="22"/>
                      </a:lnTo>
                      <a:lnTo>
                        <a:pt x="139" y="14"/>
                      </a:lnTo>
                      <a:lnTo>
                        <a:pt x="115" y="9"/>
                      </a:lnTo>
                      <a:lnTo>
                        <a:pt x="84" y="4"/>
                      </a:lnTo>
                      <a:lnTo>
                        <a:pt x="45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508" name="Freeform 35"/>
                <p:cNvSpPr>
                  <a:spLocks noChangeAspect="1"/>
                </p:cNvSpPr>
                <p:nvPr/>
              </p:nvSpPr>
              <p:spPr bwMode="auto">
                <a:xfrm>
                  <a:off x="608" y="677"/>
                  <a:ext cx="174" cy="53"/>
                </a:xfrm>
                <a:custGeom>
                  <a:avLst/>
                  <a:gdLst>
                    <a:gd name="T0" fmla="*/ 0 w 349"/>
                    <a:gd name="T1" fmla="*/ 53 h 106"/>
                    <a:gd name="T2" fmla="*/ 17 w 349"/>
                    <a:gd name="T3" fmla="*/ 53 h 106"/>
                    <a:gd name="T4" fmla="*/ 31 w 349"/>
                    <a:gd name="T5" fmla="*/ 52 h 106"/>
                    <a:gd name="T6" fmla="*/ 42 w 349"/>
                    <a:gd name="T7" fmla="*/ 50 h 106"/>
                    <a:gd name="T8" fmla="*/ 51 w 349"/>
                    <a:gd name="T9" fmla="*/ 46 h 106"/>
                    <a:gd name="T10" fmla="*/ 59 w 349"/>
                    <a:gd name="T11" fmla="*/ 43 h 106"/>
                    <a:gd name="T12" fmla="*/ 65 w 349"/>
                    <a:gd name="T13" fmla="*/ 38 h 106"/>
                    <a:gd name="T14" fmla="*/ 70 w 349"/>
                    <a:gd name="T15" fmla="*/ 35 h 106"/>
                    <a:gd name="T16" fmla="*/ 76 w 349"/>
                    <a:gd name="T17" fmla="*/ 30 h 106"/>
                    <a:gd name="T18" fmla="*/ 81 w 349"/>
                    <a:gd name="T19" fmla="*/ 25 h 106"/>
                    <a:gd name="T20" fmla="*/ 87 w 349"/>
                    <a:gd name="T21" fmla="*/ 22 h 106"/>
                    <a:gd name="T22" fmla="*/ 95 w 349"/>
                    <a:gd name="T23" fmla="*/ 18 h 106"/>
                    <a:gd name="T24" fmla="*/ 105 w 349"/>
                    <a:gd name="T25" fmla="*/ 15 h 106"/>
                    <a:gd name="T26" fmla="*/ 116 w 349"/>
                    <a:gd name="T27" fmla="*/ 12 h 106"/>
                    <a:gd name="T28" fmla="*/ 132 w 349"/>
                    <a:gd name="T29" fmla="*/ 9 h 106"/>
                    <a:gd name="T30" fmla="*/ 151 w 349"/>
                    <a:gd name="T31" fmla="*/ 7 h 106"/>
                    <a:gd name="T32" fmla="*/ 174 w 349"/>
                    <a:gd name="T33" fmla="*/ 7 h 106"/>
                    <a:gd name="T34" fmla="*/ 174 w 349"/>
                    <a:gd name="T35" fmla="*/ 0 h 106"/>
                    <a:gd name="T36" fmla="*/ 151 w 349"/>
                    <a:gd name="T37" fmla="*/ 0 h 106"/>
                    <a:gd name="T38" fmla="*/ 131 w 349"/>
                    <a:gd name="T39" fmla="*/ 2 h 106"/>
                    <a:gd name="T40" fmla="*/ 115 w 349"/>
                    <a:gd name="T41" fmla="*/ 4 h 106"/>
                    <a:gd name="T42" fmla="*/ 102 w 349"/>
                    <a:gd name="T43" fmla="*/ 7 h 106"/>
                    <a:gd name="T44" fmla="*/ 92 w 349"/>
                    <a:gd name="T45" fmla="*/ 11 h 106"/>
                    <a:gd name="T46" fmla="*/ 84 w 349"/>
                    <a:gd name="T47" fmla="*/ 15 h 106"/>
                    <a:gd name="T48" fmla="*/ 77 w 349"/>
                    <a:gd name="T49" fmla="*/ 19 h 106"/>
                    <a:gd name="T50" fmla="*/ 71 w 349"/>
                    <a:gd name="T51" fmla="*/ 24 h 106"/>
                    <a:gd name="T52" fmla="*/ 66 w 349"/>
                    <a:gd name="T53" fmla="*/ 28 h 106"/>
                    <a:gd name="T54" fmla="*/ 60 w 349"/>
                    <a:gd name="T55" fmla="*/ 33 h 106"/>
                    <a:gd name="T56" fmla="*/ 55 w 349"/>
                    <a:gd name="T57" fmla="*/ 36 h 106"/>
                    <a:gd name="T58" fmla="*/ 49 w 349"/>
                    <a:gd name="T59" fmla="*/ 40 h 106"/>
                    <a:gd name="T60" fmla="*/ 40 w 349"/>
                    <a:gd name="T61" fmla="*/ 43 h 106"/>
                    <a:gd name="T62" fmla="*/ 30 w 349"/>
                    <a:gd name="T63" fmla="*/ 44 h 106"/>
                    <a:gd name="T64" fmla="*/ 16 w 349"/>
                    <a:gd name="T65" fmla="*/ 46 h 106"/>
                    <a:gd name="T66" fmla="*/ 0 w 349"/>
                    <a:gd name="T67" fmla="*/ 46 h 106"/>
                    <a:gd name="T68" fmla="*/ 0 w 349"/>
                    <a:gd name="T69" fmla="*/ 53 h 10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49" h="106">
                      <a:moveTo>
                        <a:pt x="0" y="106"/>
                      </a:moveTo>
                      <a:lnTo>
                        <a:pt x="35" y="106"/>
                      </a:lnTo>
                      <a:lnTo>
                        <a:pt x="62" y="103"/>
                      </a:lnTo>
                      <a:lnTo>
                        <a:pt x="85" y="99"/>
                      </a:lnTo>
                      <a:lnTo>
                        <a:pt x="103" y="92"/>
                      </a:lnTo>
                      <a:lnTo>
                        <a:pt x="118" y="85"/>
                      </a:lnTo>
                      <a:lnTo>
                        <a:pt x="130" y="76"/>
                      </a:lnTo>
                      <a:lnTo>
                        <a:pt x="141" y="69"/>
                      </a:lnTo>
                      <a:lnTo>
                        <a:pt x="152" y="60"/>
                      </a:lnTo>
                      <a:lnTo>
                        <a:pt x="163" y="50"/>
                      </a:lnTo>
                      <a:lnTo>
                        <a:pt x="175" y="43"/>
                      </a:lnTo>
                      <a:lnTo>
                        <a:pt x="190" y="36"/>
                      </a:lnTo>
                      <a:lnTo>
                        <a:pt x="210" y="29"/>
                      </a:lnTo>
                      <a:lnTo>
                        <a:pt x="233" y="23"/>
                      </a:lnTo>
                      <a:lnTo>
                        <a:pt x="264" y="18"/>
                      </a:lnTo>
                      <a:lnTo>
                        <a:pt x="302" y="14"/>
                      </a:lnTo>
                      <a:lnTo>
                        <a:pt x="349" y="14"/>
                      </a:lnTo>
                      <a:lnTo>
                        <a:pt x="349" y="0"/>
                      </a:lnTo>
                      <a:lnTo>
                        <a:pt x="302" y="0"/>
                      </a:lnTo>
                      <a:lnTo>
                        <a:pt x="262" y="4"/>
                      </a:lnTo>
                      <a:lnTo>
                        <a:pt x="231" y="7"/>
                      </a:lnTo>
                      <a:lnTo>
                        <a:pt x="204" y="14"/>
                      </a:lnTo>
                      <a:lnTo>
                        <a:pt x="184" y="22"/>
                      </a:lnTo>
                      <a:lnTo>
                        <a:pt x="168" y="29"/>
                      </a:lnTo>
                      <a:lnTo>
                        <a:pt x="154" y="38"/>
                      </a:lnTo>
                      <a:lnTo>
                        <a:pt x="143" y="47"/>
                      </a:lnTo>
                      <a:lnTo>
                        <a:pt x="132" y="56"/>
                      </a:lnTo>
                      <a:lnTo>
                        <a:pt x="121" y="65"/>
                      </a:lnTo>
                      <a:lnTo>
                        <a:pt x="110" y="72"/>
                      </a:lnTo>
                      <a:lnTo>
                        <a:pt x="98" y="79"/>
                      </a:lnTo>
                      <a:lnTo>
                        <a:pt x="81" y="85"/>
                      </a:lnTo>
                      <a:lnTo>
                        <a:pt x="60" y="88"/>
                      </a:lnTo>
                      <a:lnTo>
                        <a:pt x="33" y="92"/>
                      </a:lnTo>
                      <a:lnTo>
                        <a:pt x="0" y="92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509" name="Freeform 36"/>
                <p:cNvSpPr>
                  <a:spLocks noChangeAspect="1"/>
                </p:cNvSpPr>
                <p:nvPr/>
              </p:nvSpPr>
              <p:spPr bwMode="auto">
                <a:xfrm>
                  <a:off x="485" y="722"/>
                  <a:ext cx="123" cy="130"/>
                </a:xfrm>
                <a:custGeom>
                  <a:avLst/>
                  <a:gdLst>
                    <a:gd name="T0" fmla="*/ 37 w 247"/>
                    <a:gd name="T1" fmla="*/ 126 h 260"/>
                    <a:gd name="T2" fmla="*/ 25 w 247"/>
                    <a:gd name="T3" fmla="*/ 104 h 260"/>
                    <a:gd name="T4" fmla="*/ 17 w 247"/>
                    <a:gd name="T5" fmla="*/ 85 h 260"/>
                    <a:gd name="T6" fmla="*/ 13 w 247"/>
                    <a:gd name="T7" fmla="*/ 77 h 260"/>
                    <a:gd name="T8" fmla="*/ 11 w 247"/>
                    <a:gd name="T9" fmla="*/ 69 h 260"/>
                    <a:gd name="T10" fmla="*/ 9 w 247"/>
                    <a:gd name="T11" fmla="*/ 62 h 260"/>
                    <a:gd name="T12" fmla="*/ 8 w 247"/>
                    <a:gd name="T13" fmla="*/ 55 h 260"/>
                    <a:gd name="T14" fmla="*/ 7 w 247"/>
                    <a:gd name="T15" fmla="*/ 49 h 260"/>
                    <a:gd name="T16" fmla="*/ 7 w 247"/>
                    <a:gd name="T17" fmla="*/ 43 h 260"/>
                    <a:gd name="T18" fmla="*/ 7 w 247"/>
                    <a:gd name="T19" fmla="*/ 39 h 260"/>
                    <a:gd name="T20" fmla="*/ 9 w 247"/>
                    <a:gd name="T21" fmla="*/ 34 h 260"/>
                    <a:gd name="T22" fmla="*/ 10 w 247"/>
                    <a:gd name="T23" fmla="*/ 31 h 260"/>
                    <a:gd name="T24" fmla="*/ 11 w 247"/>
                    <a:gd name="T25" fmla="*/ 27 h 260"/>
                    <a:gd name="T26" fmla="*/ 14 w 247"/>
                    <a:gd name="T27" fmla="*/ 25 h 260"/>
                    <a:gd name="T28" fmla="*/ 17 w 247"/>
                    <a:gd name="T29" fmla="*/ 22 h 260"/>
                    <a:gd name="T30" fmla="*/ 21 w 247"/>
                    <a:gd name="T31" fmla="*/ 19 h 260"/>
                    <a:gd name="T32" fmla="*/ 24 w 247"/>
                    <a:gd name="T33" fmla="*/ 17 h 260"/>
                    <a:gd name="T34" fmla="*/ 29 w 247"/>
                    <a:gd name="T35" fmla="*/ 15 h 260"/>
                    <a:gd name="T36" fmla="*/ 33 w 247"/>
                    <a:gd name="T37" fmla="*/ 14 h 260"/>
                    <a:gd name="T38" fmla="*/ 45 w 247"/>
                    <a:gd name="T39" fmla="*/ 11 h 260"/>
                    <a:gd name="T40" fmla="*/ 58 w 247"/>
                    <a:gd name="T41" fmla="*/ 9 h 260"/>
                    <a:gd name="T42" fmla="*/ 88 w 247"/>
                    <a:gd name="T43" fmla="*/ 7 h 260"/>
                    <a:gd name="T44" fmla="*/ 123 w 247"/>
                    <a:gd name="T45" fmla="*/ 7 h 260"/>
                    <a:gd name="T46" fmla="*/ 123 w 247"/>
                    <a:gd name="T47" fmla="*/ 0 h 260"/>
                    <a:gd name="T48" fmla="*/ 88 w 247"/>
                    <a:gd name="T49" fmla="*/ 0 h 260"/>
                    <a:gd name="T50" fmla="*/ 58 w 247"/>
                    <a:gd name="T51" fmla="*/ 2 h 260"/>
                    <a:gd name="T52" fmla="*/ 44 w 247"/>
                    <a:gd name="T53" fmla="*/ 4 h 260"/>
                    <a:gd name="T54" fmla="*/ 31 w 247"/>
                    <a:gd name="T55" fmla="*/ 7 h 260"/>
                    <a:gd name="T56" fmla="*/ 26 w 247"/>
                    <a:gd name="T57" fmla="*/ 8 h 260"/>
                    <a:gd name="T58" fmla="*/ 21 w 247"/>
                    <a:gd name="T59" fmla="*/ 10 h 260"/>
                    <a:gd name="T60" fmla="*/ 17 w 247"/>
                    <a:gd name="T61" fmla="*/ 13 h 260"/>
                    <a:gd name="T62" fmla="*/ 12 w 247"/>
                    <a:gd name="T63" fmla="*/ 16 h 260"/>
                    <a:gd name="T64" fmla="*/ 9 w 247"/>
                    <a:gd name="T65" fmla="*/ 19 h 260"/>
                    <a:gd name="T66" fmla="*/ 5 w 247"/>
                    <a:gd name="T67" fmla="*/ 23 h 260"/>
                    <a:gd name="T68" fmla="*/ 3 w 247"/>
                    <a:gd name="T69" fmla="*/ 27 h 260"/>
                    <a:gd name="T70" fmla="*/ 2 w 247"/>
                    <a:gd name="T71" fmla="*/ 32 h 260"/>
                    <a:gd name="T72" fmla="*/ 0 w 247"/>
                    <a:gd name="T73" fmla="*/ 37 h 260"/>
                    <a:gd name="T74" fmla="*/ 0 w 247"/>
                    <a:gd name="T75" fmla="*/ 43 h 260"/>
                    <a:gd name="T76" fmla="*/ 0 w 247"/>
                    <a:gd name="T77" fmla="*/ 49 h 260"/>
                    <a:gd name="T78" fmla="*/ 0 w 247"/>
                    <a:gd name="T79" fmla="*/ 56 h 260"/>
                    <a:gd name="T80" fmla="*/ 2 w 247"/>
                    <a:gd name="T81" fmla="*/ 63 h 260"/>
                    <a:gd name="T82" fmla="*/ 3 w 247"/>
                    <a:gd name="T83" fmla="*/ 71 h 260"/>
                    <a:gd name="T84" fmla="*/ 6 w 247"/>
                    <a:gd name="T85" fmla="*/ 79 h 260"/>
                    <a:gd name="T86" fmla="*/ 10 w 247"/>
                    <a:gd name="T87" fmla="*/ 88 h 260"/>
                    <a:gd name="T88" fmla="*/ 19 w 247"/>
                    <a:gd name="T89" fmla="*/ 107 h 260"/>
                    <a:gd name="T90" fmla="*/ 30 w 247"/>
                    <a:gd name="T91" fmla="*/ 130 h 260"/>
                    <a:gd name="T92" fmla="*/ 37 w 247"/>
                    <a:gd name="T93" fmla="*/ 126 h 26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247" h="260">
                      <a:moveTo>
                        <a:pt x="74" y="252"/>
                      </a:moveTo>
                      <a:lnTo>
                        <a:pt x="51" y="207"/>
                      </a:lnTo>
                      <a:lnTo>
                        <a:pt x="34" y="169"/>
                      </a:lnTo>
                      <a:lnTo>
                        <a:pt x="27" y="153"/>
                      </a:lnTo>
                      <a:lnTo>
                        <a:pt x="22" y="137"/>
                      </a:lnTo>
                      <a:lnTo>
                        <a:pt x="18" y="123"/>
                      </a:lnTo>
                      <a:lnTo>
                        <a:pt x="16" y="110"/>
                      </a:lnTo>
                      <a:lnTo>
                        <a:pt x="14" y="97"/>
                      </a:lnTo>
                      <a:lnTo>
                        <a:pt x="14" y="86"/>
                      </a:lnTo>
                      <a:lnTo>
                        <a:pt x="14" y="77"/>
                      </a:lnTo>
                      <a:lnTo>
                        <a:pt x="18" y="68"/>
                      </a:lnTo>
                      <a:lnTo>
                        <a:pt x="20" y="61"/>
                      </a:lnTo>
                      <a:lnTo>
                        <a:pt x="23" y="54"/>
                      </a:lnTo>
                      <a:lnTo>
                        <a:pt x="29" y="49"/>
                      </a:lnTo>
                      <a:lnTo>
                        <a:pt x="34" y="43"/>
                      </a:lnTo>
                      <a:lnTo>
                        <a:pt x="42" y="38"/>
                      </a:lnTo>
                      <a:lnTo>
                        <a:pt x="49" y="34"/>
                      </a:lnTo>
                      <a:lnTo>
                        <a:pt x="58" y="29"/>
                      </a:lnTo>
                      <a:lnTo>
                        <a:pt x="67" y="27"/>
                      </a:lnTo>
                      <a:lnTo>
                        <a:pt x="90" y="22"/>
                      </a:lnTo>
                      <a:lnTo>
                        <a:pt x="116" y="18"/>
                      </a:lnTo>
                      <a:lnTo>
                        <a:pt x="177" y="14"/>
                      </a:lnTo>
                      <a:lnTo>
                        <a:pt x="247" y="14"/>
                      </a:lnTo>
                      <a:lnTo>
                        <a:pt x="247" y="0"/>
                      </a:lnTo>
                      <a:lnTo>
                        <a:pt x="177" y="0"/>
                      </a:lnTo>
                      <a:lnTo>
                        <a:pt x="116" y="4"/>
                      </a:lnTo>
                      <a:lnTo>
                        <a:pt x="88" y="7"/>
                      </a:lnTo>
                      <a:lnTo>
                        <a:pt x="63" y="13"/>
                      </a:lnTo>
                      <a:lnTo>
                        <a:pt x="52" y="16"/>
                      </a:lnTo>
                      <a:lnTo>
                        <a:pt x="43" y="20"/>
                      </a:lnTo>
                      <a:lnTo>
                        <a:pt x="34" y="25"/>
                      </a:lnTo>
                      <a:lnTo>
                        <a:pt x="25" y="31"/>
                      </a:lnTo>
                      <a:lnTo>
                        <a:pt x="18" y="38"/>
                      </a:lnTo>
                      <a:lnTo>
                        <a:pt x="11" y="45"/>
                      </a:lnTo>
                      <a:lnTo>
                        <a:pt x="7" y="54"/>
                      </a:lnTo>
                      <a:lnTo>
                        <a:pt x="4" y="63"/>
                      </a:lnTo>
                      <a:lnTo>
                        <a:pt x="0" y="74"/>
                      </a:lnTo>
                      <a:lnTo>
                        <a:pt x="0" y="86"/>
                      </a:lnTo>
                      <a:lnTo>
                        <a:pt x="0" y="97"/>
                      </a:lnTo>
                      <a:lnTo>
                        <a:pt x="0" y="112"/>
                      </a:lnTo>
                      <a:lnTo>
                        <a:pt x="4" y="126"/>
                      </a:lnTo>
                      <a:lnTo>
                        <a:pt x="7" y="141"/>
                      </a:lnTo>
                      <a:lnTo>
                        <a:pt x="13" y="157"/>
                      </a:lnTo>
                      <a:lnTo>
                        <a:pt x="20" y="175"/>
                      </a:lnTo>
                      <a:lnTo>
                        <a:pt x="38" y="214"/>
                      </a:lnTo>
                      <a:lnTo>
                        <a:pt x="61" y="260"/>
                      </a:lnTo>
                      <a:lnTo>
                        <a:pt x="74" y="25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7427" name="Group 37"/>
              <p:cNvGrpSpPr>
                <a:grpSpLocks noChangeAspect="1"/>
              </p:cNvGrpSpPr>
              <p:nvPr/>
            </p:nvGrpSpPr>
            <p:grpSpPr bwMode="auto">
              <a:xfrm rot="-5400000">
                <a:off x="1425" y="2386"/>
                <a:ext cx="111" cy="188"/>
                <a:chOff x="485" y="677"/>
                <a:chExt cx="609" cy="950"/>
              </a:xfrm>
            </p:grpSpPr>
            <p:sp>
              <p:nvSpPr>
                <p:cNvPr id="17484" name="Freeform 38"/>
                <p:cNvSpPr>
                  <a:spLocks noChangeAspect="1"/>
                </p:cNvSpPr>
                <p:nvPr/>
              </p:nvSpPr>
              <p:spPr bwMode="auto">
                <a:xfrm>
                  <a:off x="488" y="680"/>
                  <a:ext cx="603" cy="944"/>
                </a:xfrm>
                <a:custGeom>
                  <a:avLst/>
                  <a:gdLst>
                    <a:gd name="T0" fmla="*/ 51 w 1206"/>
                    <a:gd name="T1" fmla="*/ 212 h 1888"/>
                    <a:gd name="T2" fmla="*/ 74 w 1206"/>
                    <a:gd name="T3" fmla="*/ 286 h 1888"/>
                    <a:gd name="T4" fmla="*/ 109 w 1206"/>
                    <a:gd name="T5" fmla="*/ 401 h 1888"/>
                    <a:gd name="T6" fmla="*/ 120 w 1206"/>
                    <a:gd name="T7" fmla="*/ 505 h 1888"/>
                    <a:gd name="T8" fmla="*/ 115 w 1206"/>
                    <a:gd name="T9" fmla="*/ 612 h 1888"/>
                    <a:gd name="T10" fmla="*/ 93 w 1206"/>
                    <a:gd name="T11" fmla="*/ 751 h 1888"/>
                    <a:gd name="T12" fmla="*/ 91 w 1206"/>
                    <a:gd name="T13" fmla="*/ 837 h 1888"/>
                    <a:gd name="T14" fmla="*/ 100 w 1206"/>
                    <a:gd name="T15" fmla="*/ 885 h 1888"/>
                    <a:gd name="T16" fmla="*/ 115 w 1206"/>
                    <a:gd name="T17" fmla="*/ 915 h 1888"/>
                    <a:gd name="T18" fmla="*/ 135 w 1206"/>
                    <a:gd name="T19" fmla="*/ 934 h 1888"/>
                    <a:gd name="T20" fmla="*/ 156 w 1206"/>
                    <a:gd name="T21" fmla="*/ 943 h 1888"/>
                    <a:gd name="T22" fmla="*/ 214 w 1206"/>
                    <a:gd name="T23" fmla="*/ 939 h 1888"/>
                    <a:gd name="T24" fmla="*/ 284 w 1206"/>
                    <a:gd name="T25" fmla="*/ 925 h 1888"/>
                    <a:gd name="T26" fmla="*/ 341 w 1206"/>
                    <a:gd name="T27" fmla="*/ 931 h 1888"/>
                    <a:gd name="T28" fmla="*/ 403 w 1206"/>
                    <a:gd name="T29" fmla="*/ 941 h 1888"/>
                    <a:gd name="T30" fmla="*/ 453 w 1206"/>
                    <a:gd name="T31" fmla="*/ 941 h 1888"/>
                    <a:gd name="T32" fmla="*/ 478 w 1206"/>
                    <a:gd name="T33" fmla="*/ 932 h 1888"/>
                    <a:gd name="T34" fmla="*/ 498 w 1206"/>
                    <a:gd name="T35" fmla="*/ 913 h 1888"/>
                    <a:gd name="T36" fmla="*/ 513 w 1206"/>
                    <a:gd name="T37" fmla="*/ 884 h 1888"/>
                    <a:gd name="T38" fmla="*/ 520 w 1206"/>
                    <a:gd name="T39" fmla="*/ 835 h 1888"/>
                    <a:gd name="T40" fmla="*/ 514 w 1206"/>
                    <a:gd name="T41" fmla="*/ 745 h 1888"/>
                    <a:gd name="T42" fmla="*/ 484 w 1206"/>
                    <a:gd name="T43" fmla="*/ 604 h 1888"/>
                    <a:gd name="T44" fmla="*/ 469 w 1206"/>
                    <a:gd name="T45" fmla="*/ 507 h 1888"/>
                    <a:gd name="T46" fmla="*/ 467 w 1206"/>
                    <a:gd name="T47" fmla="*/ 429 h 1888"/>
                    <a:gd name="T48" fmla="*/ 474 w 1206"/>
                    <a:gd name="T49" fmla="*/ 376 h 1888"/>
                    <a:gd name="T50" fmla="*/ 488 w 1206"/>
                    <a:gd name="T51" fmla="*/ 330 h 1888"/>
                    <a:gd name="T52" fmla="*/ 509 w 1206"/>
                    <a:gd name="T53" fmla="*/ 279 h 1888"/>
                    <a:gd name="T54" fmla="*/ 548 w 1206"/>
                    <a:gd name="T55" fmla="*/ 209 h 1888"/>
                    <a:gd name="T56" fmla="*/ 590 w 1206"/>
                    <a:gd name="T57" fmla="*/ 139 h 1888"/>
                    <a:gd name="T58" fmla="*/ 602 w 1206"/>
                    <a:gd name="T59" fmla="*/ 107 h 1888"/>
                    <a:gd name="T60" fmla="*/ 601 w 1206"/>
                    <a:gd name="T61" fmla="*/ 82 h 1888"/>
                    <a:gd name="T62" fmla="*/ 590 w 1206"/>
                    <a:gd name="T63" fmla="*/ 65 h 1888"/>
                    <a:gd name="T64" fmla="*/ 571 w 1206"/>
                    <a:gd name="T65" fmla="*/ 54 h 1888"/>
                    <a:gd name="T66" fmla="*/ 519 w 1206"/>
                    <a:gd name="T67" fmla="*/ 47 h 1888"/>
                    <a:gd name="T68" fmla="*/ 445 w 1206"/>
                    <a:gd name="T69" fmla="*/ 46 h 1888"/>
                    <a:gd name="T70" fmla="*/ 405 w 1206"/>
                    <a:gd name="T71" fmla="*/ 36 h 1888"/>
                    <a:gd name="T72" fmla="*/ 386 w 1206"/>
                    <a:gd name="T73" fmla="*/ 19 h 1888"/>
                    <a:gd name="T74" fmla="*/ 351 w 1206"/>
                    <a:gd name="T75" fmla="*/ 5 h 1888"/>
                    <a:gd name="T76" fmla="*/ 271 w 1206"/>
                    <a:gd name="T77" fmla="*/ 0 h 1888"/>
                    <a:gd name="T78" fmla="*/ 214 w 1206"/>
                    <a:gd name="T79" fmla="*/ 11 h 1888"/>
                    <a:gd name="T80" fmla="*/ 188 w 1206"/>
                    <a:gd name="T81" fmla="*/ 27 h 1888"/>
                    <a:gd name="T82" fmla="*/ 162 w 1206"/>
                    <a:gd name="T83" fmla="*/ 43 h 1888"/>
                    <a:gd name="T84" fmla="*/ 85 w 1206"/>
                    <a:gd name="T85" fmla="*/ 46 h 1888"/>
                    <a:gd name="T86" fmla="*/ 25 w 1206"/>
                    <a:gd name="T87" fmla="*/ 54 h 1888"/>
                    <a:gd name="T88" fmla="*/ 8 w 1206"/>
                    <a:gd name="T89" fmla="*/ 64 h 1888"/>
                    <a:gd name="T90" fmla="*/ 0 w 1206"/>
                    <a:gd name="T91" fmla="*/ 81 h 1888"/>
                    <a:gd name="T92" fmla="*/ 2 w 1206"/>
                    <a:gd name="T93" fmla="*/ 105 h 1888"/>
                    <a:gd name="T94" fmla="*/ 19 w 1206"/>
                    <a:gd name="T95" fmla="*/ 148 h 188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206" h="1888">
                      <a:moveTo>
                        <a:pt x="62" y="341"/>
                      </a:moveTo>
                      <a:lnTo>
                        <a:pt x="78" y="372"/>
                      </a:lnTo>
                      <a:lnTo>
                        <a:pt x="90" y="399"/>
                      </a:lnTo>
                      <a:lnTo>
                        <a:pt x="101" y="424"/>
                      </a:lnTo>
                      <a:lnTo>
                        <a:pt x="112" y="451"/>
                      </a:lnTo>
                      <a:lnTo>
                        <a:pt x="121" y="482"/>
                      </a:lnTo>
                      <a:lnTo>
                        <a:pt x="134" y="521"/>
                      </a:lnTo>
                      <a:lnTo>
                        <a:pt x="148" y="572"/>
                      </a:lnTo>
                      <a:lnTo>
                        <a:pt x="168" y="635"/>
                      </a:lnTo>
                      <a:lnTo>
                        <a:pt x="188" y="700"/>
                      </a:lnTo>
                      <a:lnTo>
                        <a:pt x="204" y="754"/>
                      </a:lnTo>
                      <a:lnTo>
                        <a:pt x="217" y="801"/>
                      </a:lnTo>
                      <a:lnTo>
                        <a:pt x="226" y="846"/>
                      </a:lnTo>
                      <a:lnTo>
                        <a:pt x="233" y="893"/>
                      </a:lnTo>
                      <a:lnTo>
                        <a:pt x="238" y="947"/>
                      </a:lnTo>
                      <a:lnTo>
                        <a:pt x="240" y="1010"/>
                      </a:lnTo>
                      <a:lnTo>
                        <a:pt x="240" y="1089"/>
                      </a:lnTo>
                      <a:lnTo>
                        <a:pt x="238" y="1134"/>
                      </a:lnTo>
                      <a:lnTo>
                        <a:pt x="235" y="1179"/>
                      </a:lnTo>
                      <a:lnTo>
                        <a:pt x="229" y="1224"/>
                      </a:lnTo>
                      <a:lnTo>
                        <a:pt x="222" y="1271"/>
                      </a:lnTo>
                      <a:lnTo>
                        <a:pt x="208" y="1363"/>
                      </a:lnTo>
                      <a:lnTo>
                        <a:pt x="193" y="1455"/>
                      </a:lnTo>
                      <a:lnTo>
                        <a:pt x="186" y="1502"/>
                      </a:lnTo>
                      <a:lnTo>
                        <a:pt x="183" y="1545"/>
                      </a:lnTo>
                      <a:lnTo>
                        <a:pt x="179" y="1589"/>
                      </a:lnTo>
                      <a:lnTo>
                        <a:pt x="179" y="1632"/>
                      </a:lnTo>
                      <a:lnTo>
                        <a:pt x="181" y="1673"/>
                      </a:lnTo>
                      <a:lnTo>
                        <a:pt x="186" y="1713"/>
                      </a:lnTo>
                      <a:lnTo>
                        <a:pt x="190" y="1731"/>
                      </a:lnTo>
                      <a:lnTo>
                        <a:pt x="193" y="1751"/>
                      </a:lnTo>
                      <a:lnTo>
                        <a:pt x="199" y="1769"/>
                      </a:lnTo>
                      <a:lnTo>
                        <a:pt x="206" y="1787"/>
                      </a:lnTo>
                      <a:lnTo>
                        <a:pt x="213" y="1803"/>
                      </a:lnTo>
                      <a:lnTo>
                        <a:pt x="222" y="1817"/>
                      </a:lnTo>
                      <a:lnTo>
                        <a:pt x="229" y="1830"/>
                      </a:lnTo>
                      <a:lnTo>
                        <a:pt x="238" y="1843"/>
                      </a:lnTo>
                      <a:lnTo>
                        <a:pt x="247" y="1852"/>
                      </a:lnTo>
                      <a:lnTo>
                        <a:pt x="258" y="1861"/>
                      </a:lnTo>
                      <a:lnTo>
                        <a:pt x="269" y="1868"/>
                      </a:lnTo>
                      <a:lnTo>
                        <a:pt x="278" y="1873"/>
                      </a:lnTo>
                      <a:lnTo>
                        <a:pt x="289" y="1879"/>
                      </a:lnTo>
                      <a:lnTo>
                        <a:pt x="302" y="1882"/>
                      </a:lnTo>
                      <a:lnTo>
                        <a:pt x="312" y="1886"/>
                      </a:lnTo>
                      <a:lnTo>
                        <a:pt x="325" y="1888"/>
                      </a:lnTo>
                      <a:lnTo>
                        <a:pt x="349" y="1888"/>
                      </a:lnTo>
                      <a:lnTo>
                        <a:pt x="374" y="1886"/>
                      </a:lnTo>
                      <a:lnTo>
                        <a:pt x="428" y="1877"/>
                      </a:lnTo>
                      <a:lnTo>
                        <a:pt x="484" y="1864"/>
                      </a:lnTo>
                      <a:lnTo>
                        <a:pt x="511" y="1859"/>
                      </a:lnTo>
                      <a:lnTo>
                        <a:pt x="540" y="1854"/>
                      </a:lnTo>
                      <a:lnTo>
                        <a:pt x="567" y="1850"/>
                      </a:lnTo>
                      <a:lnTo>
                        <a:pt x="594" y="1850"/>
                      </a:lnTo>
                      <a:lnTo>
                        <a:pt x="623" y="1852"/>
                      </a:lnTo>
                      <a:lnTo>
                        <a:pt x="652" y="1855"/>
                      </a:lnTo>
                      <a:lnTo>
                        <a:pt x="682" y="1861"/>
                      </a:lnTo>
                      <a:lnTo>
                        <a:pt x="713" y="1866"/>
                      </a:lnTo>
                      <a:lnTo>
                        <a:pt x="744" y="1872"/>
                      </a:lnTo>
                      <a:lnTo>
                        <a:pt x="774" y="1877"/>
                      </a:lnTo>
                      <a:lnTo>
                        <a:pt x="805" y="1882"/>
                      </a:lnTo>
                      <a:lnTo>
                        <a:pt x="836" y="1884"/>
                      </a:lnTo>
                      <a:lnTo>
                        <a:pt x="865" y="1886"/>
                      </a:lnTo>
                      <a:lnTo>
                        <a:pt x="892" y="1884"/>
                      </a:lnTo>
                      <a:lnTo>
                        <a:pt x="906" y="1882"/>
                      </a:lnTo>
                      <a:lnTo>
                        <a:pt x="919" y="1879"/>
                      </a:lnTo>
                      <a:lnTo>
                        <a:pt x="931" y="1875"/>
                      </a:lnTo>
                      <a:lnTo>
                        <a:pt x="944" y="1870"/>
                      </a:lnTo>
                      <a:lnTo>
                        <a:pt x="955" y="1864"/>
                      </a:lnTo>
                      <a:lnTo>
                        <a:pt x="966" y="1857"/>
                      </a:lnTo>
                      <a:lnTo>
                        <a:pt x="977" y="1848"/>
                      </a:lnTo>
                      <a:lnTo>
                        <a:pt x="987" y="1837"/>
                      </a:lnTo>
                      <a:lnTo>
                        <a:pt x="996" y="1826"/>
                      </a:lnTo>
                      <a:lnTo>
                        <a:pt x="1004" y="1814"/>
                      </a:lnTo>
                      <a:lnTo>
                        <a:pt x="1013" y="1799"/>
                      </a:lnTo>
                      <a:lnTo>
                        <a:pt x="1018" y="1783"/>
                      </a:lnTo>
                      <a:lnTo>
                        <a:pt x="1025" y="1767"/>
                      </a:lnTo>
                      <a:lnTo>
                        <a:pt x="1031" y="1749"/>
                      </a:lnTo>
                      <a:lnTo>
                        <a:pt x="1034" y="1729"/>
                      </a:lnTo>
                      <a:lnTo>
                        <a:pt x="1036" y="1711"/>
                      </a:lnTo>
                      <a:lnTo>
                        <a:pt x="1040" y="1670"/>
                      </a:lnTo>
                      <a:lnTo>
                        <a:pt x="1040" y="1626"/>
                      </a:lnTo>
                      <a:lnTo>
                        <a:pt x="1038" y="1583"/>
                      </a:lnTo>
                      <a:lnTo>
                        <a:pt x="1033" y="1536"/>
                      </a:lnTo>
                      <a:lnTo>
                        <a:pt x="1027" y="1489"/>
                      </a:lnTo>
                      <a:lnTo>
                        <a:pt x="1018" y="1442"/>
                      </a:lnTo>
                      <a:lnTo>
                        <a:pt x="998" y="1347"/>
                      </a:lnTo>
                      <a:lnTo>
                        <a:pt x="978" y="1253"/>
                      </a:lnTo>
                      <a:lnTo>
                        <a:pt x="968" y="1208"/>
                      </a:lnTo>
                      <a:lnTo>
                        <a:pt x="959" y="1165"/>
                      </a:lnTo>
                      <a:lnTo>
                        <a:pt x="951" y="1123"/>
                      </a:lnTo>
                      <a:lnTo>
                        <a:pt x="946" y="1086"/>
                      </a:lnTo>
                      <a:lnTo>
                        <a:pt x="937" y="1013"/>
                      </a:lnTo>
                      <a:lnTo>
                        <a:pt x="933" y="947"/>
                      </a:lnTo>
                      <a:lnTo>
                        <a:pt x="933" y="916"/>
                      </a:lnTo>
                      <a:lnTo>
                        <a:pt x="933" y="885"/>
                      </a:lnTo>
                      <a:lnTo>
                        <a:pt x="933" y="857"/>
                      </a:lnTo>
                      <a:lnTo>
                        <a:pt x="935" y="830"/>
                      </a:lnTo>
                      <a:lnTo>
                        <a:pt x="939" y="802"/>
                      </a:lnTo>
                      <a:lnTo>
                        <a:pt x="942" y="777"/>
                      </a:lnTo>
                      <a:lnTo>
                        <a:pt x="948" y="752"/>
                      </a:lnTo>
                      <a:lnTo>
                        <a:pt x="953" y="729"/>
                      </a:lnTo>
                      <a:lnTo>
                        <a:pt x="960" y="705"/>
                      </a:lnTo>
                      <a:lnTo>
                        <a:pt x="968" y="682"/>
                      </a:lnTo>
                      <a:lnTo>
                        <a:pt x="975" y="660"/>
                      </a:lnTo>
                      <a:lnTo>
                        <a:pt x="986" y="638"/>
                      </a:lnTo>
                      <a:lnTo>
                        <a:pt x="1000" y="602"/>
                      </a:lnTo>
                      <a:lnTo>
                        <a:pt x="1011" y="577"/>
                      </a:lnTo>
                      <a:lnTo>
                        <a:pt x="1018" y="557"/>
                      </a:lnTo>
                      <a:lnTo>
                        <a:pt x="1025" y="537"/>
                      </a:lnTo>
                      <a:lnTo>
                        <a:pt x="1040" y="510"/>
                      </a:lnTo>
                      <a:lnTo>
                        <a:pt x="1061" y="473"/>
                      </a:lnTo>
                      <a:lnTo>
                        <a:pt x="1096" y="418"/>
                      </a:lnTo>
                      <a:lnTo>
                        <a:pt x="1144" y="341"/>
                      </a:lnTo>
                      <a:lnTo>
                        <a:pt x="1159" y="319"/>
                      </a:lnTo>
                      <a:lnTo>
                        <a:pt x="1170" y="298"/>
                      </a:lnTo>
                      <a:lnTo>
                        <a:pt x="1180" y="278"/>
                      </a:lnTo>
                      <a:lnTo>
                        <a:pt x="1190" y="260"/>
                      </a:lnTo>
                      <a:lnTo>
                        <a:pt x="1195" y="244"/>
                      </a:lnTo>
                      <a:lnTo>
                        <a:pt x="1200" y="227"/>
                      </a:lnTo>
                      <a:lnTo>
                        <a:pt x="1204" y="213"/>
                      </a:lnTo>
                      <a:lnTo>
                        <a:pt x="1206" y="199"/>
                      </a:lnTo>
                      <a:lnTo>
                        <a:pt x="1206" y="186"/>
                      </a:lnTo>
                      <a:lnTo>
                        <a:pt x="1206" y="175"/>
                      </a:lnTo>
                      <a:lnTo>
                        <a:pt x="1202" y="164"/>
                      </a:lnTo>
                      <a:lnTo>
                        <a:pt x="1199" y="153"/>
                      </a:lnTo>
                      <a:lnTo>
                        <a:pt x="1195" y="146"/>
                      </a:lnTo>
                      <a:lnTo>
                        <a:pt x="1188" y="137"/>
                      </a:lnTo>
                      <a:lnTo>
                        <a:pt x="1180" y="130"/>
                      </a:lnTo>
                      <a:lnTo>
                        <a:pt x="1171" y="125"/>
                      </a:lnTo>
                      <a:lnTo>
                        <a:pt x="1162" y="119"/>
                      </a:lnTo>
                      <a:lnTo>
                        <a:pt x="1152" y="114"/>
                      </a:lnTo>
                      <a:lnTo>
                        <a:pt x="1141" y="108"/>
                      </a:lnTo>
                      <a:lnTo>
                        <a:pt x="1128" y="105"/>
                      </a:lnTo>
                      <a:lnTo>
                        <a:pt x="1101" y="99"/>
                      </a:lnTo>
                      <a:lnTo>
                        <a:pt x="1070" y="96"/>
                      </a:lnTo>
                      <a:lnTo>
                        <a:pt x="1038" y="94"/>
                      </a:lnTo>
                      <a:lnTo>
                        <a:pt x="1002" y="92"/>
                      </a:lnTo>
                      <a:lnTo>
                        <a:pt x="964" y="92"/>
                      </a:lnTo>
                      <a:lnTo>
                        <a:pt x="926" y="92"/>
                      </a:lnTo>
                      <a:lnTo>
                        <a:pt x="890" y="92"/>
                      </a:lnTo>
                      <a:lnTo>
                        <a:pt x="863" y="90"/>
                      </a:lnTo>
                      <a:lnTo>
                        <a:pt x="841" y="85"/>
                      </a:lnTo>
                      <a:lnTo>
                        <a:pt x="823" y="80"/>
                      </a:lnTo>
                      <a:lnTo>
                        <a:pt x="809" y="72"/>
                      </a:lnTo>
                      <a:lnTo>
                        <a:pt x="798" y="65"/>
                      </a:lnTo>
                      <a:lnTo>
                        <a:pt x="789" y="56"/>
                      </a:lnTo>
                      <a:lnTo>
                        <a:pt x="780" y="47"/>
                      </a:lnTo>
                      <a:lnTo>
                        <a:pt x="771" y="38"/>
                      </a:lnTo>
                      <a:lnTo>
                        <a:pt x="758" y="29"/>
                      </a:lnTo>
                      <a:lnTo>
                        <a:pt x="744" y="22"/>
                      </a:lnTo>
                      <a:lnTo>
                        <a:pt x="726" y="15"/>
                      </a:lnTo>
                      <a:lnTo>
                        <a:pt x="702" y="9"/>
                      </a:lnTo>
                      <a:lnTo>
                        <a:pt x="672" y="4"/>
                      </a:lnTo>
                      <a:lnTo>
                        <a:pt x="634" y="0"/>
                      </a:lnTo>
                      <a:lnTo>
                        <a:pt x="589" y="0"/>
                      </a:lnTo>
                      <a:lnTo>
                        <a:pt x="542" y="0"/>
                      </a:lnTo>
                      <a:lnTo>
                        <a:pt x="504" y="4"/>
                      </a:lnTo>
                      <a:lnTo>
                        <a:pt x="473" y="7"/>
                      </a:lnTo>
                      <a:lnTo>
                        <a:pt x="448" y="15"/>
                      </a:lnTo>
                      <a:lnTo>
                        <a:pt x="428" y="22"/>
                      </a:lnTo>
                      <a:lnTo>
                        <a:pt x="412" y="29"/>
                      </a:lnTo>
                      <a:lnTo>
                        <a:pt x="397" y="38"/>
                      </a:lnTo>
                      <a:lnTo>
                        <a:pt x="386" y="47"/>
                      </a:lnTo>
                      <a:lnTo>
                        <a:pt x="376" y="54"/>
                      </a:lnTo>
                      <a:lnTo>
                        <a:pt x="367" y="63"/>
                      </a:lnTo>
                      <a:lnTo>
                        <a:pt x="354" y="71"/>
                      </a:lnTo>
                      <a:lnTo>
                        <a:pt x="340" y="78"/>
                      </a:lnTo>
                      <a:lnTo>
                        <a:pt x="323" y="85"/>
                      </a:lnTo>
                      <a:lnTo>
                        <a:pt x="302" y="89"/>
                      </a:lnTo>
                      <a:lnTo>
                        <a:pt x="273" y="92"/>
                      </a:lnTo>
                      <a:lnTo>
                        <a:pt x="240" y="92"/>
                      </a:lnTo>
                      <a:lnTo>
                        <a:pt x="170" y="92"/>
                      </a:lnTo>
                      <a:lnTo>
                        <a:pt x="109" y="96"/>
                      </a:lnTo>
                      <a:lnTo>
                        <a:pt x="81" y="99"/>
                      </a:lnTo>
                      <a:lnTo>
                        <a:pt x="58" y="105"/>
                      </a:lnTo>
                      <a:lnTo>
                        <a:pt x="49" y="108"/>
                      </a:lnTo>
                      <a:lnTo>
                        <a:pt x="38" y="112"/>
                      </a:lnTo>
                      <a:lnTo>
                        <a:pt x="31" y="116"/>
                      </a:lnTo>
                      <a:lnTo>
                        <a:pt x="24" y="121"/>
                      </a:lnTo>
                      <a:lnTo>
                        <a:pt x="16" y="128"/>
                      </a:lnTo>
                      <a:lnTo>
                        <a:pt x="11" y="135"/>
                      </a:lnTo>
                      <a:lnTo>
                        <a:pt x="6" y="143"/>
                      </a:lnTo>
                      <a:lnTo>
                        <a:pt x="4" y="152"/>
                      </a:lnTo>
                      <a:lnTo>
                        <a:pt x="0" y="161"/>
                      </a:lnTo>
                      <a:lnTo>
                        <a:pt x="0" y="171"/>
                      </a:lnTo>
                      <a:lnTo>
                        <a:pt x="0" y="182"/>
                      </a:lnTo>
                      <a:lnTo>
                        <a:pt x="2" y="195"/>
                      </a:lnTo>
                      <a:lnTo>
                        <a:pt x="4" y="209"/>
                      </a:lnTo>
                      <a:lnTo>
                        <a:pt x="7" y="224"/>
                      </a:lnTo>
                      <a:lnTo>
                        <a:pt x="13" y="240"/>
                      </a:lnTo>
                      <a:lnTo>
                        <a:pt x="20" y="258"/>
                      </a:lnTo>
                      <a:lnTo>
                        <a:pt x="38" y="296"/>
                      </a:lnTo>
                      <a:lnTo>
                        <a:pt x="62" y="34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85" name="Freeform 39"/>
                <p:cNvSpPr>
                  <a:spLocks noChangeAspect="1"/>
                </p:cNvSpPr>
                <p:nvPr/>
              </p:nvSpPr>
              <p:spPr bwMode="auto">
                <a:xfrm>
                  <a:off x="515" y="849"/>
                  <a:ext cx="61" cy="150"/>
                </a:xfrm>
                <a:custGeom>
                  <a:avLst/>
                  <a:gdLst>
                    <a:gd name="T0" fmla="*/ 61 w 121"/>
                    <a:gd name="T1" fmla="*/ 148 h 301"/>
                    <a:gd name="T2" fmla="*/ 51 w 121"/>
                    <a:gd name="T3" fmla="*/ 116 h 301"/>
                    <a:gd name="T4" fmla="*/ 44 w 121"/>
                    <a:gd name="T5" fmla="*/ 91 h 301"/>
                    <a:gd name="T6" fmla="*/ 37 w 121"/>
                    <a:gd name="T7" fmla="*/ 71 h 301"/>
                    <a:gd name="T8" fmla="*/ 33 w 121"/>
                    <a:gd name="T9" fmla="*/ 56 h 301"/>
                    <a:gd name="T10" fmla="*/ 28 w 121"/>
                    <a:gd name="T11" fmla="*/ 41 h 301"/>
                    <a:gd name="T12" fmla="*/ 22 w 121"/>
                    <a:gd name="T13" fmla="*/ 29 h 301"/>
                    <a:gd name="T14" fmla="*/ 16 w 121"/>
                    <a:gd name="T15" fmla="*/ 15 h 301"/>
                    <a:gd name="T16" fmla="*/ 7 w 121"/>
                    <a:gd name="T17" fmla="*/ 0 h 301"/>
                    <a:gd name="T18" fmla="*/ 0 w 121"/>
                    <a:gd name="T19" fmla="*/ 4 h 301"/>
                    <a:gd name="T20" fmla="*/ 9 w 121"/>
                    <a:gd name="T21" fmla="*/ 19 h 301"/>
                    <a:gd name="T22" fmla="*/ 15 w 121"/>
                    <a:gd name="T23" fmla="*/ 32 h 301"/>
                    <a:gd name="T24" fmla="*/ 20 w 121"/>
                    <a:gd name="T25" fmla="*/ 44 h 301"/>
                    <a:gd name="T26" fmla="*/ 26 w 121"/>
                    <a:gd name="T27" fmla="*/ 58 h 301"/>
                    <a:gd name="T28" fmla="*/ 30 w 121"/>
                    <a:gd name="T29" fmla="*/ 74 h 301"/>
                    <a:gd name="T30" fmla="*/ 37 w 121"/>
                    <a:gd name="T31" fmla="*/ 93 h 301"/>
                    <a:gd name="T32" fmla="*/ 44 w 121"/>
                    <a:gd name="T33" fmla="*/ 118 h 301"/>
                    <a:gd name="T34" fmla="*/ 54 w 121"/>
                    <a:gd name="T35" fmla="*/ 150 h 301"/>
                    <a:gd name="T36" fmla="*/ 61 w 121"/>
                    <a:gd name="T37" fmla="*/ 148 h 30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1" h="301">
                      <a:moveTo>
                        <a:pt x="121" y="296"/>
                      </a:moveTo>
                      <a:lnTo>
                        <a:pt x="101" y="233"/>
                      </a:lnTo>
                      <a:lnTo>
                        <a:pt x="87" y="182"/>
                      </a:lnTo>
                      <a:lnTo>
                        <a:pt x="74" y="143"/>
                      </a:lnTo>
                      <a:lnTo>
                        <a:pt x="65" y="112"/>
                      </a:lnTo>
                      <a:lnTo>
                        <a:pt x="55" y="83"/>
                      </a:lnTo>
                      <a:lnTo>
                        <a:pt x="44" y="58"/>
                      </a:lnTo>
                      <a:lnTo>
                        <a:pt x="31" y="31"/>
                      </a:lnTo>
                      <a:lnTo>
                        <a:pt x="13" y="0"/>
                      </a:lnTo>
                      <a:lnTo>
                        <a:pt x="0" y="8"/>
                      </a:lnTo>
                      <a:lnTo>
                        <a:pt x="17" y="38"/>
                      </a:lnTo>
                      <a:lnTo>
                        <a:pt x="29" y="65"/>
                      </a:lnTo>
                      <a:lnTo>
                        <a:pt x="40" y="89"/>
                      </a:lnTo>
                      <a:lnTo>
                        <a:pt x="51" y="116"/>
                      </a:lnTo>
                      <a:lnTo>
                        <a:pt x="60" y="148"/>
                      </a:lnTo>
                      <a:lnTo>
                        <a:pt x="73" y="186"/>
                      </a:lnTo>
                      <a:lnTo>
                        <a:pt x="87" y="237"/>
                      </a:lnTo>
                      <a:lnTo>
                        <a:pt x="107" y="301"/>
                      </a:lnTo>
                      <a:lnTo>
                        <a:pt x="121" y="29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86" name="Freeform 40"/>
                <p:cNvSpPr>
                  <a:spLocks noChangeAspect="1"/>
                </p:cNvSpPr>
                <p:nvPr/>
              </p:nvSpPr>
              <p:spPr bwMode="auto">
                <a:xfrm>
                  <a:off x="568" y="997"/>
                  <a:ext cx="44" cy="228"/>
                </a:xfrm>
                <a:custGeom>
                  <a:avLst/>
                  <a:gdLst>
                    <a:gd name="T0" fmla="*/ 44 w 86"/>
                    <a:gd name="T1" fmla="*/ 228 h 456"/>
                    <a:gd name="T2" fmla="*/ 44 w 86"/>
                    <a:gd name="T3" fmla="*/ 189 h 456"/>
                    <a:gd name="T4" fmla="*/ 43 w 86"/>
                    <a:gd name="T5" fmla="*/ 156 h 456"/>
                    <a:gd name="T6" fmla="*/ 40 w 86"/>
                    <a:gd name="T7" fmla="*/ 130 h 456"/>
                    <a:gd name="T8" fmla="*/ 37 w 86"/>
                    <a:gd name="T9" fmla="*/ 106 h 456"/>
                    <a:gd name="T10" fmla="*/ 32 w 86"/>
                    <a:gd name="T11" fmla="*/ 83 h 456"/>
                    <a:gd name="T12" fmla="*/ 26 w 86"/>
                    <a:gd name="T13" fmla="*/ 60 h 456"/>
                    <a:gd name="T14" fmla="*/ 17 w 86"/>
                    <a:gd name="T15" fmla="*/ 33 h 456"/>
                    <a:gd name="T16" fmla="*/ 7 w 86"/>
                    <a:gd name="T17" fmla="*/ 0 h 456"/>
                    <a:gd name="T18" fmla="*/ 0 w 86"/>
                    <a:gd name="T19" fmla="*/ 3 h 456"/>
                    <a:gd name="T20" fmla="*/ 10 w 86"/>
                    <a:gd name="T21" fmla="*/ 35 h 456"/>
                    <a:gd name="T22" fmla="*/ 18 w 86"/>
                    <a:gd name="T23" fmla="*/ 62 h 456"/>
                    <a:gd name="T24" fmla="*/ 25 w 86"/>
                    <a:gd name="T25" fmla="*/ 85 h 456"/>
                    <a:gd name="T26" fmla="*/ 30 w 86"/>
                    <a:gd name="T27" fmla="*/ 108 h 456"/>
                    <a:gd name="T28" fmla="*/ 33 w 86"/>
                    <a:gd name="T29" fmla="*/ 130 h 456"/>
                    <a:gd name="T30" fmla="*/ 36 w 86"/>
                    <a:gd name="T31" fmla="*/ 157 h 456"/>
                    <a:gd name="T32" fmla="*/ 37 w 86"/>
                    <a:gd name="T33" fmla="*/ 189 h 456"/>
                    <a:gd name="T34" fmla="*/ 37 w 86"/>
                    <a:gd name="T35" fmla="*/ 228 h 456"/>
                    <a:gd name="T36" fmla="*/ 44 w 86"/>
                    <a:gd name="T37" fmla="*/ 228 h 45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86" h="456">
                      <a:moveTo>
                        <a:pt x="86" y="456"/>
                      </a:moveTo>
                      <a:lnTo>
                        <a:pt x="86" y="377"/>
                      </a:lnTo>
                      <a:lnTo>
                        <a:pt x="85" y="312"/>
                      </a:lnTo>
                      <a:lnTo>
                        <a:pt x="79" y="260"/>
                      </a:lnTo>
                      <a:lnTo>
                        <a:pt x="72" y="211"/>
                      </a:lnTo>
                      <a:lnTo>
                        <a:pt x="63" y="166"/>
                      </a:lnTo>
                      <a:lnTo>
                        <a:pt x="50" y="119"/>
                      </a:lnTo>
                      <a:lnTo>
                        <a:pt x="34" y="65"/>
                      </a:lnTo>
                      <a:lnTo>
                        <a:pt x="14" y="0"/>
                      </a:lnTo>
                      <a:lnTo>
                        <a:pt x="0" y="5"/>
                      </a:lnTo>
                      <a:lnTo>
                        <a:pt x="20" y="69"/>
                      </a:lnTo>
                      <a:lnTo>
                        <a:pt x="36" y="123"/>
                      </a:lnTo>
                      <a:lnTo>
                        <a:pt x="49" y="169"/>
                      </a:lnTo>
                      <a:lnTo>
                        <a:pt x="58" y="215"/>
                      </a:lnTo>
                      <a:lnTo>
                        <a:pt x="65" y="260"/>
                      </a:lnTo>
                      <a:lnTo>
                        <a:pt x="70" y="314"/>
                      </a:lnTo>
                      <a:lnTo>
                        <a:pt x="72" y="377"/>
                      </a:lnTo>
                      <a:lnTo>
                        <a:pt x="72" y="456"/>
                      </a:lnTo>
                      <a:lnTo>
                        <a:pt x="86" y="4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87" name="Freeform 41"/>
                <p:cNvSpPr>
                  <a:spLocks noChangeAspect="1"/>
                </p:cNvSpPr>
                <p:nvPr/>
              </p:nvSpPr>
              <p:spPr bwMode="auto">
                <a:xfrm>
                  <a:off x="574" y="1225"/>
                  <a:ext cx="38" cy="349"/>
                </a:xfrm>
                <a:custGeom>
                  <a:avLst/>
                  <a:gdLst>
                    <a:gd name="T0" fmla="*/ 21 w 75"/>
                    <a:gd name="T1" fmla="*/ 346 h 700"/>
                    <a:gd name="T2" fmla="*/ 17 w 75"/>
                    <a:gd name="T3" fmla="*/ 337 h 700"/>
                    <a:gd name="T4" fmla="*/ 15 w 75"/>
                    <a:gd name="T5" fmla="*/ 328 h 700"/>
                    <a:gd name="T6" fmla="*/ 13 w 75"/>
                    <a:gd name="T7" fmla="*/ 319 h 700"/>
                    <a:gd name="T8" fmla="*/ 11 w 75"/>
                    <a:gd name="T9" fmla="*/ 310 h 700"/>
                    <a:gd name="T10" fmla="*/ 8 w 75"/>
                    <a:gd name="T11" fmla="*/ 290 h 700"/>
                    <a:gd name="T12" fmla="*/ 7 w 75"/>
                    <a:gd name="T13" fmla="*/ 271 h 700"/>
                    <a:gd name="T14" fmla="*/ 7 w 75"/>
                    <a:gd name="T15" fmla="*/ 250 h 700"/>
                    <a:gd name="T16" fmla="*/ 9 w 75"/>
                    <a:gd name="T17" fmla="*/ 228 h 700"/>
                    <a:gd name="T18" fmla="*/ 11 w 75"/>
                    <a:gd name="T19" fmla="*/ 206 h 700"/>
                    <a:gd name="T20" fmla="*/ 15 w 75"/>
                    <a:gd name="T21" fmla="*/ 183 h 700"/>
                    <a:gd name="T22" fmla="*/ 22 w 75"/>
                    <a:gd name="T23" fmla="*/ 138 h 700"/>
                    <a:gd name="T24" fmla="*/ 29 w 75"/>
                    <a:gd name="T25" fmla="*/ 92 h 700"/>
                    <a:gd name="T26" fmla="*/ 33 w 75"/>
                    <a:gd name="T27" fmla="*/ 68 h 700"/>
                    <a:gd name="T28" fmla="*/ 35 w 75"/>
                    <a:gd name="T29" fmla="*/ 45 h 700"/>
                    <a:gd name="T30" fmla="*/ 37 w 75"/>
                    <a:gd name="T31" fmla="*/ 22 h 700"/>
                    <a:gd name="T32" fmla="*/ 38 w 75"/>
                    <a:gd name="T33" fmla="*/ 0 h 700"/>
                    <a:gd name="T34" fmla="*/ 31 w 75"/>
                    <a:gd name="T35" fmla="*/ 0 h 700"/>
                    <a:gd name="T36" fmla="*/ 30 w 75"/>
                    <a:gd name="T37" fmla="*/ 22 h 700"/>
                    <a:gd name="T38" fmla="*/ 28 w 75"/>
                    <a:gd name="T39" fmla="*/ 44 h 700"/>
                    <a:gd name="T40" fmla="*/ 25 w 75"/>
                    <a:gd name="T41" fmla="*/ 67 h 700"/>
                    <a:gd name="T42" fmla="*/ 22 w 75"/>
                    <a:gd name="T43" fmla="*/ 90 h 700"/>
                    <a:gd name="T44" fmla="*/ 15 w 75"/>
                    <a:gd name="T45" fmla="*/ 137 h 700"/>
                    <a:gd name="T46" fmla="*/ 7 w 75"/>
                    <a:gd name="T47" fmla="*/ 182 h 700"/>
                    <a:gd name="T48" fmla="*/ 4 w 75"/>
                    <a:gd name="T49" fmla="*/ 205 h 700"/>
                    <a:gd name="T50" fmla="*/ 2 w 75"/>
                    <a:gd name="T51" fmla="*/ 227 h 700"/>
                    <a:gd name="T52" fmla="*/ 0 w 75"/>
                    <a:gd name="T53" fmla="*/ 249 h 700"/>
                    <a:gd name="T54" fmla="*/ 0 w 75"/>
                    <a:gd name="T55" fmla="*/ 271 h 700"/>
                    <a:gd name="T56" fmla="*/ 1 w 75"/>
                    <a:gd name="T57" fmla="*/ 291 h 700"/>
                    <a:gd name="T58" fmla="*/ 3 w 75"/>
                    <a:gd name="T59" fmla="*/ 311 h 700"/>
                    <a:gd name="T60" fmla="*/ 6 w 75"/>
                    <a:gd name="T61" fmla="*/ 321 h 700"/>
                    <a:gd name="T62" fmla="*/ 7 w 75"/>
                    <a:gd name="T63" fmla="*/ 331 h 700"/>
                    <a:gd name="T64" fmla="*/ 10 w 75"/>
                    <a:gd name="T65" fmla="*/ 340 h 700"/>
                    <a:gd name="T66" fmla="*/ 14 w 75"/>
                    <a:gd name="T67" fmla="*/ 349 h 700"/>
                    <a:gd name="T68" fmla="*/ 21 w 75"/>
                    <a:gd name="T69" fmla="*/ 346 h 70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5" h="700">
                      <a:moveTo>
                        <a:pt x="41" y="694"/>
                      </a:moveTo>
                      <a:lnTo>
                        <a:pt x="34" y="676"/>
                      </a:lnTo>
                      <a:lnTo>
                        <a:pt x="29" y="658"/>
                      </a:lnTo>
                      <a:lnTo>
                        <a:pt x="25" y="640"/>
                      </a:lnTo>
                      <a:lnTo>
                        <a:pt x="21" y="622"/>
                      </a:lnTo>
                      <a:lnTo>
                        <a:pt x="16" y="582"/>
                      </a:lnTo>
                      <a:lnTo>
                        <a:pt x="14" y="543"/>
                      </a:lnTo>
                      <a:lnTo>
                        <a:pt x="14" y="501"/>
                      </a:lnTo>
                      <a:lnTo>
                        <a:pt x="18" y="458"/>
                      </a:lnTo>
                      <a:lnTo>
                        <a:pt x="21" y="413"/>
                      </a:lnTo>
                      <a:lnTo>
                        <a:pt x="29" y="368"/>
                      </a:lnTo>
                      <a:lnTo>
                        <a:pt x="43" y="276"/>
                      </a:lnTo>
                      <a:lnTo>
                        <a:pt x="57" y="184"/>
                      </a:lnTo>
                      <a:lnTo>
                        <a:pt x="65" y="137"/>
                      </a:lnTo>
                      <a:lnTo>
                        <a:pt x="70" y="90"/>
                      </a:lnTo>
                      <a:lnTo>
                        <a:pt x="74" y="45"/>
                      </a:lnTo>
                      <a:lnTo>
                        <a:pt x="75" y="0"/>
                      </a:lnTo>
                      <a:lnTo>
                        <a:pt x="61" y="0"/>
                      </a:lnTo>
                      <a:lnTo>
                        <a:pt x="59" y="45"/>
                      </a:lnTo>
                      <a:lnTo>
                        <a:pt x="56" y="88"/>
                      </a:lnTo>
                      <a:lnTo>
                        <a:pt x="50" y="135"/>
                      </a:lnTo>
                      <a:lnTo>
                        <a:pt x="43" y="180"/>
                      </a:lnTo>
                      <a:lnTo>
                        <a:pt x="29" y="274"/>
                      </a:lnTo>
                      <a:lnTo>
                        <a:pt x="14" y="366"/>
                      </a:lnTo>
                      <a:lnTo>
                        <a:pt x="7" y="411"/>
                      </a:lnTo>
                      <a:lnTo>
                        <a:pt x="3" y="456"/>
                      </a:lnTo>
                      <a:lnTo>
                        <a:pt x="0" y="500"/>
                      </a:lnTo>
                      <a:lnTo>
                        <a:pt x="0" y="543"/>
                      </a:lnTo>
                      <a:lnTo>
                        <a:pt x="1" y="584"/>
                      </a:lnTo>
                      <a:lnTo>
                        <a:pt x="5" y="624"/>
                      </a:lnTo>
                      <a:lnTo>
                        <a:pt x="11" y="644"/>
                      </a:lnTo>
                      <a:lnTo>
                        <a:pt x="14" y="664"/>
                      </a:lnTo>
                      <a:lnTo>
                        <a:pt x="20" y="682"/>
                      </a:lnTo>
                      <a:lnTo>
                        <a:pt x="27" y="700"/>
                      </a:lnTo>
                      <a:lnTo>
                        <a:pt x="41" y="69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88" name="Freeform 42"/>
                <p:cNvSpPr>
                  <a:spLocks noChangeAspect="1"/>
                </p:cNvSpPr>
                <p:nvPr/>
              </p:nvSpPr>
              <p:spPr bwMode="auto">
                <a:xfrm>
                  <a:off x="587" y="1572"/>
                  <a:ext cx="198" cy="55"/>
                </a:xfrm>
                <a:custGeom>
                  <a:avLst/>
                  <a:gdLst>
                    <a:gd name="T0" fmla="*/ 198 w 395"/>
                    <a:gd name="T1" fmla="*/ 29 h 112"/>
                    <a:gd name="T2" fmla="*/ 184 w 395"/>
                    <a:gd name="T3" fmla="*/ 29 h 112"/>
                    <a:gd name="T4" fmla="*/ 170 w 395"/>
                    <a:gd name="T5" fmla="*/ 31 h 112"/>
                    <a:gd name="T6" fmla="*/ 155 w 395"/>
                    <a:gd name="T7" fmla="*/ 34 h 112"/>
                    <a:gd name="T8" fmla="*/ 142 w 395"/>
                    <a:gd name="T9" fmla="*/ 36 h 112"/>
                    <a:gd name="T10" fmla="*/ 114 w 395"/>
                    <a:gd name="T11" fmla="*/ 43 h 112"/>
                    <a:gd name="T12" fmla="*/ 88 w 395"/>
                    <a:gd name="T13" fmla="*/ 47 h 112"/>
                    <a:gd name="T14" fmla="*/ 75 w 395"/>
                    <a:gd name="T15" fmla="*/ 48 h 112"/>
                    <a:gd name="T16" fmla="*/ 63 w 395"/>
                    <a:gd name="T17" fmla="*/ 48 h 112"/>
                    <a:gd name="T18" fmla="*/ 58 w 395"/>
                    <a:gd name="T19" fmla="*/ 47 h 112"/>
                    <a:gd name="T20" fmla="*/ 52 w 395"/>
                    <a:gd name="T21" fmla="*/ 45 h 112"/>
                    <a:gd name="T22" fmla="*/ 47 w 395"/>
                    <a:gd name="T23" fmla="*/ 44 h 112"/>
                    <a:gd name="T24" fmla="*/ 42 w 395"/>
                    <a:gd name="T25" fmla="*/ 42 h 112"/>
                    <a:gd name="T26" fmla="*/ 37 w 395"/>
                    <a:gd name="T27" fmla="*/ 39 h 112"/>
                    <a:gd name="T28" fmla="*/ 32 w 395"/>
                    <a:gd name="T29" fmla="*/ 35 h 112"/>
                    <a:gd name="T30" fmla="*/ 27 w 395"/>
                    <a:gd name="T31" fmla="*/ 31 h 112"/>
                    <a:gd name="T32" fmla="*/ 23 w 395"/>
                    <a:gd name="T33" fmla="*/ 27 h 112"/>
                    <a:gd name="T34" fmla="*/ 19 w 395"/>
                    <a:gd name="T35" fmla="*/ 21 h 112"/>
                    <a:gd name="T36" fmla="*/ 15 w 395"/>
                    <a:gd name="T37" fmla="*/ 15 h 112"/>
                    <a:gd name="T38" fmla="*/ 11 w 395"/>
                    <a:gd name="T39" fmla="*/ 8 h 112"/>
                    <a:gd name="T40" fmla="*/ 7 w 395"/>
                    <a:gd name="T41" fmla="*/ 0 h 112"/>
                    <a:gd name="T42" fmla="*/ 0 w 395"/>
                    <a:gd name="T43" fmla="*/ 3 h 112"/>
                    <a:gd name="T44" fmla="*/ 5 w 395"/>
                    <a:gd name="T45" fmla="*/ 12 h 112"/>
                    <a:gd name="T46" fmla="*/ 8 w 395"/>
                    <a:gd name="T47" fmla="*/ 19 h 112"/>
                    <a:gd name="T48" fmla="*/ 13 w 395"/>
                    <a:gd name="T49" fmla="*/ 26 h 112"/>
                    <a:gd name="T50" fmla="*/ 17 w 395"/>
                    <a:gd name="T51" fmla="*/ 31 h 112"/>
                    <a:gd name="T52" fmla="*/ 23 w 395"/>
                    <a:gd name="T53" fmla="*/ 36 h 112"/>
                    <a:gd name="T54" fmla="*/ 27 w 395"/>
                    <a:gd name="T55" fmla="*/ 41 h 112"/>
                    <a:gd name="T56" fmla="*/ 33 w 395"/>
                    <a:gd name="T57" fmla="*/ 45 h 112"/>
                    <a:gd name="T58" fmla="*/ 39 w 395"/>
                    <a:gd name="T59" fmla="*/ 48 h 112"/>
                    <a:gd name="T60" fmla="*/ 44 w 395"/>
                    <a:gd name="T61" fmla="*/ 51 h 112"/>
                    <a:gd name="T62" fmla="*/ 51 w 395"/>
                    <a:gd name="T63" fmla="*/ 53 h 112"/>
                    <a:gd name="T64" fmla="*/ 56 w 395"/>
                    <a:gd name="T65" fmla="*/ 54 h 112"/>
                    <a:gd name="T66" fmla="*/ 62 w 395"/>
                    <a:gd name="T67" fmla="*/ 55 h 112"/>
                    <a:gd name="T68" fmla="*/ 75 w 395"/>
                    <a:gd name="T69" fmla="*/ 55 h 112"/>
                    <a:gd name="T70" fmla="*/ 89 w 395"/>
                    <a:gd name="T71" fmla="*/ 54 h 112"/>
                    <a:gd name="T72" fmla="*/ 116 w 395"/>
                    <a:gd name="T73" fmla="*/ 50 h 112"/>
                    <a:gd name="T74" fmla="*/ 143 w 395"/>
                    <a:gd name="T75" fmla="*/ 44 h 112"/>
                    <a:gd name="T76" fmla="*/ 157 w 395"/>
                    <a:gd name="T77" fmla="*/ 41 h 112"/>
                    <a:gd name="T78" fmla="*/ 171 w 395"/>
                    <a:gd name="T79" fmla="*/ 38 h 112"/>
                    <a:gd name="T80" fmla="*/ 184 w 395"/>
                    <a:gd name="T81" fmla="*/ 36 h 112"/>
                    <a:gd name="T82" fmla="*/ 198 w 395"/>
                    <a:gd name="T83" fmla="*/ 36 h 112"/>
                    <a:gd name="T84" fmla="*/ 198 w 395"/>
                    <a:gd name="T85" fmla="*/ 29 h 11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395" h="112">
                      <a:moveTo>
                        <a:pt x="395" y="60"/>
                      </a:moveTo>
                      <a:lnTo>
                        <a:pt x="368" y="60"/>
                      </a:lnTo>
                      <a:lnTo>
                        <a:pt x="339" y="63"/>
                      </a:lnTo>
                      <a:lnTo>
                        <a:pt x="310" y="69"/>
                      </a:lnTo>
                      <a:lnTo>
                        <a:pt x="283" y="74"/>
                      </a:lnTo>
                      <a:lnTo>
                        <a:pt x="227" y="87"/>
                      </a:lnTo>
                      <a:lnTo>
                        <a:pt x="175" y="96"/>
                      </a:lnTo>
                      <a:lnTo>
                        <a:pt x="150" y="98"/>
                      </a:lnTo>
                      <a:lnTo>
                        <a:pt x="126" y="98"/>
                      </a:lnTo>
                      <a:lnTo>
                        <a:pt x="115" y="96"/>
                      </a:lnTo>
                      <a:lnTo>
                        <a:pt x="104" y="92"/>
                      </a:lnTo>
                      <a:lnTo>
                        <a:pt x="94" y="89"/>
                      </a:lnTo>
                      <a:lnTo>
                        <a:pt x="83" y="85"/>
                      </a:lnTo>
                      <a:lnTo>
                        <a:pt x="74" y="80"/>
                      </a:lnTo>
                      <a:lnTo>
                        <a:pt x="63" y="72"/>
                      </a:lnTo>
                      <a:lnTo>
                        <a:pt x="54" y="63"/>
                      </a:lnTo>
                      <a:lnTo>
                        <a:pt x="45" y="54"/>
                      </a:lnTo>
                      <a:lnTo>
                        <a:pt x="38" y="43"/>
                      </a:lnTo>
                      <a:lnTo>
                        <a:pt x="29" y="31"/>
                      </a:lnTo>
                      <a:lnTo>
                        <a:pt x="21" y="16"/>
                      </a:lnTo>
                      <a:lnTo>
                        <a:pt x="14" y="0"/>
                      </a:lnTo>
                      <a:lnTo>
                        <a:pt x="0" y="6"/>
                      </a:lnTo>
                      <a:lnTo>
                        <a:pt x="9" y="24"/>
                      </a:lnTo>
                      <a:lnTo>
                        <a:pt x="16" y="38"/>
                      </a:lnTo>
                      <a:lnTo>
                        <a:pt x="25" y="52"/>
                      </a:lnTo>
                      <a:lnTo>
                        <a:pt x="34" y="63"/>
                      </a:lnTo>
                      <a:lnTo>
                        <a:pt x="45" y="74"/>
                      </a:lnTo>
                      <a:lnTo>
                        <a:pt x="54" y="83"/>
                      </a:lnTo>
                      <a:lnTo>
                        <a:pt x="65" y="92"/>
                      </a:lnTo>
                      <a:lnTo>
                        <a:pt x="77" y="98"/>
                      </a:lnTo>
                      <a:lnTo>
                        <a:pt x="88" y="103"/>
                      </a:lnTo>
                      <a:lnTo>
                        <a:pt x="101" y="107"/>
                      </a:lnTo>
                      <a:lnTo>
                        <a:pt x="112" y="110"/>
                      </a:lnTo>
                      <a:lnTo>
                        <a:pt x="124" y="112"/>
                      </a:lnTo>
                      <a:lnTo>
                        <a:pt x="150" y="112"/>
                      </a:lnTo>
                      <a:lnTo>
                        <a:pt x="177" y="110"/>
                      </a:lnTo>
                      <a:lnTo>
                        <a:pt x="231" y="101"/>
                      </a:lnTo>
                      <a:lnTo>
                        <a:pt x="285" y="89"/>
                      </a:lnTo>
                      <a:lnTo>
                        <a:pt x="314" y="83"/>
                      </a:lnTo>
                      <a:lnTo>
                        <a:pt x="341" y="78"/>
                      </a:lnTo>
                      <a:lnTo>
                        <a:pt x="368" y="74"/>
                      </a:lnTo>
                      <a:lnTo>
                        <a:pt x="395" y="74"/>
                      </a:lnTo>
                      <a:lnTo>
                        <a:pt x="395" y="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89" name="Freeform 43"/>
                <p:cNvSpPr>
                  <a:spLocks noChangeAspect="1"/>
                </p:cNvSpPr>
                <p:nvPr/>
              </p:nvSpPr>
              <p:spPr bwMode="auto">
                <a:xfrm>
                  <a:off x="785" y="1571"/>
                  <a:ext cx="216" cy="56"/>
                </a:xfrm>
                <a:custGeom>
                  <a:avLst/>
                  <a:gdLst>
                    <a:gd name="T0" fmla="*/ 210 w 431"/>
                    <a:gd name="T1" fmla="*/ 0 h 112"/>
                    <a:gd name="T2" fmla="*/ 206 w 431"/>
                    <a:gd name="T3" fmla="*/ 8 h 112"/>
                    <a:gd name="T4" fmla="*/ 202 w 431"/>
                    <a:gd name="T5" fmla="*/ 15 h 112"/>
                    <a:gd name="T6" fmla="*/ 198 w 431"/>
                    <a:gd name="T7" fmla="*/ 21 h 112"/>
                    <a:gd name="T8" fmla="*/ 193 w 431"/>
                    <a:gd name="T9" fmla="*/ 27 h 112"/>
                    <a:gd name="T10" fmla="*/ 189 w 431"/>
                    <a:gd name="T11" fmla="*/ 31 h 112"/>
                    <a:gd name="T12" fmla="*/ 184 w 431"/>
                    <a:gd name="T13" fmla="*/ 35 h 112"/>
                    <a:gd name="T14" fmla="*/ 179 w 431"/>
                    <a:gd name="T15" fmla="*/ 38 h 112"/>
                    <a:gd name="T16" fmla="*/ 173 w 431"/>
                    <a:gd name="T17" fmla="*/ 41 h 112"/>
                    <a:gd name="T18" fmla="*/ 168 w 431"/>
                    <a:gd name="T19" fmla="*/ 44 h 112"/>
                    <a:gd name="T20" fmla="*/ 162 w 431"/>
                    <a:gd name="T21" fmla="*/ 46 h 112"/>
                    <a:gd name="T22" fmla="*/ 155 w 431"/>
                    <a:gd name="T23" fmla="*/ 47 h 112"/>
                    <a:gd name="T24" fmla="*/ 149 w 431"/>
                    <a:gd name="T25" fmla="*/ 48 h 112"/>
                    <a:gd name="T26" fmla="*/ 136 w 431"/>
                    <a:gd name="T27" fmla="*/ 49 h 112"/>
                    <a:gd name="T28" fmla="*/ 121 w 431"/>
                    <a:gd name="T29" fmla="*/ 48 h 112"/>
                    <a:gd name="T30" fmla="*/ 107 w 431"/>
                    <a:gd name="T31" fmla="*/ 47 h 112"/>
                    <a:gd name="T32" fmla="*/ 91 w 431"/>
                    <a:gd name="T33" fmla="*/ 45 h 112"/>
                    <a:gd name="T34" fmla="*/ 76 w 431"/>
                    <a:gd name="T35" fmla="*/ 42 h 112"/>
                    <a:gd name="T36" fmla="*/ 60 w 431"/>
                    <a:gd name="T37" fmla="*/ 39 h 112"/>
                    <a:gd name="T38" fmla="*/ 44 w 431"/>
                    <a:gd name="T39" fmla="*/ 36 h 112"/>
                    <a:gd name="T40" fmla="*/ 30 w 431"/>
                    <a:gd name="T41" fmla="*/ 34 h 112"/>
                    <a:gd name="T42" fmla="*/ 15 w 431"/>
                    <a:gd name="T43" fmla="*/ 32 h 112"/>
                    <a:gd name="T44" fmla="*/ 0 w 431"/>
                    <a:gd name="T45" fmla="*/ 31 h 112"/>
                    <a:gd name="T46" fmla="*/ 0 w 431"/>
                    <a:gd name="T47" fmla="*/ 38 h 112"/>
                    <a:gd name="T48" fmla="*/ 14 w 431"/>
                    <a:gd name="T49" fmla="*/ 39 h 112"/>
                    <a:gd name="T50" fmla="*/ 28 w 431"/>
                    <a:gd name="T51" fmla="*/ 41 h 112"/>
                    <a:gd name="T52" fmla="*/ 44 w 431"/>
                    <a:gd name="T53" fmla="*/ 44 h 112"/>
                    <a:gd name="T54" fmla="*/ 59 w 431"/>
                    <a:gd name="T55" fmla="*/ 46 h 112"/>
                    <a:gd name="T56" fmla="*/ 74 w 431"/>
                    <a:gd name="T57" fmla="*/ 49 h 112"/>
                    <a:gd name="T58" fmla="*/ 90 w 431"/>
                    <a:gd name="T59" fmla="*/ 52 h 112"/>
                    <a:gd name="T60" fmla="*/ 106 w 431"/>
                    <a:gd name="T61" fmla="*/ 55 h 112"/>
                    <a:gd name="T62" fmla="*/ 120 w 431"/>
                    <a:gd name="T63" fmla="*/ 56 h 112"/>
                    <a:gd name="T64" fmla="*/ 136 w 431"/>
                    <a:gd name="T65" fmla="*/ 56 h 112"/>
                    <a:gd name="T66" fmla="*/ 150 w 431"/>
                    <a:gd name="T67" fmla="*/ 55 h 112"/>
                    <a:gd name="T68" fmla="*/ 157 w 431"/>
                    <a:gd name="T69" fmla="*/ 55 h 112"/>
                    <a:gd name="T70" fmla="*/ 164 w 431"/>
                    <a:gd name="T71" fmla="*/ 53 h 112"/>
                    <a:gd name="T72" fmla="*/ 170 w 431"/>
                    <a:gd name="T73" fmla="*/ 51 h 112"/>
                    <a:gd name="T74" fmla="*/ 177 w 431"/>
                    <a:gd name="T75" fmla="*/ 48 h 112"/>
                    <a:gd name="T76" fmla="*/ 183 w 431"/>
                    <a:gd name="T77" fmla="*/ 45 h 112"/>
                    <a:gd name="T78" fmla="*/ 189 w 431"/>
                    <a:gd name="T79" fmla="*/ 41 h 112"/>
                    <a:gd name="T80" fmla="*/ 194 w 431"/>
                    <a:gd name="T81" fmla="*/ 37 h 112"/>
                    <a:gd name="T82" fmla="*/ 200 w 431"/>
                    <a:gd name="T83" fmla="*/ 31 h 112"/>
                    <a:gd name="T84" fmla="*/ 204 w 431"/>
                    <a:gd name="T85" fmla="*/ 26 h 112"/>
                    <a:gd name="T86" fmla="*/ 209 w 431"/>
                    <a:gd name="T87" fmla="*/ 18 h 112"/>
                    <a:gd name="T88" fmla="*/ 212 w 431"/>
                    <a:gd name="T89" fmla="*/ 11 h 112"/>
                    <a:gd name="T90" fmla="*/ 216 w 431"/>
                    <a:gd name="T91" fmla="*/ 3 h 112"/>
                    <a:gd name="T92" fmla="*/ 210 w 431"/>
                    <a:gd name="T93" fmla="*/ 0 h 11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431" h="112">
                      <a:moveTo>
                        <a:pt x="419" y="0"/>
                      </a:moveTo>
                      <a:lnTo>
                        <a:pt x="411" y="15"/>
                      </a:lnTo>
                      <a:lnTo>
                        <a:pt x="404" y="29"/>
                      </a:lnTo>
                      <a:lnTo>
                        <a:pt x="395" y="42"/>
                      </a:lnTo>
                      <a:lnTo>
                        <a:pt x="386" y="53"/>
                      </a:lnTo>
                      <a:lnTo>
                        <a:pt x="377" y="62"/>
                      </a:lnTo>
                      <a:lnTo>
                        <a:pt x="368" y="69"/>
                      </a:lnTo>
                      <a:lnTo>
                        <a:pt x="357" y="76"/>
                      </a:lnTo>
                      <a:lnTo>
                        <a:pt x="346" y="82"/>
                      </a:lnTo>
                      <a:lnTo>
                        <a:pt x="336" y="87"/>
                      </a:lnTo>
                      <a:lnTo>
                        <a:pt x="323" y="91"/>
                      </a:lnTo>
                      <a:lnTo>
                        <a:pt x="310" y="94"/>
                      </a:lnTo>
                      <a:lnTo>
                        <a:pt x="298" y="96"/>
                      </a:lnTo>
                      <a:lnTo>
                        <a:pt x="271" y="98"/>
                      </a:lnTo>
                      <a:lnTo>
                        <a:pt x="242" y="96"/>
                      </a:lnTo>
                      <a:lnTo>
                        <a:pt x="213" y="94"/>
                      </a:lnTo>
                      <a:lnTo>
                        <a:pt x="182" y="89"/>
                      </a:lnTo>
                      <a:lnTo>
                        <a:pt x="152" y="83"/>
                      </a:lnTo>
                      <a:lnTo>
                        <a:pt x="119" y="78"/>
                      </a:lnTo>
                      <a:lnTo>
                        <a:pt x="88" y="71"/>
                      </a:lnTo>
                      <a:lnTo>
                        <a:pt x="60" y="67"/>
                      </a:lnTo>
                      <a:lnTo>
                        <a:pt x="29" y="64"/>
                      </a:lnTo>
                      <a:lnTo>
                        <a:pt x="0" y="62"/>
                      </a:lnTo>
                      <a:lnTo>
                        <a:pt x="0" y="76"/>
                      </a:lnTo>
                      <a:lnTo>
                        <a:pt x="27" y="78"/>
                      </a:lnTo>
                      <a:lnTo>
                        <a:pt x="56" y="82"/>
                      </a:lnTo>
                      <a:lnTo>
                        <a:pt x="87" y="87"/>
                      </a:lnTo>
                      <a:lnTo>
                        <a:pt x="117" y="92"/>
                      </a:lnTo>
                      <a:lnTo>
                        <a:pt x="148" y="98"/>
                      </a:lnTo>
                      <a:lnTo>
                        <a:pt x="179" y="103"/>
                      </a:lnTo>
                      <a:lnTo>
                        <a:pt x="211" y="109"/>
                      </a:lnTo>
                      <a:lnTo>
                        <a:pt x="240" y="112"/>
                      </a:lnTo>
                      <a:lnTo>
                        <a:pt x="271" y="112"/>
                      </a:lnTo>
                      <a:lnTo>
                        <a:pt x="300" y="110"/>
                      </a:lnTo>
                      <a:lnTo>
                        <a:pt x="314" y="109"/>
                      </a:lnTo>
                      <a:lnTo>
                        <a:pt x="327" y="105"/>
                      </a:lnTo>
                      <a:lnTo>
                        <a:pt x="339" y="101"/>
                      </a:lnTo>
                      <a:lnTo>
                        <a:pt x="354" y="96"/>
                      </a:lnTo>
                      <a:lnTo>
                        <a:pt x="365" y="89"/>
                      </a:lnTo>
                      <a:lnTo>
                        <a:pt x="377" y="82"/>
                      </a:lnTo>
                      <a:lnTo>
                        <a:pt x="388" y="73"/>
                      </a:lnTo>
                      <a:lnTo>
                        <a:pt x="399" y="62"/>
                      </a:lnTo>
                      <a:lnTo>
                        <a:pt x="408" y="51"/>
                      </a:lnTo>
                      <a:lnTo>
                        <a:pt x="417" y="36"/>
                      </a:lnTo>
                      <a:lnTo>
                        <a:pt x="424" y="22"/>
                      </a:lnTo>
                      <a:lnTo>
                        <a:pt x="431" y="6"/>
                      </a:lnTo>
                      <a:lnTo>
                        <a:pt x="419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90" name="Freeform 44"/>
                <p:cNvSpPr>
                  <a:spLocks noChangeAspect="1"/>
                </p:cNvSpPr>
                <p:nvPr/>
              </p:nvSpPr>
              <p:spPr bwMode="auto">
                <a:xfrm>
                  <a:off x="957" y="1222"/>
                  <a:ext cx="55" cy="351"/>
                </a:xfrm>
                <a:custGeom>
                  <a:avLst/>
                  <a:gdLst>
                    <a:gd name="T0" fmla="*/ 0 w 110"/>
                    <a:gd name="T1" fmla="*/ 1 h 703"/>
                    <a:gd name="T2" fmla="*/ 3 w 110"/>
                    <a:gd name="T3" fmla="*/ 20 h 703"/>
                    <a:gd name="T4" fmla="*/ 6 w 110"/>
                    <a:gd name="T5" fmla="*/ 41 h 703"/>
                    <a:gd name="T6" fmla="*/ 11 w 110"/>
                    <a:gd name="T7" fmla="*/ 63 h 703"/>
                    <a:gd name="T8" fmla="*/ 16 w 110"/>
                    <a:gd name="T9" fmla="*/ 85 h 703"/>
                    <a:gd name="T10" fmla="*/ 26 w 110"/>
                    <a:gd name="T11" fmla="*/ 132 h 703"/>
                    <a:gd name="T12" fmla="*/ 36 w 110"/>
                    <a:gd name="T13" fmla="*/ 180 h 703"/>
                    <a:gd name="T14" fmla="*/ 41 w 110"/>
                    <a:gd name="T15" fmla="*/ 203 h 703"/>
                    <a:gd name="T16" fmla="*/ 43 w 110"/>
                    <a:gd name="T17" fmla="*/ 227 h 703"/>
                    <a:gd name="T18" fmla="*/ 46 w 110"/>
                    <a:gd name="T19" fmla="*/ 249 h 703"/>
                    <a:gd name="T20" fmla="*/ 47 w 110"/>
                    <a:gd name="T21" fmla="*/ 271 h 703"/>
                    <a:gd name="T22" fmla="*/ 47 w 110"/>
                    <a:gd name="T23" fmla="*/ 293 h 703"/>
                    <a:gd name="T24" fmla="*/ 45 w 110"/>
                    <a:gd name="T25" fmla="*/ 312 h 703"/>
                    <a:gd name="T26" fmla="*/ 44 w 110"/>
                    <a:gd name="T27" fmla="*/ 322 h 703"/>
                    <a:gd name="T28" fmla="*/ 42 w 110"/>
                    <a:gd name="T29" fmla="*/ 331 h 703"/>
                    <a:gd name="T30" fmla="*/ 40 w 110"/>
                    <a:gd name="T31" fmla="*/ 339 h 703"/>
                    <a:gd name="T32" fmla="*/ 37 w 110"/>
                    <a:gd name="T33" fmla="*/ 348 h 703"/>
                    <a:gd name="T34" fmla="*/ 43 w 110"/>
                    <a:gd name="T35" fmla="*/ 351 h 703"/>
                    <a:gd name="T36" fmla="*/ 47 w 110"/>
                    <a:gd name="T37" fmla="*/ 342 h 703"/>
                    <a:gd name="T38" fmla="*/ 50 w 110"/>
                    <a:gd name="T39" fmla="*/ 333 h 703"/>
                    <a:gd name="T40" fmla="*/ 52 w 110"/>
                    <a:gd name="T41" fmla="*/ 323 h 703"/>
                    <a:gd name="T42" fmla="*/ 53 w 110"/>
                    <a:gd name="T43" fmla="*/ 313 h 703"/>
                    <a:gd name="T44" fmla="*/ 54 w 110"/>
                    <a:gd name="T45" fmla="*/ 293 h 703"/>
                    <a:gd name="T46" fmla="*/ 55 w 110"/>
                    <a:gd name="T47" fmla="*/ 271 h 703"/>
                    <a:gd name="T48" fmla="*/ 53 w 110"/>
                    <a:gd name="T49" fmla="*/ 248 h 703"/>
                    <a:gd name="T50" fmla="*/ 51 w 110"/>
                    <a:gd name="T51" fmla="*/ 226 h 703"/>
                    <a:gd name="T52" fmla="*/ 48 w 110"/>
                    <a:gd name="T53" fmla="*/ 202 h 703"/>
                    <a:gd name="T54" fmla="*/ 43 w 110"/>
                    <a:gd name="T55" fmla="*/ 178 h 703"/>
                    <a:gd name="T56" fmla="*/ 33 w 110"/>
                    <a:gd name="T57" fmla="*/ 130 h 703"/>
                    <a:gd name="T58" fmla="*/ 24 w 110"/>
                    <a:gd name="T59" fmla="*/ 83 h 703"/>
                    <a:gd name="T60" fmla="*/ 18 w 110"/>
                    <a:gd name="T61" fmla="*/ 61 h 703"/>
                    <a:gd name="T62" fmla="*/ 14 w 110"/>
                    <a:gd name="T63" fmla="*/ 39 h 703"/>
                    <a:gd name="T64" fmla="*/ 10 w 110"/>
                    <a:gd name="T65" fmla="*/ 19 h 703"/>
                    <a:gd name="T66" fmla="*/ 7 w 110"/>
                    <a:gd name="T67" fmla="*/ 0 h 703"/>
                    <a:gd name="T68" fmla="*/ 0 w 110"/>
                    <a:gd name="T69" fmla="*/ 1 h 70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10" h="703">
                      <a:moveTo>
                        <a:pt x="0" y="2"/>
                      </a:moveTo>
                      <a:lnTo>
                        <a:pt x="5" y="41"/>
                      </a:lnTo>
                      <a:lnTo>
                        <a:pt x="12" y="83"/>
                      </a:lnTo>
                      <a:lnTo>
                        <a:pt x="21" y="126"/>
                      </a:lnTo>
                      <a:lnTo>
                        <a:pt x="32" y="171"/>
                      </a:lnTo>
                      <a:lnTo>
                        <a:pt x="52" y="265"/>
                      </a:lnTo>
                      <a:lnTo>
                        <a:pt x="72" y="360"/>
                      </a:lnTo>
                      <a:lnTo>
                        <a:pt x="81" y="407"/>
                      </a:lnTo>
                      <a:lnTo>
                        <a:pt x="86" y="454"/>
                      </a:lnTo>
                      <a:lnTo>
                        <a:pt x="92" y="499"/>
                      </a:lnTo>
                      <a:lnTo>
                        <a:pt x="94" y="542"/>
                      </a:lnTo>
                      <a:lnTo>
                        <a:pt x="94" y="586"/>
                      </a:lnTo>
                      <a:lnTo>
                        <a:pt x="90" y="625"/>
                      </a:lnTo>
                      <a:lnTo>
                        <a:pt x="88" y="645"/>
                      </a:lnTo>
                      <a:lnTo>
                        <a:pt x="83" y="663"/>
                      </a:lnTo>
                      <a:lnTo>
                        <a:pt x="79" y="679"/>
                      </a:lnTo>
                      <a:lnTo>
                        <a:pt x="74" y="697"/>
                      </a:lnTo>
                      <a:lnTo>
                        <a:pt x="86" y="703"/>
                      </a:lnTo>
                      <a:lnTo>
                        <a:pt x="94" y="685"/>
                      </a:lnTo>
                      <a:lnTo>
                        <a:pt x="99" y="667"/>
                      </a:lnTo>
                      <a:lnTo>
                        <a:pt x="103" y="647"/>
                      </a:lnTo>
                      <a:lnTo>
                        <a:pt x="106" y="627"/>
                      </a:lnTo>
                      <a:lnTo>
                        <a:pt x="108" y="586"/>
                      </a:lnTo>
                      <a:lnTo>
                        <a:pt x="110" y="542"/>
                      </a:lnTo>
                      <a:lnTo>
                        <a:pt x="106" y="497"/>
                      </a:lnTo>
                      <a:lnTo>
                        <a:pt x="101" y="452"/>
                      </a:lnTo>
                      <a:lnTo>
                        <a:pt x="95" y="405"/>
                      </a:lnTo>
                      <a:lnTo>
                        <a:pt x="86" y="357"/>
                      </a:lnTo>
                      <a:lnTo>
                        <a:pt x="66" y="261"/>
                      </a:lnTo>
                      <a:lnTo>
                        <a:pt x="47" y="167"/>
                      </a:lnTo>
                      <a:lnTo>
                        <a:pt x="36" y="122"/>
                      </a:lnTo>
                      <a:lnTo>
                        <a:pt x="27" y="79"/>
                      </a:lnTo>
                      <a:lnTo>
                        <a:pt x="20" y="39"/>
                      </a:lnTo>
                      <a:lnTo>
                        <a:pt x="1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91" name="Freeform 45"/>
                <p:cNvSpPr>
                  <a:spLocks noChangeAspect="1"/>
                </p:cNvSpPr>
                <p:nvPr/>
              </p:nvSpPr>
              <p:spPr bwMode="auto">
                <a:xfrm>
                  <a:off x="950" y="997"/>
                  <a:ext cx="34" cy="226"/>
                </a:xfrm>
                <a:custGeom>
                  <a:avLst/>
                  <a:gdLst>
                    <a:gd name="T0" fmla="*/ 27 w 69"/>
                    <a:gd name="T1" fmla="*/ 0 h 451"/>
                    <a:gd name="T2" fmla="*/ 22 w 69"/>
                    <a:gd name="T3" fmla="*/ 11 h 451"/>
                    <a:gd name="T4" fmla="*/ 18 w 69"/>
                    <a:gd name="T5" fmla="*/ 23 h 451"/>
                    <a:gd name="T6" fmla="*/ 14 w 69"/>
                    <a:gd name="T7" fmla="*/ 34 h 451"/>
                    <a:gd name="T8" fmla="*/ 11 w 69"/>
                    <a:gd name="T9" fmla="*/ 46 h 451"/>
                    <a:gd name="T10" fmla="*/ 8 w 69"/>
                    <a:gd name="T11" fmla="*/ 58 h 451"/>
                    <a:gd name="T12" fmla="*/ 5 w 69"/>
                    <a:gd name="T13" fmla="*/ 70 h 451"/>
                    <a:gd name="T14" fmla="*/ 3 w 69"/>
                    <a:gd name="T15" fmla="*/ 84 h 451"/>
                    <a:gd name="T16" fmla="*/ 2 w 69"/>
                    <a:gd name="T17" fmla="*/ 98 h 451"/>
                    <a:gd name="T18" fmla="*/ 1 w 69"/>
                    <a:gd name="T19" fmla="*/ 111 h 451"/>
                    <a:gd name="T20" fmla="*/ 1 w 69"/>
                    <a:gd name="T21" fmla="*/ 125 h 451"/>
                    <a:gd name="T22" fmla="*/ 0 w 69"/>
                    <a:gd name="T23" fmla="*/ 141 h 451"/>
                    <a:gd name="T24" fmla="*/ 1 w 69"/>
                    <a:gd name="T25" fmla="*/ 156 h 451"/>
                    <a:gd name="T26" fmla="*/ 3 w 69"/>
                    <a:gd name="T27" fmla="*/ 189 h 451"/>
                    <a:gd name="T28" fmla="*/ 7 w 69"/>
                    <a:gd name="T29" fmla="*/ 226 h 451"/>
                    <a:gd name="T30" fmla="*/ 14 w 69"/>
                    <a:gd name="T31" fmla="*/ 225 h 451"/>
                    <a:gd name="T32" fmla="*/ 11 w 69"/>
                    <a:gd name="T33" fmla="*/ 189 h 451"/>
                    <a:gd name="T34" fmla="*/ 8 w 69"/>
                    <a:gd name="T35" fmla="*/ 156 h 451"/>
                    <a:gd name="T36" fmla="*/ 8 w 69"/>
                    <a:gd name="T37" fmla="*/ 141 h 451"/>
                    <a:gd name="T38" fmla="*/ 8 w 69"/>
                    <a:gd name="T39" fmla="*/ 125 h 451"/>
                    <a:gd name="T40" fmla="*/ 8 w 69"/>
                    <a:gd name="T41" fmla="*/ 111 h 451"/>
                    <a:gd name="T42" fmla="*/ 9 w 69"/>
                    <a:gd name="T43" fmla="*/ 98 h 451"/>
                    <a:gd name="T44" fmla="*/ 11 w 69"/>
                    <a:gd name="T45" fmla="*/ 85 h 451"/>
                    <a:gd name="T46" fmla="*/ 12 w 69"/>
                    <a:gd name="T47" fmla="*/ 72 h 451"/>
                    <a:gd name="T48" fmla="*/ 15 w 69"/>
                    <a:gd name="T49" fmla="*/ 60 h 451"/>
                    <a:gd name="T50" fmla="*/ 18 w 69"/>
                    <a:gd name="T51" fmla="*/ 48 h 451"/>
                    <a:gd name="T52" fmla="*/ 22 w 69"/>
                    <a:gd name="T53" fmla="*/ 36 h 451"/>
                    <a:gd name="T54" fmla="*/ 25 w 69"/>
                    <a:gd name="T55" fmla="*/ 25 h 451"/>
                    <a:gd name="T56" fmla="*/ 29 w 69"/>
                    <a:gd name="T57" fmla="*/ 14 h 451"/>
                    <a:gd name="T58" fmla="*/ 34 w 69"/>
                    <a:gd name="T59" fmla="*/ 3 h 451"/>
                    <a:gd name="T60" fmla="*/ 27 w 69"/>
                    <a:gd name="T61" fmla="*/ 0 h 45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69" h="451">
                      <a:moveTo>
                        <a:pt x="54" y="0"/>
                      </a:moveTo>
                      <a:lnTo>
                        <a:pt x="45" y="21"/>
                      </a:lnTo>
                      <a:lnTo>
                        <a:pt x="36" y="45"/>
                      </a:lnTo>
                      <a:lnTo>
                        <a:pt x="29" y="68"/>
                      </a:lnTo>
                      <a:lnTo>
                        <a:pt x="22" y="92"/>
                      </a:lnTo>
                      <a:lnTo>
                        <a:pt x="16" y="115"/>
                      </a:lnTo>
                      <a:lnTo>
                        <a:pt x="11" y="140"/>
                      </a:lnTo>
                      <a:lnTo>
                        <a:pt x="7" y="167"/>
                      </a:lnTo>
                      <a:lnTo>
                        <a:pt x="4" y="195"/>
                      </a:lnTo>
                      <a:lnTo>
                        <a:pt x="2" y="222"/>
                      </a:lnTo>
                      <a:lnTo>
                        <a:pt x="2" y="250"/>
                      </a:lnTo>
                      <a:lnTo>
                        <a:pt x="0" y="281"/>
                      </a:lnTo>
                      <a:lnTo>
                        <a:pt x="2" y="312"/>
                      </a:lnTo>
                      <a:lnTo>
                        <a:pt x="6" y="378"/>
                      </a:lnTo>
                      <a:lnTo>
                        <a:pt x="15" y="451"/>
                      </a:lnTo>
                      <a:lnTo>
                        <a:pt x="29" y="449"/>
                      </a:lnTo>
                      <a:lnTo>
                        <a:pt x="22" y="377"/>
                      </a:lnTo>
                      <a:lnTo>
                        <a:pt x="16" y="312"/>
                      </a:lnTo>
                      <a:lnTo>
                        <a:pt x="16" y="281"/>
                      </a:lnTo>
                      <a:lnTo>
                        <a:pt x="16" y="250"/>
                      </a:lnTo>
                      <a:lnTo>
                        <a:pt x="16" y="222"/>
                      </a:lnTo>
                      <a:lnTo>
                        <a:pt x="18" y="195"/>
                      </a:lnTo>
                      <a:lnTo>
                        <a:pt x="22" y="169"/>
                      </a:lnTo>
                      <a:lnTo>
                        <a:pt x="25" y="144"/>
                      </a:lnTo>
                      <a:lnTo>
                        <a:pt x="31" y="119"/>
                      </a:lnTo>
                      <a:lnTo>
                        <a:pt x="36" y="95"/>
                      </a:lnTo>
                      <a:lnTo>
                        <a:pt x="44" y="72"/>
                      </a:lnTo>
                      <a:lnTo>
                        <a:pt x="51" y="50"/>
                      </a:lnTo>
                      <a:lnTo>
                        <a:pt x="58" y="27"/>
                      </a:lnTo>
                      <a:lnTo>
                        <a:pt x="69" y="5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92" name="Freeform 46"/>
                <p:cNvSpPr>
                  <a:spLocks noChangeAspect="1"/>
                </p:cNvSpPr>
                <p:nvPr/>
              </p:nvSpPr>
              <p:spPr bwMode="auto">
                <a:xfrm>
                  <a:off x="977" y="849"/>
                  <a:ext cx="87" cy="151"/>
                </a:xfrm>
                <a:custGeom>
                  <a:avLst/>
                  <a:gdLst>
                    <a:gd name="T0" fmla="*/ 81 w 174"/>
                    <a:gd name="T1" fmla="*/ 0 h 303"/>
                    <a:gd name="T2" fmla="*/ 55 w 174"/>
                    <a:gd name="T3" fmla="*/ 39 h 303"/>
                    <a:gd name="T4" fmla="*/ 38 w 174"/>
                    <a:gd name="T5" fmla="*/ 66 h 303"/>
                    <a:gd name="T6" fmla="*/ 28 w 174"/>
                    <a:gd name="T7" fmla="*/ 85 h 303"/>
                    <a:gd name="T8" fmla="*/ 21 w 174"/>
                    <a:gd name="T9" fmla="*/ 98 h 303"/>
                    <a:gd name="T10" fmla="*/ 17 w 174"/>
                    <a:gd name="T11" fmla="*/ 108 h 303"/>
                    <a:gd name="T12" fmla="*/ 13 w 174"/>
                    <a:gd name="T13" fmla="*/ 118 h 303"/>
                    <a:gd name="T14" fmla="*/ 9 w 174"/>
                    <a:gd name="T15" fmla="*/ 131 h 303"/>
                    <a:gd name="T16" fmla="*/ 0 w 174"/>
                    <a:gd name="T17" fmla="*/ 149 h 303"/>
                    <a:gd name="T18" fmla="*/ 8 w 174"/>
                    <a:gd name="T19" fmla="*/ 151 h 303"/>
                    <a:gd name="T20" fmla="*/ 15 w 174"/>
                    <a:gd name="T21" fmla="*/ 133 h 303"/>
                    <a:gd name="T22" fmla="*/ 20 w 174"/>
                    <a:gd name="T23" fmla="*/ 121 h 303"/>
                    <a:gd name="T24" fmla="*/ 24 w 174"/>
                    <a:gd name="T25" fmla="*/ 111 h 303"/>
                    <a:gd name="T26" fmla="*/ 28 w 174"/>
                    <a:gd name="T27" fmla="*/ 102 h 303"/>
                    <a:gd name="T28" fmla="*/ 35 w 174"/>
                    <a:gd name="T29" fmla="*/ 88 h 303"/>
                    <a:gd name="T30" fmla="*/ 46 w 174"/>
                    <a:gd name="T31" fmla="*/ 70 h 303"/>
                    <a:gd name="T32" fmla="*/ 62 w 174"/>
                    <a:gd name="T33" fmla="*/ 42 h 303"/>
                    <a:gd name="T34" fmla="*/ 87 w 174"/>
                    <a:gd name="T35" fmla="*/ 4 h 303"/>
                    <a:gd name="T36" fmla="*/ 81 w 174"/>
                    <a:gd name="T37" fmla="*/ 0 h 3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74" h="303">
                      <a:moveTo>
                        <a:pt x="161" y="0"/>
                      </a:moveTo>
                      <a:lnTo>
                        <a:pt x="110" y="78"/>
                      </a:lnTo>
                      <a:lnTo>
                        <a:pt x="76" y="132"/>
                      </a:lnTo>
                      <a:lnTo>
                        <a:pt x="55" y="170"/>
                      </a:lnTo>
                      <a:lnTo>
                        <a:pt x="42" y="197"/>
                      </a:lnTo>
                      <a:lnTo>
                        <a:pt x="33" y="217"/>
                      </a:lnTo>
                      <a:lnTo>
                        <a:pt x="26" y="237"/>
                      </a:lnTo>
                      <a:lnTo>
                        <a:pt x="17" y="262"/>
                      </a:lnTo>
                      <a:lnTo>
                        <a:pt x="0" y="298"/>
                      </a:lnTo>
                      <a:lnTo>
                        <a:pt x="15" y="303"/>
                      </a:lnTo>
                      <a:lnTo>
                        <a:pt x="29" y="267"/>
                      </a:lnTo>
                      <a:lnTo>
                        <a:pt x="40" y="242"/>
                      </a:lnTo>
                      <a:lnTo>
                        <a:pt x="47" y="222"/>
                      </a:lnTo>
                      <a:lnTo>
                        <a:pt x="55" y="204"/>
                      </a:lnTo>
                      <a:lnTo>
                        <a:pt x="69" y="177"/>
                      </a:lnTo>
                      <a:lnTo>
                        <a:pt x="91" y="141"/>
                      </a:lnTo>
                      <a:lnTo>
                        <a:pt x="123" y="85"/>
                      </a:lnTo>
                      <a:lnTo>
                        <a:pt x="174" y="8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93" name="Freeform 47"/>
                <p:cNvSpPr>
                  <a:spLocks noChangeAspect="1"/>
                </p:cNvSpPr>
                <p:nvPr/>
              </p:nvSpPr>
              <p:spPr bwMode="auto">
                <a:xfrm>
                  <a:off x="951" y="722"/>
                  <a:ext cx="143" cy="130"/>
                </a:xfrm>
                <a:custGeom>
                  <a:avLst/>
                  <a:gdLst>
                    <a:gd name="T0" fmla="*/ 0 w 287"/>
                    <a:gd name="T1" fmla="*/ 7 h 260"/>
                    <a:gd name="T2" fmla="*/ 19 w 287"/>
                    <a:gd name="T3" fmla="*/ 7 h 260"/>
                    <a:gd name="T4" fmla="*/ 38 w 287"/>
                    <a:gd name="T5" fmla="*/ 7 h 260"/>
                    <a:gd name="T6" fmla="*/ 55 w 287"/>
                    <a:gd name="T7" fmla="*/ 8 h 260"/>
                    <a:gd name="T8" fmla="*/ 72 w 287"/>
                    <a:gd name="T9" fmla="*/ 9 h 260"/>
                    <a:gd name="T10" fmla="*/ 86 w 287"/>
                    <a:gd name="T11" fmla="*/ 11 h 260"/>
                    <a:gd name="T12" fmla="*/ 100 w 287"/>
                    <a:gd name="T13" fmla="*/ 14 h 260"/>
                    <a:gd name="T14" fmla="*/ 106 w 287"/>
                    <a:gd name="T15" fmla="*/ 16 h 260"/>
                    <a:gd name="T16" fmla="*/ 112 w 287"/>
                    <a:gd name="T17" fmla="*/ 18 h 260"/>
                    <a:gd name="T18" fmla="*/ 116 w 287"/>
                    <a:gd name="T19" fmla="*/ 20 h 260"/>
                    <a:gd name="T20" fmla="*/ 121 w 287"/>
                    <a:gd name="T21" fmla="*/ 23 h 260"/>
                    <a:gd name="T22" fmla="*/ 124 w 287"/>
                    <a:gd name="T23" fmla="*/ 25 h 260"/>
                    <a:gd name="T24" fmla="*/ 128 w 287"/>
                    <a:gd name="T25" fmla="*/ 29 h 260"/>
                    <a:gd name="T26" fmla="*/ 131 w 287"/>
                    <a:gd name="T27" fmla="*/ 33 h 260"/>
                    <a:gd name="T28" fmla="*/ 133 w 287"/>
                    <a:gd name="T29" fmla="*/ 36 h 260"/>
                    <a:gd name="T30" fmla="*/ 134 w 287"/>
                    <a:gd name="T31" fmla="*/ 41 h 260"/>
                    <a:gd name="T32" fmla="*/ 136 w 287"/>
                    <a:gd name="T33" fmla="*/ 45 h 260"/>
                    <a:gd name="T34" fmla="*/ 136 w 287"/>
                    <a:gd name="T35" fmla="*/ 51 h 260"/>
                    <a:gd name="T36" fmla="*/ 136 w 287"/>
                    <a:gd name="T37" fmla="*/ 57 h 260"/>
                    <a:gd name="T38" fmla="*/ 135 w 287"/>
                    <a:gd name="T39" fmla="*/ 63 h 260"/>
                    <a:gd name="T40" fmla="*/ 133 w 287"/>
                    <a:gd name="T41" fmla="*/ 71 h 260"/>
                    <a:gd name="T42" fmla="*/ 131 w 287"/>
                    <a:gd name="T43" fmla="*/ 78 h 260"/>
                    <a:gd name="T44" fmla="*/ 128 w 287"/>
                    <a:gd name="T45" fmla="*/ 86 h 260"/>
                    <a:gd name="T46" fmla="*/ 123 w 287"/>
                    <a:gd name="T47" fmla="*/ 95 h 260"/>
                    <a:gd name="T48" fmla="*/ 119 w 287"/>
                    <a:gd name="T49" fmla="*/ 105 h 260"/>
                    <a:gd name="T50" fmla="*/ 113 w 287"/>
                    <a:gd name="T51" fmla="*/ 115 h 260"/>
                    <a:gd name="T52" fmla="*/ 106 w 287"/>
                    <a:gd name="T53" fmla="*/ 126 h 260"/>
                    <a:gd name="T54" fmla="*/ 113 w 287"/>
                    <a:gd name="T55" fmla="*/ 130 h 260"/>
                    <a:gd name="T56" fmla="*/ 119 w 287"/>
                    <a:gd name="T57" fmla="*/ 119 h 260"/>
                    <a:gd name="T58" fmla="*/ 125 w 287"/>
                    <a:gd name="T59" fmla="*/ 108 h 260"/>
                    <a:gd name="T60" fmla="*/ 131 w 287"/>
                    <a:gd name="T61" fmla="*/ 98 h 260"/>
                    <a:gd name="T62" fmla="*/ 134 w 287"/>
                    <a:gd name="T63" fmla="*/ 89 h 260"/>
                    <a:gd name="T64" fmla="*/ 138 w 287"/>
                    <a:gd name="T65" fmla="*/ 80 h 260"/>
                    <a:gd name="T66" fmla="*/ 141 w 287"/>
                    <a:gd name="T67" fmla="*/ 72 h 260"/>
                    <a:gd name="T68" fmla="*/ 142 w 287"/>
                    <a:gd name="T69" fmla="*/ 64 h 260"/>
                    <a:gd name="T70" fmla="*/ 143 w 287"/>
                    <a:gd name="T71" fmla="*/ 57 h 260"/>
                    <a:gd name="T72" fmla="*/ 143 w 287"/>
                    <a:gd name="T73" fmla="*/ 51 h 260"/>
                    <a:gd name="T74" fmla="*/ 143 w 287"/>
                    <a:gd name="T75" fmla="*/ 44 h 260"/>
                    <a:gd name="T76" fmla="*/ 141 w 287"/>
                    <a:gd name="T77" fmla="*/ 39 h 260"/>
                    <a:gd name="T78" fmla="*/ 140 w 287"/>
                    <a:gd name="T79" fmla="*/ 34 h 260"/>
                    <a:gd name="T80" fmla="*/ 137 w 287"/>
                    <a:gd name="T81" fmla="*/ 28 h 260"/>
                    <a:gd name="T82" fmla="*/ 133 w 287"/>
                    <a:gd name="T83" fmla="*/ 24 h 260"/>
                    <a:gd name="T84" fmla="*/ 130 w 287"/>
                    <a:gd name="T85" fmla="*/ 20 h 260"/>
                    <a:gd name="T86" fmla="*/ 125 w 287"/>
                    <a:gd name="T87" fmla="*/ 16 h 260"/>
                    <a:gd name="T88" fmla="*/ 120 w 287"/>
                    <a:gd name="T89" fmla="*/ 14 h 260"/>
                    <a:gd name="T90" fmla="*/ 114 w 287"/>
                    <a:gd name="T91" fmla="*/ 11 h 260"/>
                    <a:gd name="T92" fmla="*/ 108 w 287"/>
                    <a:gd name="T93" fmla="*/ 9 h 260"/>
                    <a:gd name="T94" fmla="*/ 102 w 287"/>
                    <a:gd name="T95" fmla="*/ 7 h 260"/>
                    <a:gd name="T96" fmla="*/ 88 w 287"/>
                    <a:gd name="T97" fmla="*/ 4 h 260"/>
                    <a:gd name="T98" fmla="*/ 72 w 287"/>
                    <a:gd name="T99" fmla="*/ 2 h 260"/>
                    <a:gd name="T100" fmla="*/ 56 w 287"/>
                    <a:gd name="T101" fmla="*/ 1 h 260"/>
                    <a:gd name="T102" fmla="*/ 38 w 287"/>
                    <a:gd name="T103" fmla="*/ 0 h 260"/>
                    <a:gd name="T104" fmla="*/ 19 w 287"/>
                    <a:gd name="T105" fmla="*/ 0 h 260"/>
                    <a:gd name="T106" fmla="*/ 0 w 287"/>
                    <a:gd name="T107" fmla="*/ 0 h 260"/>
                    <a:gd name="T108" fmla="*/ 0 w 287"/>
                    <a:gd name="T109" fmla="*/ 7 h 26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87" h="260">
                      <a:moveTo>
                        <a:pt x="0" y="14"/>
                      </a:moveTo>
                      <a:lnTo>
                        <a:pt x="38" y="14"/>
                      </a:lnTo>
                      <a:lnTo>
                        <a:pt x="76" y="14"/>
                      </a:lnTo>
                      <a:lnTo>
                        <a:pt x="110" y="16"/>
                      </a:lnTo>
                      <a:lnTo>
                        <a:pt x="144" y="18"/>
                      </a:lnTo>
                      <a:lnTo>
                        <a:pt x="173" y="22"/>
                      </a:lnTo>
                      <a:lnTo>
                        <a:pt x="200" y="27"/>
                      </a:lnTo>
                      <a:lnTo>
                        <a:pt x="213" y="31"/>
                      </a:lnTo>
                      <a:lnTo>
                        <a:pt x="224" y="36"/>
                      </a:lnTo>
                      <a:lnTo>
                        <a:pt x="233" y="40"/>
                      </a:lnTo>
                      <a:lnTo>
                        <a:pt x="242" y="45"/>
                      </a:lnTo>
                      <a:lnTo>
                        <a:pt x="249" y="50"/>
                      </a:lnTo>
                      <a:lnTo>
                        <a:pt x="256" y="58"/>
                      </a:lnTo>
                      <a:lnTo>
                        <a:pt x="262" y="65"/>
                      </a:lnTo>
                      <a:lnTo>
                        <a:pt x="267" y="72"/>
                      </a:lnTo>
                      <a:lnTo>
                        <a:pt x="269" y="81"/>
                      </a:lnTo>
                      <a:lnTo>
                        <a:pt x="273" y="90"/>
                      </a:lnTo>
                      <a:lnTo>
                        <a:pt x="273" y="101"/>
                      </a:lnTo>
                      <a:lnTo>
                        <a:pt x="273" y="114"/>
                      </a:lnTo>
                      <a:lnTo>
                        <a:pt x="271" y="126"/>
                      </a:lnTo>
                      <a:lnTo>
                        <a:pt x="267" y="141"/>
                      </a:lnTo>
                      <a:lnTo>
                        <a:pt x="262" y="155"/>
                      </a:lnTo>
                      <a:lnTo>
                        <a:pt x="256" y="171"/>
                      </a:lnTo>
                      <a:lnTo>
                        <a:pt x="247" y="189"/>
                      </a:lnTo>
                      <a:lnTo>
                        <a:pt x="238" y="209"/>
                      </a:lnTo>
                      <a:lnTo>
                        <a:pt x="226" y="229"/>
                      </a:lnTo>
                      <a:lnTo>
                        <a:pt x="213" y="252"/>
                      </a:lnTo>
                      <a:lnTo>
                        <a:pt x="226" y="260"/>
                      </a:lnTo>
                      <a:lnTo>
                        <a:pt x="238" y="238"/>
                      </a:lnTo>
                      <a:lnTo>
                        <a:pt x="251" y="216"/>
                      </a:lnTo>
                      <a:lnTo>
                        <a:pt x="262" y="196"/>
                      </a:lnTo>
                      <a:lnTo>
                        <a:pt x="269" y="178"/>
                      </a:lnTo>
                      <a:lnTo>
                        <a:pt x="276" y="160"/>
                      </a:lnTo>
                      <a:lnTo>
                        <a:pt x="282" y="144"/>
                      </a:lnTo>
                      <a:lnTo>
                        <a:pt x="285" y="128"/>
                      </a:lnTo>
                      <a:lnTo>
                        <a:pt x="287" y="114"/>
                      </a:lnTo>
                      <a:lnTo>
                        <a:pt x="287" y="101"/>
                      </a:lnTo>
                      <a:lnTo>
                        <a:pt x="287" y="88"/>
                      </a:lnTo>
                      <a:lnTo>
                        <a:pt x="283" y="77"/>
                      </a:lnTo>
                      <a:lnTo>
                        <a:pt x="280" y="67"/>
                      </a:lnTo>
                      <a:lnTo>
                        <a:pt x="274" y="56"/>
                      </a:lnTo>
                      <a:lnTo>
                        <a:pt x="267" y="47"/>
                      </a:lnTo>
                      <a:lnTo>
                        <a:pt x="260" y="40"/>
                      </a:lnTo>
                      <a:lnTo>
                        <a:pt x="251" y="32"/>
                      </a:lnTo>
                      <a:lnTo>
                        <a:pt x="240" y="27"/>
                      </a:lnTo>
                      <a:lnTo>
                        <a:pt x="229" y="22"/>
                      </a:lnTo>
                      <a:lnTo>
                        <a:pt x="217" y="18"/>
                      </a:lnTo>
                      <a:lnTo>
                        <a:pt x="204" y="13"/>
                      </a:lnTo>
                      <a:lnTo>
                        <a:pt x="177" y="7"/>
                      </a:lnTo>
                      <a:lnTo>
                        <a:pt x="144" y="4"/>
                      </a:lnTo>
                      <a:lnTo>
                        <a:pt x="112" y="2"/>
                      </a:lnTo>
                      <a:lnTo>
                        <a:pt x="76" y="0"/>
                      </a:lnTo>
                      <a:lnTo>
                        <a:pt x="38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94" name="Freeform 48"/>
                <p:cNvSpPr>
                  <a:spLocks noChangeAspect="1"/>
                </p:cNvSpPr>
                <p:nvPr/>
              </p:nvSpPr>
              <p:spPr bwMode="auto">
                <a:xfrm>
                  <a:off x="782" y="677"/>
                  <a:ext cx="169" cy="53"/>
                </a:xfrm>
                <a:custGeom>
                  <a:avLst/>
                  <a:gdLst>
                    <a:gd name="T0" fmla="*/ 0 w 337"/>
                    <a:gd name="T1" fmla="*/ 7 h 106"/>
                    <a:gd name="T2" fmla="*/ 23 w 337"/>
                    <a:gd name="T3" fmla="*/ 7 h 106"/>
                    <a:gd name="T4" fmla="*/ 42 w 337"/>
                    <a:gd name="T5" fmla="*/ 9 h 106"/>
                    <a:gd name="T6" fmla="*/ 56 w 337"/>
                    <a:gd name="T7" fmla="*/ 12 h 106"/>
                    <a:gd name="T8" fmla="*/ 68 w 337"/>
                    <a:gd name="T9" fmla="*/ 15 h 106"/>
                    <a:gd name="T10" fmla="*/ 77 w 337"/>
                    <a:gd name="T11" fmla="*/ 18 h 106"/>
                    <a:gd name="T12" fmla="*/ 83 w 337"/>
                    <a:gd name="T13" fmla="*/ 22 h 106"/>
                    <a:gd name="T14" fmla="*/ 88 w 337"/>
                    <a:gd name="T15" fmla="*/ 25 h 106"/>
                    <a:gd name="T16" fmla="*/ 93 w 337"/>
                    <a:gd name="T17" fmla="*/ 30 h 106"/>
                    <a:gd name="T18" fmla="*/ 97 w 337"/>
                    <a:gd name="T19" fmla="*/ 35 h 106"/>
                    <a:gd name="T20" fmla="*/ 103 w 337"/>
                    <a:gd name="T21" fmla="*/ 39 h 106"/>
                    <a:gd name="T22" fmla="*/ 108 w 337"/>
                    <a:gd name="T23" fmla="*/ 44 h 106"/>
                    <a:gd name="T24" fmla="*/ 116 w 337"/>
                    <a:gd name="T25" fmla="*/ 47 h 106"/>
                    <a:gd name="T26" fmla="*/ 125 w 337"/>
                    <a:gd name="T27" fmla="*/ 50 h 106"/>
                    <a:gd name="T28" fmla="*/ 136 w 337"/>
                    <a:gd name="T29" fmla="*/ 53 h 106"/>
                    <a:gd name="T30" fmla="*/ 151 w 337"/>
                    <a:gd name="T31" fmla="*/ 53 h 106"/>
                    <a:gd name="T32" fmla="*/ 169 w 337"/>
                    <a:gd name="T33" fmla="*/ 53 h 106"/>
                    <a:gd name="T34" fmla="*/ 169 w 337"/>
                    <a:gd name="T35" fmla="*/ 46 h 106"/>
                    <a:gd name="T36" fmla="*/ 152 w 337"/>
                    <a:gd name="T37" fmla="*/ 46 h 106"/>
                    <a:gd name="T38" fmla="*/ 137 w 337"/>
                    <a:gd name="T39" fmla="*/ 44 h 106"/>
                    <a:gd name="T40" fmla="*/ 127 w 337"/>
                    <a:gd name="T41" fmla="*/ 43 h 106"/>
                    <a:gd name="T42" fmla="*/ 119 w 337"/>
                    <a:gd name="T43" fmla="*/ 40 h 106"/>
                    <a:gd name="T44" fmla="*/ 113 w 337"/>
                    <a:gd name="T45" fmla="*/ 37 h 106"/>
                    <a:gd name="T46" fmla="*/ 107 w 337"/>
                    <a:gd name="T47" fmla="*/ 33 h 106"/>
                    <a:gd name="T48" fmla="*/ 103 w 337"/>
                    <a:gd name="T49" fmla="*/ 29 h 106"/>
                    <a:gd name="T50" fmla="*/ 98 w 337"/>
                    <a:gd name="T51" fmla="*/ 25 h 106"/>
                    <a:gd name="T52" fmla="*/ 93 w 337"/>
                    <a:gd name="T53" fmla="*/ 20 h 106"/>
                    <a:gd name="T54" fmla="*/ 88 w 337"/>
                    <a:gd name="T55" fmla="*/ 16 h 106"/>
                    <a:gd name="T56" fmla="*/ 79 w 337"/>
                    <a:gd name="T57" fmla="*/ 11 h 106"/>
                    <a:gd name="T58" fmla="*/ 70 w 337"/>
                    <a:gd name="T59" fmla="*/ 7 h 106"/>
                    <a:gd name="T60" fmla="*/ 58 w 337"/>
                    <a:gd name="T61" fmla="*/ 5 h 106"/>
                    <a:gd name="T62" fmla="*/ 42 w 337"/>
                    <a:gd name="T63" fmla="*/ 2 h 106"/>
                    <a:gd name="T64" fmla="*/ 23 w 337"/>
                    <a:gd name="T65" fmla="*/ 0 h 106"/>
                    <a:gd name="T66" fmla="*/ 0 w 337"/>
                    <a:gd name="T67" fmla="*/ 0 h 106"/>
                    <a:gd name="T68" fmla="*/ 0 w 337"/>
                    <a:gd name="T69" fmla="*/ 7 h 10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37" h="106">
                      <a:moveTo>
                        <a:pt x="0" y="14"/>
                      </a:moveTo>
                      <a:lnTo>
                        <a:pt x="45" y="14"/>
                      </a:lnTo>
                      <a:lnTo>
                        <a:pt x="83" y="18"/>
                      </a:lnTo>
                      <a:lnTo>
                        <a:pt x="111" y="23"/>
                      </a:lnTo>
                      <a:lnTo>
                        <a:pt x="135" y="29"/>
                      </a:lnTo>
                      <a:lnTo>
                        <a:pt x="153" y="36"/>
                      </a:lnTo>
                      <a:lnTo>
                        <a:pt x="166" y="43"/>
                      </a:lnTo>
                      <a:lnTo>
                        <a:pt x="176" y="50"/>
                      </a:lnTo>
                      <a:lnTo>
                        <a:pt x="185" y="60"/>
                      </a:lnTo>
                      <a:lnTo>
                        <a:pt x="194" y="69"/>
                      </a:lnTo>
                      <a:lnTo>
                        <a:pt x="205" y="78"/>
                      </a:lnTo>
                      <a:lnTo>
                        <a:pt x="216" y="87"/>
                      </a:lnTo>
                      <a:lnTo>
                        <a:pt x="231" y="94"/>
                      </a:lnTo>
                      <a:lnTo>
                        <a:pt x="250" y="99"/>
                      </a:lnTo>
                      <a:lnTo>
                        <a:pt x="272" y="105"/>
                      </a:lnTo>
                      <a:lnTo>
                        <a:pt x="301" y="106"/>
                      </a:lnTo>
                      <a:lnTo>
                        <a:pt x="337" y="106"/>
                      </a:lnTo>
                      <a:lnTo>
                        <a:pt x="337" y="92"/>
                      </a:lnTo>
                      <a:lnTo>
                        <a:pt x="303" y="92"/>
                      </a:lnTo>
                      <a:lnTo>
                        <a:pt x="274" y="88"/>
                      </a:lnTo>
                      <a:lnTo>
                        <a:pt x="254" y="85"/>
                      </a:lnTo>
                      <a:lnTo>
                        <a:pt x="238" y="79"/>
                      </a:lnTo>
                      <a:lnTo>
                        <a:pt x="225" y="74"/>
                      </a:lnTo>
                      <a:lnTo>
                        <a:pt x="214" y="65"/>
                      </a:lnTo>
                      <a:lnTo>
                        <a:pt x="205" y="58"/>
                      </a:lnTo>
                      <a:lnTo>
                        <a:pt x="196" y="49"/>
                      </a:lnTo>
                      <a:lnTo>
                        <a:pt x="185" y="40"/>
                      </a:lnTo>
                      <a:lnTo>
                        <a:pt x="175" y="31"/>
                      </a:lnTo>
                      <a:lnTo>
                        <a:pt x="158" y="22"/>
                      </a:lnTo>
                      <a:lnTo>
                        <a:pt x="139" y="14"/>
                      </a:lnTo>
                      <a:lnTo>
                        <a:pt x="115" y="9"/>
                      </a:lnTo>
                      <a:lnTo>
                        <a:pt x="84" y="4"/>
                      </a:lnTo>
                      <a:lnTo>
                        <a:pt x="45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95" name="Freeform 49"/>
                <p:cNvSpPr>
                  <a:spLocks noChangeAspect="1"/>
                </p:cNvSpPr>
                <p:nvPr/>
              </p:nvSpPr>
              <p:spPr bwMode="auto">
                <a:xfrm>
                  <a:off x="608" y="677"/>
                  <a:ext cx="174" cy="53"/>
                </a:xfrm>
                <a:custGeom>
                  <a:avLst/>
                  <a:gdLst>
                    <a:gd name="T0" fmla="*/ 0 w 349"/>
                    <a:gd name="T1" fmla="*/ 53 h 106"/>
                    <a:gd name="T2" fmla="*/ 17 w 349"/>
                    <a:gd name="T3" fmla="*/ 53 h 106"/>
                    <a:gd name="T4" fmla="*/ 31 w 349"/>
                    <a:gd name="T5" fmla="*/ 52 h 106"/>
                    <a:gd name="T6" fmla="*/ 42 w 349"/>
                    <a:gd name="T7" fmla="*/ 50 h 106"/>
                    <a:gd name="T8" fmla="*/ 51 w 349"/>
                    <a:gd name="T9" fmla="*/ 46 h 106"/>
                    <a:gd name="T10" fmla="*/ 59 w 349"/>
                    <a:gd name="T11" fmla="*/ 43 h 106"/>
                    <a:gd name="T12" fmla="*/ 65 w 349"/>
                    <a:gd name="T13" fmla="*/ 38 h 106"/>
                    <a:gd name="T14" fmla="*/ 70 w 349"/>
                    <a:gd name="T15" fmla="*/ 35 h 106"/>
                    <a:gd name="T16" fmla="*/ 76 w 349"/>
                    <a:gd name="T17" fmla="*/ 30 h 106"/>
                    <a:gd name="T18" fmla="*/ 81 w 349"/>
                    <a:gd name="T19" fmla="*/ 25 h 106"/>
                    <a:gd name="T20" fmla="*/ 87 w 349"/>
                    <a:gd name="T21" fmla="*/ 22 h 106"/>
                    <a:gd name="T22" fmla="*/ 95 w 349"/>
                    <a:gd name="T23" fmla="*/ 18 h 106"/>
                    <a:gd name="T24" fmla="*/ 105 w 349"/>
                    <a:gd name="T25" fmla="*/ 15 h 106"/>
                    <a:gd name="T26" fmla="*/ 116 w 349"/>
                    <a:gd name="T27" fmla="*/ 12 h 106"/>
                    <a:gd name="T28" fmla="*/ 132 w 349"/>
                    <a:gd name="T29" fmla="*/ 9 h 106"/>
                    <a:gd name="T30" fmla="*/ 151 w 349"/>
                    <a:gd name="T31" fmla="*/ 7 h 106"/>
                    <a:gd name="T32" fmla="*/ 174 w 349"/>
                    <a:gd name="T33" fmla="*/ 7 h 106"/>
                    <a:gd name="T34" fmla="*/ 174 w 349"/>
                    <a:gd name="T35" fmla="*/ 0 h 106"/>
                    <a:gd name="T36" fmla="*/ 151 w 349"/>
                    <a:gd name="T37" fmla="*/ 0 h 106"/>
                    <a:gd name="T38" fmla="*/ 131 w 349"/>
                    <a:gd name="T39" fmla="*/ 2 h 106"/>
                    <a:gd name="T40" fmla="*/ 115 w 349"/>
                    <a:gd name="T41" fmla="*/ 4 h 106"/>
                    <a:gd name="T42" fmla="*/ 102 w 349"/>
                    <a:gd name="T43" fmla="*/ 7 h 106"/>
                    <a:gd name="T44" fmla="*/ 92 w 349"/>
                    <a:gd name="T45" fmla="*/ 11 h 106"/>
                    <a:gd name="T46" fmla="*/ 84 w 349"/>
                    <a:gd name="T47" fmla="*/ 15 h 106"/>
                    <a:gd name="T48" fmla="*/ 77 w 349"/>
                    <a:gd name="T49" fmla="*/ 19 h 106"/>
                    <a:gd name="T50" fmla="*/ 71 w 349"/>
                    <a:gd name="T51" fmla="*/ 24 h 106"/>
                    <a:gd name="T52" fmla="*/ 66 w 349"/>
                    <a:gd name="T53" fmla="*/ 28 h 106"/>
                    <a:gd name="T54" fmla="*/ 60 w 349"/>
                    <a:gd name="T55" fmla="*/ 33 h 106"/>
                    <a:gd name="T56" fmla="*/ 55 w 349"/>
                    <a:gd name="T57" fmla="*/ 36 h 106"/>
                    <a:gd name="T58" fmla="*/ 49 w 349"/>
                    <a:gd name="T59" fmla="*/ 40 h 106"/>
                    <a:gd name="T60" fmla="*/ 40 w 349"/>
                    <a:gd name="T61" fmla="*/ 43 h 106"/>
                    <a:gd name="T62" fmla="*/ 30 w 349"/>
                    <a:gd name="T63" fmla="*/ 44 h 106"/>
                    <a:gd name="T64" fmla="*/ 16 w 349"/>
                    <a:gd name="T65" fmla="*/ 46 h 106"/>
                    <a:gd name="T66" fmla="*/ 0 w 349"/>
                    <a:gd name="T67" fmla="*/ 46 h 106"/>
                    <a:gd name="T68" fmla="*/ 0 w 349"/>
                    <a:gd name="T69" fmla="*/ 53 h 10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49" h="106">
                      <a:moveTo>
                        <a:pt x="0" y="106"/>
                      </a:moveTo>
                      <a:lnTo>
                        <a:pt x="35" y="106"/>
                      </a:lnTo>
                      <a:lnTo>
                        <a:pt x="62" y="103"/>
                      </a:lnTo>
                      <a:lnTo>
                        <a:pt x="85" y="99"/>
                      </a:lnTo>
                      <a:lnTo>
                        <a:pt x="103" y="92"/>
                      </a:lnTo>
                      <a:lnTo>
                        <a:pt x="118" y="85"/>
                      </a:lnTo>
                      <a:lnTo>
                        <a:pt x="130" y="76"/>
                      </a:lnTo>
                      <a:lnTo>
                        <a:pt x="141" y="69"/>
                      </a:lnTo>
                      <a:lnTo>
                        <a:pt x="152" y="60"/>
                      </a:lnTo>
                      <a:lnTo>
                        <a:pt x="163" y="50"/>
                      </a:lnTo>
                      <a:lnTo>
                        <a:pt x="175" y="43"/>
                      </a:lnTo>
                      <a:lnTo>
                        <a:pt x="190" y="36"/>
                      </a:lnTo>
                      <a:lnTo>
                        <a:pt x="210" y="29"/>
                      </a:lnTo>
                      <a:lnTo>
                        <a:pt x="233" y="23"/>
                      </a:lnTo>
                      <a:lnTo>
                        <a:pt x="264" y="18"/>
                      </a:lnTo>
                      <a:lnTo>
                        <a:pt x="302" y="14"/>
                      </a:lnTo>
                      <a:lnTo>
                        <a:pt x="349" y="14"/>
                      </a:lnTo>
                      <a:lnTo>
                        <a:pt x="349" y="0"/>
                      </a:lnTo>
                      <a:lnTo>
                        <a:pt x="302" y="0"/>
                      </a:lnTo>
                      <a:lnTo>
                        <a:pt x="262" y="4"/>
                      </a:lnTo>
                      <a:lnTo>
                        <a:pt x="231" y="7"/>
                      </a:lnTo>
                      <a:lnTo>
                        <a:pt x="204" y="14"/>
                      </a:lnTo>
                      <a:lnTo>
                        <a:pt x="184" y="22"/>
                      </a:lnTo>
                      <a:lnTo>
                        <a:pt x="168" y="29"/>
                      </a:lnTo>
                      <a:lnTo>
                        <a:pt x="154" y="38"/>
                      </a:lnTo>
                      <a:lnTo>
                        <a:pt x="143" y="47"/>
                      </a:lnTo>
                      <a:lnTo>
                        <a:pt x="132" y="56"/>
                      </a:lnTo>
                      <a:lnTo>
                        <a:pt x="121" y="65"/>
                      </a:lnTo>
                      <a:lnTo>
                        <a:pt x="110" y="72"/>
                      </a:lnTo>
                      <a:lnTo>
                        <a:pt x="98" y="79"/>
                      </a:lnTo>
                      <a:lnTo>
                        <a:pt x="81" y="85"/>
                      </a:lnTo>
                      <a:lnTo>
                        <a:pt x="60" y="88"/>
                      </a:lnTo>
                      <a:lnTo>
                        <a:pt x="33" y="92"/>
                      </a:lnTo>
                      <a:lnTo>
                        <a:pt x="0" y="92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96" name="Freeform 50"/>
                <p:cNvSpPr>
                  <a:spLocks noChangeAspect="1"/>
                </p:cNvSpPr>
                <p:nvPr/>
              </p:nvSpPr>
              <p:spPr bwMode="auto">
                <a:xfrm>
                  <a:off x="485" y="722"/>
                  <a:ext cx="123" cy="130"/>
                </a:xfrm>
                <a:custGeom>
                  <a:avLst/>
                  <a:gdLst>
                    <a:gd name="T0" fmla="*/ 37 w 247"/>
                    <a:gd name="T1" fmla="*/ 126 h 260"/>
                    <a:gd name="T2" fmla="*/ 25 w 247"/>
                    <a:gd name="T3" fmla="*/ 104 h 260"/>
                    <a:gd name="T4" fmla="*/ 17 w 247"/>
                    <a:gd name="T5" fmla="*/ 85 h 260"/>
                    <a:gd name="T6" fmla="*/ 13 w 247"/>
                    <a:gd name="T7" fmla="*/ 77 h 260"/>
                    <a:gd name="T8" fmla="*/ 11 w 247"/>
                    <a:gd name="T9" fmla="*/ 69 h 260"/>
                    <a:gd name="T10" fmla="*/ 9 w 247"/>
                    <a:gd name="T11" fmla="*/ 62 h 260"/>
                    <a:gd name="T12" fmla="*/ 8 w 247"/>
                    <a:gd name="T13" fmla="*/ 55 h 260"/>
                    <a:gd name="T14" fmla="*/ 7 w 247"/>
                    <a:gd name="T15" fmla="*/ 49 h 260"/>
                    <a:gd name="T16" fmla="*/ 7 w 247"/>
                    <a:gd name="T17" fmla="*/ 43 h 260"/>
                    <a:gd name="T18" fmla="*/ 7 w 247"/>
                    <a:gd name="T19" fmla="*/ 39 h 260"/>
                    <a:gd name="T20" fmla="*/ 9 w 247"/>
                    <a:gd name="T21" fmla="*/ 34 h 260"/>
                    <a:gd name="T22" fmla="*/ 10 w 247"/>
                    <a:gd name="T23" fmla="*/ 31 h 260"/>
                    <a:gd name="T24" fmla="*/ 11 w 247"/>
                    <a:gd name="T25" fmla="*/ 27 h 260"/>
                    <a:gd name="T26" fmla="*/ 14 w 247"/>
                    <a:gd name="T27" fmla="*/ 25 h 260"/>
                    <a:gd name="T28" fmla="*/ 17 w 247"/>
                    <a:gd name="T29" fmla="*/ 22 h 260"/>
                    <a:gd name="T30" fmla="*/ 21 w 247"/>
                    <a:gd name="T31" fmla="*/ 19 h 260"/>
                    <a:gd name="T32" fmla="*/ 24 w 247"/>
                    <a:gd name="T33" fmla="*/ 17 h 260"/>
                    <a:gd name="T34" fmla="*/ 29 w 247"/>
                    <a:gd name="T35" fmla="*/ 15 h 260"/>
                    <a:gd name="T36" fmla="*/ 33 w 247"/>
                    <a:gd name="T37" fmla="*/ 14 h 260"/>
                    <a:gd name="T38" fmla="*/ 45 w 247"/>
                    <a:gd name="T39" fmla="*/ 11 h 260"/>
                    <a:gd name="T40" fmla="*/ 58 w 247"/>
                    <a:gd name="T41" fmla="*/ 9 h 260"/>
                    <a:gd name="T42" fmla="*/ 88 w 247"/>
                    <a:gd name="T43" fmla="*/ 7 h 260"/>
                    <a:gd name="T44" fmla="*/ 123 w 247"/>
                    <a:gd name="T45" fmla="*/ 7 h 260"/>
                    <a:gd name="T46" fmla="*/ 123 w 247"/>
                    <a:gd name="T47" fmla="*/ 0 h 260"/>
                    <a:gd name="T48" fmla="*/ 88 w 247"/>
                    <a:gd name="T49" fmla="*/ 0 h 260"/>
                    <a:gd name="T50" fmla="*/ 58 w 247"/>
                    <a:gd name="T51" fmla="*/ 2 h 260"/>
                    <a:gd name="T52" fmla="*/ 44 w 247"/>
                    <a:gd name="T53" fmla="*/ 4 h 260"/>
                    <a:gd name="T54" fmla="*/ 31 w 247"/>
                    <a:gd name="T55" fmla="*/ 7 h 260"/>
                    <a:gd name="T56" fmla="*/ 26 w 247"/>
                    <a:gd name="T57" fmla="*/ 8 h 260"/>
                    <a:gd name="T58" fmla="*/ 21 w 247"/>
                    <a:gd name="T59" fmla="*/ 10 h 260"/>
                    <a:gd name="T60" fmla="*/ 17 w 247"/>
                    <a:gd name="T61" fmla="*/ 13 h 260"/>
                    <a:gd name="T62" fmla="*/ 12 w 247"/>
                    <a:gd name="T63" fmla="*/ 16 h 260"/>
                    <a:gd name="T64" fmla="*/ 9 w 247"/>
                    <a:gd name="T65" fmla="*/ 19 h 260"/>
                    <a:gd name="T66" fmla="*/ 5 w 247"/>
                    <a:gd name="T67" fmla="*/ 23 h 260"/>
                    <a:gd name="T68" fmla="*/ 3 w 247"/>
                    <a:gd name="T69" fmla="*/ 27 h 260"/>
                    <a:gd name="T70" fmla="*/ 2 w 247"/>
                    <a:gd name="T71" fmla="*/ 32 h 260"/>
                    <a:gd name="T72" fmla="*/ 0 w 247"/>
                    <a:gd name="T73" fmla="*/ 37 h 260"/>
                    <a:gd name="T74" fmla="*/ 0 w 247"/>
                    <a:gd name="T75" fmla="*/ 43 h 260"/>
                    <a:gd name="T76" fmla="*/ 0 w 247"/>
                    <a:gd name="T77" fmla="*/ 49 h 260"/>
                    <a:gd name="T78" fmla="*/ 0 w 247"/>
                    <a:gd name="T79" fmla="*/ 56 h 260"/>
                    <a:gd name="T80" fmla="*/ 2 w 247"/>
                    <a:gd name="T81" fmla="*/ 63 h 260"/>
                    <a:gd name="T82" fmla="*/ 3 w 247"/>
                    <a:gd name="T83" fmla="*/ 71 h 260"/>
                    <a:gd name="T84" fmla="*/ 6 w 247"/>
                    <a:gd name="T85" fmla="*/ 79 h 260"/>
                    <a:gd name="T86" fmla="*/ 10 w 247"/>
                    <a:gd name="T87" fmla="*/ 88 h 260"/>
                    <a:gd name="T88" fmla="*/ 19 w 247"/>
                    <a:gd name="T89" fmla="*/ 107 h 260"/>
                    <a:gd name="T90" fmla="*/ 30 w 247"/>
                    <a:gd name="T91" fmla="*/ 130 h 260"/>
                    <a:gd name="T92" fmla="*/ 37 w 247"/>
                    <a:gd name="T93" fmla="*/ 126 h 26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247" h="260">
                      <a:moveTo>
                        <a:pt x="74" y="252"/>
                      </a:moveTo>
                      <a:lnTo>
                        <a:pt x="51" y="207"/>
                      </a:lnTo>
                      <a:lnTo>
                        <a:pt x="34" y="169"/>
                      </a:lnTo>
                      <a:lnTo>
                        <a:pt x="27" y="153"/>
                      </a:lnTo>
                      <a:lnTo>
                        <a:pt x="22" y="137"/>
                      </a:lnTo>
                      <a:lnTo>
                        <a:pt x="18" y="123"/>
                      </a:lnTo>
                      <a:lnTo>
                        <a:pt x="16" y="110"/>
                      </a:lnTo>
                      <a:lnTo>
                        <a:pt x="14" y="97"/>
                      </a:lnTo>
                      <a:lnTo>
                        <a:pt x="14" y="86"/>
                      </a:lnTo>
                      <a:lnTo>
                        <a:pt x="14" y="77"/>
                      </a:lnTo>
                      <a:lnTo>
                        <a:pt x="18" y="68"/>
                      </a:lnTo>
                      <a:lnTo>
                        <a:pt x="20" y="61"/>
                      </a:lnTo>
                      <a:lnTo>
                        <a:pt x="23" y="54"/>
                      </a:lnTo>
                      <a:lnTo>
                        <a:pt x="29" y="49"/>
                      </a:lnTo>
                      <a:lnTo>
                        <a:pt x="34" y="43"/>
                      </a:lnTo>
                      <a:lnTo>
                        <a:pt x="42" y="38"/>
                      </a:lnTo>
                      <a:lnTo>
                        <a:pt x="49" y="34"/>
                      </a:lnTo>
                      <a:lnTo>
                        <a:pt x="58" y="29"/>
                      </a:lnTo>
                      <a:lnTo>
                        <a:pt x="67" y="27"/>
                      </a:lnTo>
                      <a:lnTo>
                        <a:pt x="90" y="22"/>
                      </a:lnTo>
                      <a:lnTo>
                        <a:pt x="116" y="18"/>
                      </a:lnTo>
                      <a:lnTo>
                        <a:pt x="177" y="14"/>
                      </a:lnTo>
                      <a:lnTo>
                        <a:pt x="247" y="14"/>
                      </a:lnTo>
                      <a:lnTo>
                        <a:pt x="247" y="0"/>
                      </a:lnTo>
                      <a:lnTo>
                        <a:pt x="177" y="0"/>
                      </a:lnTo>
                      <a:lnTo>
                        <a:pt x="116" y="4"/>
                      </a:lnTo>
                      <a:lnTo>
                        <a:pt x="88" y="7"/>
                      </a:lnTo>
                      <a:lnTo>
                        <a:pt x="63" y="13"/>
                      </a:lnTo>
                      <a:lnTo>
                        <a:pt x="52" y="16"/>
                      </a:lnTo>
                      <a:lnTo>
                        <a:pt x="43" y="20"/>
                      </a:lnTo>
                      <a:lnTo>
                        <a:pt x="34" y="25"/>
                      </a:lnTo>
                      <a:lnTo>
                        <a:pt x="25" y="31"/>
                      </a:lnTo>
                      <a:lnTo>
                        <a:pt x="18" y="38"/>
                      </a:lnTo>
                      <a:lnTo>
                        <a:pt x="11" y="45"/>
                      </a:lnTo>
                      <a:lnTo>
                        <a:pt x="7" y="54"/>
                      </a:lnTo>
                      <a:lnTo>
                        <a:pt x="4" y="63"/>
                      </a:lnTo>
                      <a:lnTo>
                        <a:pt x="0" y="74"/>
                      </a:lnTo>
                      <a:lnTo>
                        <a:pt x="0" y="86"/>
                      </a:lnTo>
                      <a:lnTo>
                        <a:pt x="0" y="97"/>
                      </a:lnTo>
                      <a:lnTo>
                        <a:pt x="0" y="112"/>
                      </a:lnTo>
                      <a:lnTo>
                        <a:pt x="4" y="126"/>
                      </a:lnTo>
                      <a:lnTo>
                        <a:pt x="7" y="141"/>
                      </a:lnTo>
                      <a:lnTo>
                        <a:pt x="13" y="157"/>
                      </a:lnTo>
                      <a:lnTo>
                        <a:pt x="20" y="175"/>
                      </a:lnTo>
                      <a:lnTo>
                        <a:pt x="38" y="214"/>
                      </a:lnTo>
                      <a:lnTo>
                        <a:pt x="61" y="260"/>
                      </a:lnTo>
                      <a:lnTo>
                        <a:pt x="74" y="25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7428" name="Group 51"/>
              <p:cNvGrpSpPr>
                <a:grpSpLocks noChangeAspect="1"/>
              </p:cNvGrpSpPr>
              <p:nvPr/>
            </p:nvGrpSpPr>
            <p:grpSpPr bwMode="auto">
              <a:xfrm rot="5400000" flipH="1">
                <a:off x="4410" y="2242"/>
                <a:ext cx="111" cy="188"/>
                <a:chOff x="485" y="677"/>
                <a:chExt cx="609" cy="950"/>
              </a:xfrm>
            </p:grpSpPr>
            <p:sp>
              <p:nvSpPr>
                <p:cNvPr id="17471" name="Freeform 52"/>
                <p:cNvSpPr>
                  <a:spLocks noChangeAspect="1"/>
                </p:cNvSpPr>
                <p:nvPr/>
              </p:nvSpPr>
              <p:spPr bwMode="auto">
                <a:xfrm>
                  <a:off x="488" y="680"/>
                  <a:ext cx="603" cy="944"/>
                </a:xfrm>
                <a:custGeom>
                  <a:avLst/>
                  <a:gdLst>
                    <a:gd name="T0" fmla="*/ 51 w 1206"/>
                    <a:gd name="T1" fmla="*/ 212 h 1888"/>
                    <a:gd name="T2" fmla="*/ 74 w 1206"/>
                    <a:gd name="T3" fmla="*/ 286 h 1888"/>
                    <a:gd name="T4" fmla="*/ 109 w 1206"/>
                    <a:gd name="T5" fmla="*/ 401 h 1888"/>
                    <a:gd name="T6" fmla="*/ 120 w 1206"/>
                    <a:gd name="T7" fmla="*/ 505 h 1888"/>
                    <a:gd name="T8" fmla="*/ 115 w 1206"/>
                    <a:gd name="T9" fmla="*/ 612 h 1888"/>
                    <a:gd name="T10" fmla="*/ 93 w 1206"/>
                    <a:gd name="T11" fmla="*/ 751 h 1888"/>
                    <a:gd name="T12" fmla="*/ 91 w 1206"/>
                    <a:gd name="T13" fmla="*/ 837 h 1888"/>
                    <a:gd name="T14" fmla="*/ 100 w 1206"/>
                    <a:gd name="T15" fmla="*/ 885 h 1888"/>
                    <a:gd name="T16" fmla="*/ 115 w 1206"/>
                    <a:gd name="T17" fmla="*/ 915 h 1888"/>
                    <a:gd name="T18" fmla="*/ 135 w 1206"/>
                    <a:gd name="T19" fmla="*/ 934 h 1888"/>
                    <a:gd name="T20" fmla="*/ 156 w 1206"/>
                    <a:gd name="T21" fmla="*/ 943 h 1888"/>
                    <a:gd name="T22" fmla="*/ 214 w 1206"/>
                    <a:gd name="T23" fmla="*/ 939 h 1888"/>
                    <a:gd name="T24" fmla="*/ 284 w 1206"/>
                    <a:gd name="T25" fmla="*/ 925 h 1888"/>
                    <a:gd name="T26" fmla="*/ 341 w 1206"/>
                    <a:gd name="T27" fmla="*/ 931 h 1888"/>
                    <a:gd name="T28" fmla="*/ 403 w 1206"/>
                    <a:gd name="T29" fmla="*/ 941 h 1888"/>
                    <a:gd name="T30" fmla="*/ 453 w 1206"/>
                    <a:gd name="T31" fmla="*/ 941 h 1888"/>
                    <a:gd name="T32" fmla="*/ 478 w 1206"/>
                    <a:gd name="T33" fmla="*/ 932 h 1888"/>
                    <a:gd name="T34" fmla="*/ 498 w 1206"/>
                    <a:gd name="T35" fmla="*/ 913 h 1888"/>
                    <a:gd name="T36" fmla="*/ 513 w 1206"/>
                    <a:gd name="T37" fmla="*/ 884 h 1888"/>
                    <a:gd name="T38" fmla="*/ 520 w 1206"/>
                    <a:gd name="T39" fmla="*/ 835 h 1888"/>
                    <a:gd name="T40" fmla="*/ 514 w 1206"/>
                    <a:gd name="T41" fmla="*/ 745 h 1888"/>
                    <a:gd name="T42" fmla="*/ 484 w 1206"/>
                    <a:gd name="T43" fmla="*/ 604 h 1888"/>
                    <a:gd name="T44" fmla="*/ 469 w 1206"/>
                    <a:gd name="T45" fmla="*/ 507 h 1888"/>
                    <a:gd name="T46" fmla="*/ 467 w 1206"/>
                    <a:gd name="T47" fmla="*/ 429 h 1888"/>
                    <a:gd name="T48" fmla="*/ 474 w 1206"/>
                    <a:gd name="T49" fmla="*/ 376 h 1888"/>
                    <a:gd name="T50" fmla="*/ 488 w 1206"/>
                    <a:gd name="T51" fmla="*/ 330 h 1888"/>
                    <a:gd name="T52" fmla="*/ 509 w 1206"/>
                    <a:gd name="T53" fmla="*/ 279 h 1888"/>
                    <a:gd name="T54" fmla="*/ 548 w 1206"/>
                    <a:gd name="T55" fmla="*/ 209 h 1888"/>
                    <a:gd name="T56" fmla="*/ 590 w 1206"/>
                    <a:gd name="T57" fmla="*/ 139 h 1888"/>
                    <a:gd name="T58" fmla="*/ 602 w 1206"/>
                    <a:gd name="T59" fmla="*/ 107 h 1888"/>
                    <a:gd name="T60" fmla="*/ 601 w 1206"/>
                    <a:gd name="T61" fmla="*/ 82 h 1888"/>
                    <a:gd name="T62" fmla="*/ 590 w 1206"/>
                    <a:gd name="T63" fmla="*/ 65 h 1888"/>
                    <a:gd name="T64" fmla="*/ 571 w 1206"/>
                    <a:gd name="T65" fmla="*/ 54 h 1888"/>
                    <a:gd name="T66" fmla="*/ 519 w 1206"/>
                    <a:gd name="T67" fmla="*/ 47 h 1888"/>
                    <a:gd name="T68" fmla="*/ 445 w 1206"/>
                    <a:gd name="T69" fmla="*/ 46 h 1888"/>
                    <a:gd name="T70" fmla="*/ 405 w 1206"/>
                    <a:gd name="T71" fmla="*/ 36 h 1888"/>
                    <a:gd name="T72" fmla="*/ 386 w 1206"/>
                    <a:gd name="T73" fmla="*/ 19 h 1888"/>
                    <a:gd name="T74" fmla="*/ 351 w 1206"/>
                    <a:gd name="T75" fmla="*/ 5 h 1888"/>
                    <a:gd name="T76" fmla="*/ 271 w 1206"/>
                    <a:gd name="T77" fmla="*/ 0 h 1888"/>
                    <a:gd name="T78" fmla="*/ 214 w 1206"/>
                    <a:gd name="T79" fmla="*/ 11 h 1888"/>
                    <a:gd name="T80" fmla="*/ 188 w 1206"/>
                    <a:gd name="T81" fmla="*/ 27 h 1888"/>
                    <a:gd name="T82" fmla="*/ 162 w 1206"/>
                    <a:gd name="T83" fmla="*/ 43 h 1888"/>
                    <a:gd name="T84" fmla="*/ 85 w 1206"/>
                    <a:gd name="T85" fmla="*/ 46 h 1888"/>
                    <a:gd name="T86" fmla="*/ 25 w 1206"/>
                    <a:gd name="T87" fmla="*/ 54 h 1888"/>
                    <a:gd name="T88" fmla="*/ 8 w 1206"/>
                    <a:gd name="T89" fmla="*/ 64 h 1888"/>
                    <a:gd name="T90" fmla="*/ 0 w 1206"/>
                    <a:gd name="T91" fmla="*/ 81 h 1888"/>
                    <a:gd name="T92" fmla="*/ 2 w 1206"/>
                    <a:gd name="T93" fmla="*/ 105 h 1888"/>
                    <a:gd name="T94" fmla="*/ 19 w 1206"/>
                    <a:gd name="T95" fmla="*/ 148 h 188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206" h="1888">
                      <a:moveTo>
                        <a:pt x="62" y="341"/>
                      </a:moveTo>
                      <a:lnTo>
                        <a:pt x="78" y="372"/>
                      </a:lnTo>
                      <a:lnTo>
                        <a:pt x="90" y="399"/>
                      </a:lnTo>
                      <a:lnTo>
                        <a:pt x="101" y="424"/>
                      </a:lnTo>
                      <a:lnTo>
                        <a:pt x="112" y="451"/>
                      </a:lnTo>
                      <a:lnTo>
                        <a:pt x="121" y="482"/>
                      </a:lnTo>
                      <a:lnTo>
                        <a:pt x="134" y="521"/>
                      </a:lnTo>
                      <a:lnTo>
                        <a:pt x="148" y="572"/>
                      </a:lnTo>
                      <a:lnTo>
                        <a:pt x="168" y="635"/>
                      </a:lnTo>
                      <a:lnTo>
                        <a:pt x="188" y="700"/>
                      </a:lnTo>
                      <a:lnTo>
                        <a:pt x="204" y="754"/>
                      </a:lnTo>
                      <a:lnTo>
                        <a:pt x="217" y="801"/>
                      </a:lnTo>
                      <a:lnTo>
                        <a:pt x="226" y="846"/>
                      </a:lnTo>
                      <a:lnTo>
                        <a:pt x="233" y="893"/>
                      </a:lnTo>
                      <a:lnTo>
                        <a:pt x="238" y="947"/>
                      </a:lnTo>
                      <a:lnTo>
                        <a:pt x="240" y="1010"/>
                      </a:lnTo>
                      <a:lnTo>
                        <a:pt x="240" y="1089"/>
                      </a:lnTo>
                      <a:lnTo>
                        <a:pt x="238" y="1134"/>
                      </a:lnTo>
                      <a:lnTo>
                        <a:pt x="235" y="1179"/>
                      </a:lnTo>
                      <a:lnTo>
                        <a:pt x="229" y="1224"/>
                      </a:lnTo>
                      <a:lnTo>
                        <a:pt x="222" y="1271"/>
                      </a:lnTo>
                      <a:lnTo>
                        <a:pt x="208" y="1363"/>
                      </a:lnTo>
                      <a:lnTo>
                        <a:pt x="193" y="1455"/>
                      </a:lnTo>
                      <a:lnTo>
                        <a:pt x="186" y="1502"/>
                      </a:lnTo>
                      <a:lnTo>
                        <a:pt x="183" y="1545"/>
                      </a:lnTo>
                      <a:lnTo>
                        <a:pt x="179" y="1589"/>
                      </a:lnTo>
                      <a:lnTo>
                        <a:pt x="179" y="1632"/>
                      </a:lnTo>
                      <a:lnTo>
                        <a:pt x="181" y="1673"/>
                      </a:lnTo>
                      <a:lnTo>
                        <a:pt x="186" y="1713"/>
                      </a:lnTo>
                      <a:lnTo>
                        <a:pt x="190" y="1731"/>
                      </a:lnTo>
                      <a:lnTo>
                        <a:pt x="193" y="1751"/>
                      </a:lnTo>
                      <a:lnTo>
                        <a:pt x="199" y="1769"/>
                      </a:lnTo>
                      <a:lnTo>
                        <a:pt x="206" y="1787"/>
                      </a:lnTo>
                      <a:lnTo>
                        <a:pt x="213" y="1803"/>
                      </a:lnTo>
                      <a:lnTo>
                        <a:pt x="222" y="1817"/>
                      </a:lnTo>
                      <a:lnTo>
                        <a:pt x="229" y="1830"/>
                      </a:lnTo>
                      <a:lnTo>
                        <a:pt x="238" y="1843"/>
                      </a:lnTo>
                      <a:lnTo>
                        <a:pt x="247" y="1852"/>
                      </a:lnTo>
                      <a:lnTo>
                        <a:pt x="258" y="1861"/>
                      </a:lnTo>
                      <a:lnTo>
                        <a:pt x="269" y="1868"/>
                      </a:lnTo>
                      <a:lnTo>
                        <a:pt x="278" y="1873"/>
                      </a:lnTo>
                      <a:lnTo>
                        <a:pt x="289" y="1879"/>
                      </a:lnTo>
                      <a:lnTo>
                        <a:pt x="302" y="1882"/>
                      </a:lnTo>
                      <a:lnTo>
                        <a:pt x="312" y="1886"/>
                      </a:lnTo>
                      <a:lnTo>
                        <a:pt x="325" y="1888"/>
                      </a:lnTo>
                      <a:lnTo>
                        <a:pt x="349" y="1888"/>
                      </a:lnTo>
                      <a:lnTo>
                        <a:pt x="374" y="1886"/>
                      </a:lnTo>
                      <a:lnTo>
                        <a:pt x="428" y="1877"/>
                      </a:lnTo>
                      <a:lnTo>
                        <a:pt x="484" y="1864"/>
                      </a:lnTo>
                      <a:lnTo>
                        <a:pt x="511" y="1859"/>
                      </a:lnTo>
                      <a:lnTo>
                        <a:pt x="540" y="1854"/>
                      </a:lnTo>
                      <a:lnTo>
                        <a:pt x="567" y="1850"/>
                      </a:lnTo>
                      <a:lnTo>
                        <a:pt x="594" y="1850"/>
                      </a:lnTo>
                      <a:lnTo>
                        <a:pt x="623" y="1852"/>
                      </a:lnTo>
                      <a:lnTo>
                        <a:pt x="652" y="1855"/>
                      </a:lnTo>
                      <a:lnTo>
                        <a:pt x="682" y="1861"/>
                      </a:lnTo>
                      <a:lnTo>
                        <a:pt x="713" y="1866"/>
                      </a:lnTo>
                      <a:lnTo>
                        <a:pt x="744" y="1872"/>
                      </a:lnTo>
                      <a:lnTo>
                        <a:pt x="774" y="1877"/>
                      </a:lnTo>
                      <a:lnTo>
                        <a:pt x="805" y="1882"/>
                      </a:lnTo>
                      <a:lnTo>
                        <a:pt x="836" y="1884"/>
                      </a:lnTo>
                      <a:lnTo>
                        <a:pt x="865" y="1886"/>
                      </a:lnTo>
                      <a:lnTo>
                        <a:pt x="892" y="1884"/>
                      </a:lnTo>
                      <a:lnTo>
                        <a:pt x="906" y="1882"/>
                      </a:lnTo>
                      <a:lnTo>
                        <a:pt x="919" y="1879"/>
                      </a:lnTo>
                      <a:lnTo>
                        <a:pt x="931" y="1875"/>
                      </a:lnTo>
                      <a:lnTo>
                        <a:pt x="944" y="1870"/>
                      </a:lnTo>
                      <a:lnTo>
                        <a:pt x="955" y="1864"/>
                      </a:lnTo>
                      <a:lnTo>
                        <a:pt x="966" y="1857"/>
                      </a:lnTo>
                      <a:lnTo>
                        <a:pt x="977" y="1848"/>
                      </a:lnTo>
                      <a:lnTo>
                        <a:pt x="987" y="1837"/>
                      </a:lnTo>
                      <a:lnTo>
                        <a:pt x="996" y="1826"/>
                      </a:lnTo>
                      <a:lnTo>
                        <a:pt x="1004" y="1814"/>
                      </a:lnTo>
                      <a:lnTo>
                        <a:pt x="1013" y="1799"/>
                      </a:lnTo>
                      <a:lnTo>
                        <a:pt x="1018" y="1783"/>
                      </a:lnTo>
                      <a:lnTo>
                        <a:pt x="1025" y="1767"/>
                      </a:lnTo>
                      <a:lnTo>
                        <a:pt x="1031" y="1749"/>
                      </a:lnTo>
                      <a:lnTo>
                        <a:pt x="1034" y="1729"/>
                      </a:lnTo>
                      <a:lnTo>
                        <a:pt x="1036" y="1711"/>
                      </a:lnTo>
                      <a:lnTo>
                        <a:pt x="1040" y="1670"/>
                      </a:lnTo>
                      <a:lnTo>
                        <a:pt x="1040" y="1626"/>
                      </a:lnTo>
                      <a:lnTo>
                        <a:pt x="1038" y="1583"/>
                      </a:lnTo>
                      <a:lnTo>
                        <a:pt x="1033" y="1536"/>
                      </a:lnTo>
                      <a:lnTo>
                        <a:pt x="1027" y="1489"/>
                      </a:lnTo>
                      <a:lnTo>
                        <a:pt x="1018" y="1442"/>
                      </a:lnTo>
                      <a:lnTo>
                        <a:pt x="998" y="1347"/>
                      </a:lnTo>
                      <a:lnTo>
                        <a:pt x="978" y="1253"/>
                      </a:lnTo>
                      <a:lnTo>
                        <a:pt x="968" y="1208"/>
                      </a:lnTo>
                      <a:lnTo>
                        <a:pt x="959" y="1165"/>
                      </a:lnTo>
                      <a:lnTo>
                        <a:pt x="951" y="1123"/>
                      </a:lnTo>
                      <a:lnTo>
                        <a:pt x="946" y="1086"/>
                      </a:lnTo>
                      <a:lnTo>
                        <a:pt x="937" y="1013"/>
                      </a:lnTo>
                      <a:lnTo>
                        <a:pt x="933" y="947"/>
                      </a:lnTo>
                      <a:lnTo>
                        <a:pt x="933" y="916"/>
                      </a:lnTo>
                      <a:lnTo>
                        <a:pt x="933" y="885"/>
                      </a:lnTo>
                      <a:lnTo>
                        <a:pt x="933" y="857"/>
                      </a:lnTo>
                      <a:lnTo>
                        <a:pt x="935" y="830"/>
                      </a:lnTo>
                      <a:lnTo>
                        <a:pt x="939" y="802"/>
                      </a:lnTo>
                      <a:lnTo>
                        <a:pt x="942" y="777"/>
                      </a:lnTo>
                      <a:lnTo>
                        <a:pt x="948" y="752"/>
                      </a:lnTo>
                      <a:lnTo>
                        <a:pt x="953" y="729"/>
                      </a:lnTo>
                      <a:lnTo>
                        <a:pt x="960" y="705"/>
                      </a:lnTo>
                      <a:lnTo>
                        <a:pt x="968" y="682"/>
                      </a:lnTo>
                      <a:lnTo>
                        <a:pt x="975" y="660"/>
                      </a:lnTo>
                      <a:lnTo>
                        <a:pt x="986" y="638"/>
                      </a:lnTo>
                      <a:lnTo>
                        <a:pt x="1000" y="602"/>
                      </a:lnTo>
                      <a:lnTo>
                        <a:pt x="1011" y="577"/>
                      </a:lnTo>
                      <a:lnTo>
                        <a:pt x="1018" y="557"/>
                      </a:lnTo>
                      <a:lnTo>
                        <a:pt x="1025" y="537"/>
                      </a:lnTo>
                      <a:lnTo>
                        <a:pt x="1040" y="510"/>
                      </a:lnTo>
                      <a:lnTo>
                        <a:pt x="1061" y="473"/>
                      </a:lnTo>
                      <a:lnTo>
                        <a:pt x="1096" y="418"/>
                      </a:lnTo>
                      <a:lnTo>
                        <a:pt x="1144" y="341"/>
                      </a:lnTo>
                      <a:lnTo>
                        <a:pt x="1159" y="319"/>
                      </a:lnTo>
                      <a:lnTo>
                        <a:pt x="1170" y="298"/>
                      </a:lnTo>
                      <a:lnTo>
                        <a:pt x="1180" y="278"/>
                      </a:lnTo>
                      <a:lnTo>
                        <a:pt x="1190" y="260"/>
                      </a:lnTo>
                      <a:lnTo>
                        <a:pt x="1195" y="244"/>
                      </a:lnTo>
                      <a:lnTo>
                        <a:pt x="1200" y="227"/>
                      </a:lnTo>
                      <a:lnTo>
                        <a:pt x="1204" y="213"/>
                      </a:lnTo>
                      <a:lnTo>
                        <a:pt x="1206" y="199"/>
                      </a:lnTo>
                      <a:lnTo>
                        <a:pt x="1206" y="186"/>
                      </a:lnTo>
                      <a:lnTo>
                        <a:pt x="1206" y="175"/>
                      </a:lnTo>
                      <a:lnTo>
                        <a:pt x="1202" y="164"/>
                      </a:lnTo>
                      <a:lnTo>
                        <a:pt x="1199" y="153"/>
                      </a:lnTo>
                      <a:lnTo>
                        <a:pt x="1195" y="146"/>
                      </a:lnTo>
                      <a:lnTo>
                        <a:pt x="1188" y="137"/>
                      </a:lnTo>
                      <a:lnTo>
                        <a:pt x="1180" y="130"/>
                      </a:lnTo>
                      <a:lnTo>
                        <a:pt x="1171" y="125"/>
                      </a:lnTo>
                      <a:lnTo>
                        <a:pt x="1162" y="119"/>
                      </a:lnTo>
                      <a:lnTo>
                        <a:pt x="1152" y="114"/>
                      </a:lnTo>
                      <a:lnTo>
                        <a:pt x="1141" y="108"/>
                      </a:lnTo>
                      <a:lnTo>
                        <a:pt x="1128" y="105"/>
                      </a:lnTo>
                      <a:lnTo>
                        <a:pt x="1101" y="99"/>
                      </a:lnTo>
                      <a:lnTo>
                        <a:pt x="1070" y="96"/>
                      </a:lnTo>
                      <a:lnTo>
                        <a:pt x="1038" y="94"/>
                      </a:lnTo>
                      <a:lnTo>
                        <a:pt x="1002" y="92"/>
                      </a:lnTo>
                      <a:lnTo>
                        <a:pt x="964" y="92"/>
                      </a:lnTo>
                      <a:lnTo>
                        <a:pt x="926" y="92"/>
                      </a:lnTo>
                      <a:lnTo>
                        <a:pt x="890" y="92"/>
                      </a:lnTo>
                      <a:lnTo>
                        <a:pt x="863" y="90"/>
                      </a:lnTo>
                      <a:lnTo>
                        <a:pt x="841" y="85"/>
                      </a:lnTo>
                      <a:lnTo>
                        <a:pt x="823" y="80"/>
                      </a:lnTo>
                      <a:lnTo>
                        <a:pt x="809" y="72"/>
                      </a:lnTo>
                      <a:lnTo>
                        <a:pt x="798" y="65"/>
                      </a:lnTo>
                      <a:lnTo>
                        <a:pt x="789" y="56"/>
                      </a:lnTo>
                      <a:lnTo>
                        <a:pt x="780" y="47"/>
                      </a:lnTo>
                      <a:lnTo>
                        <a:pt x="771" y="38"/>
                      </a:lnTo>
                      <a:lnTo>
                        <a:pt x="758" y="29"/>
                      </a:lnTo>
                      <a:lnTo>
                        <a:pt x="744" y="22"/>
                      </a:lnTo>
                      <a:lnTo>
                        <a:pt x="726" y="15"/>
                      </a:lnTo>
                      <a:lnTo>
                        <a:pt x="702" y="9"/>
                      </a:lnTo>
                      <a:lnTo>
                        <a:pt x="672" y="4"/>
                      </a:lnTo>
                      <a:lnTo>
                        <a:pt x="634" y="0"/>
                      </a:lnTo>
                      <a:lnTo>
                        <a:pt x="589" y="0"/>
                      </a:lnTo>
                      <a:lnTo>
                        <a:pt x="542" y="0"/>
                      </a:lnTo>
                      <a:lnTo>
                        <a:pt x="504" y="4"/>
                      </a:lnTo>
                      <a:lnTo>
                        <a:pt x="473" y="7"/>
                      </a:lnTo>
                      <a:lnTo>
                        <a:pt x="448" y="15"/>
                      </a:lnTo>
                      <a:lnTo>
                        <a:pt x="428" y="22"/>
                      </a:lnTo>
                      <a:lnTo>
                        <a:pt x="412" y="29"/>
                      </a:lnTo>
                      <a:lnTo>
                        <a:pt x="397" y="38"/>
                      </a:lnTo>
                      <a:lnTo>
                        <a:pt x="386" y="47"/>
                      </a:lnTo>
                      <a:lnTo>
                        <a:pt x="376" y="54"/>
                      </a:lnTo>
                      <a:lnTo>
                        <a:pt x="367" y="63"/>
                      </a:lnTo>
                      <a:lnTo>
                        <a:pt x="354" y="71"/>
                      </a:lnTo>
                      <a:lnTo>
                        <a:pt x="340" y="78"/>
                      </a:lnTo>
                      <a:lnTo>
                        <a:pt x="323" y="85"/>
                      </a:lnTo>
                      <a:lnTo>
                        <a:pt x="302" y="89"/>
                      </a:lnTo>
                      <a:lnTo>
                        <a:pt x="273" y="92"/>
                      </a:lnTo>
                      <a:lnTo>
                        <a:pt x="240" y="92"/>
                      </a:lnTo>
                      <a:lnTo>
                        <a:pt x="170" y="92"/>
                      </a:lnTo>
                      <a:lnTo>
                        <a:pt x="109" y="96"/>
                      </a:lnTo>
                      <a:lnTo>
                        <a:pt x="81" y="99"/>
                      </a:lnTo>
                      <a:lnTo>
                        <a:pt x="58" y="105"/>
                      </a:lnTo>
                      <a:lnTo>
                        <a:pt x="49" y="108"/>
                      </a:lnTo>
                      <a:lnTo>
                        <a:pt x="38" y="112"/>
                      </a:lnTo>
                      <a:lnTo>
                        <a:pt x="31" y="116"/>
                      </a:lnTo>
                      <a:lnTo>
                        <a:pt x="24" y="121"/>
                      </a:lnTo>
                      <a:lnTo>
                        <a:pt x="16" y="128"/>
                      </a:lnTo>
                      <a:lnTo>
                        <a:pt x="11" y="135"/>
                      </a:lnTo>
                      <a:lnTo>
                        <a:pt x="6" y="143"/>
                      </a:lnTo>
                      <a:lnTo>
                        <a:pt x="4" y="152"/>
                      </a:lnTo>
                      <a:lnTo>
                        <a:pt x="0" y="161"/>
                      </a:lnTo>
                      <a:lnTo>
                        <a:pt x="0" y="171"/>
                      </a:lnTo>
                      <a:lnTo>
                        <a:pt x="0" y="182"/>
                      </a:lnTo>
                      <a:lnTo>
                        <a:pt x="2" y="195"/>
                      </a:lnTo>
                      <a:lnTo>
                        <a:pt x="4" y="209"/>
                      </a:lnTo>
                      <a:lnTo>
                        <a:pt x="7" y="224"/>
                      </a:lnTo>
                      <a:lnTo>
                        <a:pt x="13" y="240"/>
                      </a:lnTo>
                      <a:lnTo>
                        <a:pt x="20" y="258"/>
                      </a:lnTo>
                      <a:lnTo>
                        <a:pt x="38" y="296"/>
                      </a:lnTo>
                      <a:lnTo>
                        <a:pt x="62" y="34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72" name="Freeform 53"/>
                <p:cNvSpPr>
                  <a:spLocks noChangeAspect="1"/>
                </p:cNvSpPr>
                <p:nvPr/>
              </p:nvSpPr>
              <p:spPr bwMode="auto">
                <a:xfrm>
                  <a:off x="515" y="849"/>
                  <a:ext cx="61" cy="150"/>
                </a:xfrm>
                <a:custGeom>
                  <a:avLst/>
                  <a:gdLst>
                    <a:gd name="T0" fmla="*/ 61 w 121"/>
                    <a:gd name="T1" fmla="*/ 148 h 301"/>
                    <a:gd name="T2" fmla="*/ 51 w 121"/>
                    <a:gd name="T3" fmla="*/ 116 h 301"/>
                    <a:gd name="T4" fmla="*/ 44 w 121"/>
                    <a:gd name="T5" fmla="*/ 91 h 301"/>
                    <a:gd name="T6" fmla="*/ 37 w 121"/>
                    <a:gd name="T7" fmla="*/ 71 h 301"/>
                    <a:gd name="T8" fmla="*/ 33 w 121"/>
                    <a:gd name="T9" fmla="*/ 56 h 301"/>
                    <a:gd name="T10" fmla="*/ 28 w 121"/>
                    <a:gd name="T11" fmla="*/ 41 h 301"/>
                    <a:gd name="T12" fmla="*/ 22 w 121"/>
                    <a:gd name="T13" fmla="*/ 29 h 301"/>
                    <a:gd name="T14" fmla="*/ 16 w 121"/>
                    <a:gd name="T15" fmla="*/ 15 h 301"/>
                    <a:gd name="T16" fmla="*/ 7 w 121"/>
                    <a:gd name="T17" fmla="*/ 0 h 301"/>
                    <a:gd name="T18" fmla="*/ 0 w 121"/>
                    <a:gd name="T19" fmla="*/ 4 h 301"/>
                    <a:gd name="T20" fmla="*/ 9 w 121"/>
                    <a:gd name="T21" fmla="*/ 19 h 301"/>
                    <a:gd name="T22" fmla="*/ 15 w 121"/>
                    <a:gd name="T23" fmla="*/ 32 h 301"/>
                    <a:gd name="T24" fmla="*/ 20 w 121"/>
                    <a:gd name="T25" fmla="*/ 44 h 301"/>
                    <a:gd name="T26" fmla="*/ 26 w 121"/>
                    <a:gd name="T27" fmla="*/ 58 h 301"/>
                    <a:gd name="T28" fmla="*/ 30 w 121"/>
                    <a:gd name="T29" fmla="*/ 74 h 301"/>
                    <a:gd name="T30" fmla="*/ 37 w 121"/>
                    <a:gd name="T31" fmla="*/ 93 h 301"/>
                    <a:gd name="T32" fmla="*/ 44 w 121"/>
                    <a:gd name="T33" fmla="*/ 118 h 301"/>
                    <a:gd name="T34" fmla="*/ 54 w 121"/>
                    <a:gd name="T35" fmla="*/ 150 h 301"/>
                    <a:gd name="T36" fmla="*/ 61 w 121"/>
                    <a:gd name="T37" fmla="*/ 148 h 30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1" h="301">
                      <a:moveTo>
                        <a:pt x="121" y="296"/>
                      </a:moveTo>
                      <a:lnTo>
                        <a:pt x="101" y="233"/>
                      </a:lnTo>
                      <a:lnTo>
                        <a:pt x="87" y="182"/>
                      </a:lnTo>
                      <a:lnTo>
                        <a:pt x="74" y="143"/>
                      </a:lnTo>
                      <a:lnTo>
                        <a:pt x="65" y="112"/>
                      </a:lnTo>
                      <a:lnTo>
                        <a:pt x="55" y="83"/>
                      </a:lnTo>
                      <a:lnTo>
                        <a:pt x="44" y="58"/>
                      </a:lnTo>
                      <a:lnTo>
                        <a:pt x="31" y="31"/>
                      </a:lnTo>
                      <a:lnTo>
                        <a:pt x="13" y="0"/>
                      </a:lnTo>
                      <a:lnTo>
                        <a:pt x="0" y="8"/>
                      </a:lnTo>
                      <a:lnTo>
                        <a:pt x="17" y="38"/>
                      </a:lnTo>
                      <a:lnTo>
                        <a:pt x="29" y="65"/>
                      </a:lnTo>
                      <a:lnTo>
                        <a:pt x="40" y="89"/>
                      </a:lnTo>
                      <a:lnTo>
                        <a:pt x="51" y="116"/>
                      </a:lnTo>
                      <a:lnTo>
                        <a:pt x="60" y="148"/>
                      </a:lnTo>
                      <a:lnTo>
                        <a:pt x="73" y="186"/>
                      </a:lnTo>
                      <a:lnTo>
                        <a:pt x="87" y="237"/>
                      </a:lnTo>
                      <a:lnTo>
                        <a:pt x="107" y="301"/>
                      </a:lnTo>
                      <a:lnTo>
                        <a:pt x="121" y="29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73" name="Freeform 54"/>
                <p:cNvSpPr>
                  <a:spLocks noChangeAspect="1"/>
                </p:cNvSpPr>
                <p:nvPr/>
              </p:nvSpPr>
              <p:spPr bwMode="auto">
                <a:xfrm>
                  <a:off x="568" y="997"/>
                  <a:ext cx="44" cy="228"/>
                </a:xfrm>
                <a:custGeom>
                  <a:avLst/>
                  <a:gdLst>
                    <a:gd name="T0" fmla="*/ 44 w 86"/>
                    <a:gd name="T1" fmla="*/ 228 h 456"/>
                    <a:gd name="T2" fmla="*/ 44 w 86"/>
                    <a:gd name="T3" fmla="*/ 189 h 456"/>
                    <a:gd name="T4" fmla="*/ 43 w 86"/>
                    <a:gd name="T5" fmla="*/ 156 h 456"/>
                    <a:gd name="T6" fmla="*/ 40 w 86"/>
                    <a:gd name="T7" fmla="*/ 130 h 456"/>
                    <a:gd name="T8" fmla="*/ 37 w 86"/>
                    <a:gd name="T9" fmla="*/ 106 h 456"/>
                    <a:gd name="T10" fmla="*/ 32 w 86"/>
                    <a:gd name="T11" fmla="*/ 83 h 456"/>
                    <a:gd name="T12" fmla="*/ 26 w 86"/>
                    <a:gd name="T13" fmla="*/ 60 h 456"/>
                    <a:gd name="T14" fmla="*/ 17 w 86"/>
                    <a:gd name="T15" fmla="*/ 33 h 456"/>
                    <a:gd name="T16" fmla="*/ 7 w 86"/>
                    <a:gd name="T17" fmla="*/ 0 h 456"/>
                    <a:gd name="T18" fmla="*/ 0 w 86"/>
                    <a:gd name="T19" fmla="*/ 3 h 456"/>
                    <a:gd name="T20" fmla="*/ 10 w 86"/>
                    <a:gd name="T21" fmla="*/ 35 h 456"/>
                    <a:gd name="T22" fmla="*/ 18 w 86"/>
                    <a:gd name="T23" fmla="*/ 62 h 456"/>
                    <a:gd name="T24" fmla="*/ 25 w 86"/>
                    <a:gd name="T25" fmla="*/ 85 h 456"/>
                    <a:gd name="T26" fmla="*/ 30 w 86"/>
                    <a:gd name="T27" fmla="*/ 108 h 456"/>
                    <a:gd name="T28" fmla="*/ 33 w 86"/>
                    <a:gd name="T29" fmla="*/ 130 h 456"/>
                    <a:gd name="T30" fmla="*/ 36 w 86"/>
                    <a:gd name="T31" fmla="*/ 157 h 456"/>
                    <a:gd name="T32" fmla="*/ 37 w 86"/>
                    <a:gd name="T33" fmla="*/ 189 h 456"/>
                    <a:gd name="T34" fmla="*/ 37 w 86"/>
                    <a:gd name="T35" fmla="*/ 228 h 456"/>
                    <a:gd name="T36" fmla="*/ 44 w 86"/>
                    <a:gd name="T37" fmla="*/ 228 h 45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86" h="456">
                      <a:moveTo>
                        <a:pt x="86" y="456"/>
                      </a:moveTo>
                      <a:lnTo>
                        <a:pt x="86" y="377"/>
                      </a:lnTo>
                      <a:lnTo>
                        <a:pt x="85" y="312"/>
                      </a:lnTo>
                      <a:lnTo>
                        <a:pt x="79" y="260"/>
                      </a:lnTo>
                      <a:lnTo>
                        <a:pt x="72" y="211"/>
                      </a:lnTo>
                      <a:lnTo>
                        <a:pt x="63" y="166"/>
                      </a:lnTo>
                      <a:lnTo>
                        <a:pt x="50" y="119"/>
                      </a:lnTo>
                      <a:lnTo>
                        <a:pt x="34" y="65"/>
                      </a:lnTo>
                      <a:lnTo>
                        <a:pt x="14" y="0"/>
                      </a:lnTo>
                      <a:lnTo>
                        <a:pt x="0" y="5"/>
                      </a:lnTo>
                      <a:lnTo>
                        <a:pt x="20" y="69"/>
                      </a:lnTo>
                      <a:lnTo>
                        <a:pt x="36" y="123"/>
                      </a:lnTo>
                      <a:lnTo>
                        <a:pt x="49" y="169"/>
                      </a:lnTo>
                      <a:lnTo>
                        <a:pt x="58" y="215"/>
                      </a:lnTo>
                      <a:lnTo>
                        <a:pt x="65" y="260"/>
                      </a:lnTo>
                      <a:lnTo>
                        <a:pt x="70" y="314"/>
                      </a:lnTo>
                      <a:lnTo>
                        <a:pt x="72" y="377"/>
                      </a:lnTo>
                      <a:lnTo>
                        <a:pt x="72" y="456"/>
                      </a:lnTo>
                      <a:lnTo>
                        <a:pt x="86" y="4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74" name="Freeform 55"/>
                <p:cNvSpPr>
                  <a:spLocks noChangeAspect="1"/>
                </p:cNvSpPr>
                <p:nvPr/>
              </p:nvSpPr>
              <p:spPr bwMode="auto">
                <a:xfrm>
                  <a:off x="574" y="1225"/>
                  <a:ext cx="38" cy="349"/>
                </a:xfrm>
                <a:custGeom>
                  <a:avLst/>
                  <a:gdLst>
                    <a:gd name="T0" fmla="*/ 21 w 75"/>
                    <a:gd name="T1" fmla="*/ 346 h 700"/>
                    <a:gd name="T2" fmla="*/ 17 w 75"/>
                    <a:gd name="T3" fmla="*/ 337 h 700"/>
                    <a:gd name="T4" fmla="*/ 15 w 75"/>
                    <a:gd name="T5" fmla="*/ 328 h 700"/>
                    <a:gd name="T6" fmla="*/ 13 w 75"/>
                    <a:gd name="T7" fmla="*/ 319 h 700"/>
                    <a:gd name="T8" fmla="*/ 11 w 75"/>
                    <a:gd name="T9" fmla="*/ 310 h 700"/>
                    <a:gd name="T10" fmla="*/ 8 w 75"/>
                    <a:gd name="T11" fmla="*/ 290 h 700"/>
                    <a:gd name="T12" fmla="*/ 7 w 75"/>
                    <a:gd name="T13" fmla="*/ 271 h 700"/>
                    <a:gd name="T14" fmla="*/ 7 w 75"/>
                    <a:gd name="T15" fmla="*/ 250 h 700"/>
                    <a:gd name="T16" fmla="*/ 9 w 75"/>
                    <a:gd name="T17" fmla="*/ 228 h 700"/>
                    <a:gd name="T18" fmla="*/ 11 w 75"/>
                    <a:gd name="T19" fmla="*/ 206 h 700"/>
                    <a:gd name="T20" fmla="*/ 15 w 75"/>
                    <a:gd name="T21" fmla="*/ 183 h 700"/>
                    <a:gd name="T22" fmla="*/ 22 w 75"/>
                    <a:gd name="T23" fmla="*/ 138 h 700"/>
                    <a:gd name="T24" fmla="*/ 29 w 75"/>
                    <a:gd name="T25" fmla="*/ 92 h 700"/>
                    <a:gd name="T26" fmla="*/ 33 w 75"/>
                    <a:gd name="T27" fmla="*/ 68 h 700"/>
                    <a:gd name="T28" fmla="*/ 35 w 75"/>
                    <a:gd name="T29" fmla="*/ 45 h 700"/>
                    <a:gd name="T30" fmla="*/ 37 w 75"/>
                    <a:gd name="T31" fmla="*/ 22 h 700"/>
                    <a:gd name="T32" fmla="*/ 38 w 75"/>
                    <a:gd name="T33" fmla="*/ 0 h 700"/>
                    <a:gd name="T34" fmla="*/ 31 w 75"/>
                    <a:gd name="T35" fmla="*/ 0 h 700"/>
                    <a:gd name="T36" fmla="*/ 30 w 75"/>
                    <a:gd name="T37" fmla="*/ 22 h 700"/>
                    <a:gd name="T38" fmla="*/ 28 w 75"/>
                    <a:gd name="T39" fmla="*/ 44 h 700"/>
                    <a:gd name="T40" fmla="*/ 25 w 75"/>
                    <a:gd name="T41" fmla="*/ 67 h 700"/>
                    <a:gd name="T42" fmla="*/ 22 w 75"/>
                    <a:gd name="T43" fmla="*/ 90 h 700"/>
                    <a:gd name="T44" fmla="*/ 15 w 75"/>
                    <a:gd name="T45" fmla="*/ 137 h 700"/>
                    <a:gd name="T46" fmla="*/ 7 w 75"/>
                    <a:gd name="T47" fmla="*/ 182 h 700"/>
                    <a:gd name="T48" fmla="*/ 4 w 75"/>
                    <a:gd name="T49" fmla="*/ 205 h 700"/>
                    <a:gd name="T50" fmla="*/ 2 w 75"/>
                    <a:gd name="T51" fmla="*/ 227 h 700"/>
                    <a:gd name="T52" fmla="*/ 0 w 75"/>
                    <a:gd name="T53" fmla="*/ 249 h 700"/>
                    <a:gd name="T54" fmla="*/ 0 w 75"/>
                    <a:gd name="T55" fmla="*/ 271 h 700"/>
                    <a:gd name="T56" fmla="*/ 1 w 75"/>
                    <a:gd name="T57" fmla="*/ 291 h 700"/>
                    <a:gd name="T58" fmla="*/ 3 w 75"/>
                    <a:gd name="T59" fmla="*/ 311 h 700"/>
                    <a:gd name="T60" fmla="*/ 6 w 75"/>
                    <a:gd name="T61" fmla="*/ 321 h 700"/>
                    <a:gd name="T62" fmla="*/ 7 w 75"/>
                    <a:gd name="T63" fmla="*/ 331 h 700"/>
                    <a:gd name="T64" fmla="*/ 10 w 75"/>
                    <a:gd name="T65" fmla="*/ 340 h 700"/>
                    <a:gd name="T66" fmla="*/ 14 w 75"/>
                    <a:gd name="T67" fmla="*/ 349 h 700"/>
                    <a:gd name="T68" fmla="*/ 21 w 75"/>
                    <a:gd name="T69" fmla="*/ 346 h 70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5" h="700">
                      <a:moveTo>
                        <a:pt x="41" y="694"/>
                      </a:moveTo>
                      <a:lnTo>
                        <a:pt x="34" y="676"/>
                      </a:lnTo>
                      <a:lnTo>
                        <a:pt x="29" y="658"/>
                      </a:lnTo>
                      <a:lnTo>
                        <a:pt x="25" y="640"/>
                      </a:lnTo>
                      <a:lnTo>
                        <a:pt x="21" y="622"/>
                      </a:lnTo>
                      <a:lnTo>
                        <a:pt x="16" y="582"/>
                      </a:lnTo>
                      <a:lnTo>
                        <a:pt x="14" y="543"/>
                      </a:lnTo>
                      <a:lnTo>
                        <a:pt x="14" y="501"/>
                      </a:lnTo>
                      <a:lnTo>
                        <a:pt x="18" y="458"/>
                      </a:lnTo>
                      <a:lnTo>
                        <a:pt x="21" y="413"/>
                      </a:lnTo>
                      <a:lnTo>
                        <a:pt x="29" y="368"/>
                      </a:lnTo>
                      <a:lnTo>
                        <a:pt x="43" y="276"/>
                      </a:lnTo>
                      <a:lnTo>
                        <a:pt x="57" y="184"/>
                      </a:lnTo>
                      <a:lnTo>
                        <a:pt x="65" y="137"/>
                      </a:lnTo>
                      <a:lnTo>
                        <a:pt x="70" y="90"/>
                      </a:lnTo>
                      <a:lnTo>
                        <a:pt x="74" y="45"/>
                      </a:lnTo>
                      <a:lnTo>
                        <a:pt x="75" y="0"/>
                      </a:lnTo>
                      <a:lnTo>
                        <a:pt x="61" y="0"/>
                      </a:lnTo>
                      <a:lnTo>
                        <a:pt x="59" y="45"/>
                      </a:lnTo>
                      <a:lnTo>
                        <a:pt x="56" y="88"/>
                      </a:lnTo>
                      <a:lnTo>
                        <a:pt x="50" y="135"/>
                      </a:lnTo>
                      <a:lnTo>
                        <a:pt x="43" y="180"/>
                      </a:lnTo>
                      <a:lnTo>
                        <a:pt x="29" y="274"/>
                      </a:lnTo>
                      <a:lnTo>
                        <a:pt x="14" y="366"/>
                      </a:lnTo>
                      <a:lnTo>
                        <a:pt x="7" y="411"/>
                      </a:lnTo>
                      <a:lnTo>
                        <a:pt x="3" y="456"/>
                      </a:lnTo>
                      <a:lnTo>
                        <a:pt x="0" y="500"/>
                      </a:lnTo>
                      <a:lnTo>
                        <a:pt x="0" y="543"/>
                      </a:lnTo>
                      <a:lnTo>
                        <a:pt x="1" y="584"/>
                      </a:lnTo>
                      <a:lnTo>
                        <a:pt x="5" y="624"/>
                      </a:lnTo>
                      <a:lnTo>
                        <a:pt x="11" y="644"/>
                      </a:lnTo>
                      <a:lnTo>
                        <a:pt x="14" y="664"/>
                      </a:lnTo>
                      <a:lnTo>
                        <a:pt x="20" y="682"/>
                      </a:lnTo>
                      <a:lnTo>
                        <a:pt x="27" y="700"/>
                      </a:lnTo>
                      <a:lnTo>
                        <a:pt x="41" y="69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75" name="Freeform 56"/>
                <p:cNvSpPr>
                  <a:spLocks noChangeAspect="1"/>
                </p:cNvSpPr>
                <p:nvPr/>
              </p:nvSpPr>
              <p:spPr bwMode="auto">
                <a:xfrm>
                  <a:off x="587" y="1572"/>
                  <a:ext cx="198" cy="55"/>
                </a:xfrm>
                <a:custGeom>
                  <a:avLst/>
                  <a:gdLst>
                    <a:gd name="T0" fmla="*/ 198 w 395"/>
                    <a:gd name="T1" fmla="*/ 29 h 112"/>
                    <a:gd name="T2" fmla="*/ 184 w 395"/>
                    <a:gd name="T3" fmla="*/ 29 h 112"/>
                    <a:gd name="T4" fmla="*/ 170 w 395"/>
                    <a:gd name="T5" fmla="*/ 31 h 112"/>
                    <a:gd name="T6" fmla="*/ 155 w 395"/>
                    <a:gd name="T7" fmla="*/ 34 h 112"/>
                    <a:gd name="T8" fmla="*/ 142 w 395"/>
                    <a:gd name="T9" fmla="*/ 36 h 112"/>
                    <a:gd name="T10" fmla="*/ 114 w 395"/>
                    <a:gd name="T11" fmla="*/ 43 h 112"/>
                    <a:gd name="T12" fmla="*/ 88 w 395"/>
                    <a:gd name="T13" fmla="*/ 47 h 112"/>
                    <a:gd name="T14" fmla="*/ 75 w 395"/>
                    <a:gd name="T15" fmla="*/ 48 h 112"/>
                    <a:gd name="T16" fmla="*/ 63 w 395"/>
                    <a:gd name="T17" fmla="*/ 48 h 112"/>
                    <a:gd name="T18" fmla="*/ 58 w 395"/>
                    <a:gd name="T19" fmla="*/ 47 h 112"/>
                    <a:gd name="T20" fmla="*/ 52 w 395"/>
                    <a:gd name="T21" fmla="*/ 45 h 112"/>
                    <a:gd name="T22" fmla="*/ 47 w 395"/>
                    <a:gd name="T23" fmla="*/ 44 h 112"/>
                    <a:gd name="T24" fmla="*/ 42 w 395"/>
                    <a:gd name="T25" fmla="*/ 42 h 112"/>
                    <a:gd name="T26" fmla="*/ 37 w 395"/>
                    <a:gd name="T27" fmla="*/ 39 h 112"/>
                    <a:gd name="T28" fmla="*/ 32 w 395"/>
                    <a:gd name="T29" fmla="*/ 35 h 112"/>
                    <a:gd name="T30" fmla="*/ 27 w 395"/>
                    <a:gd name="T31" fmla="*/ 31 h 112"/>
                    <a:gd name="T32" fmla="*/ 23 w 395"/>
                    <a:gd name="T33" fmla="*/ 27 h 112"/>
                    <a:gd name="T34" fmla="*/ 19 w 395"/>
                    <a:gd name="T35" fmla="*/ 21 h 112"/>
                    <a:gd name="T36" fmla="*/ 15 w 395"/>
                    <a:gd name="T37" fmla="*/ 15 h 112"/>
                    <a:gd name="T38" fmla="*/ 11 w 395"/>
                    <a:gd name="T39" fmla="*/ 8 h 112"/>
                    <a:gd name="T40" fmla="*/ 7 w 395"/>
                    <a:gd name="T41" fmla="*/ 0 h 112"/>
                    <a:gd name="T42" fmla="*/ 0 w 395"/>
                    <a:gd name="T43" fmla="*/ 3 h 112"/>
                    <a:gd name="T44" fmla="*/ 5 w 395"/>
                    <a:gd name="T45" fmla="*/ 12 h 112"/>
                    <a:gd name="T46" fmla="*/ 8 w 395"/>
                    <a:gd name="T47" fmla="*/ 19 h 112"/>
                    <a:gd name="T48" fmla="*/ 13 w 395"/>
                    <a:gd name="T49" fmla="*/ 26 h 112"/>
                    <a:gd name="T50" fmla="*/ 17 w 395"/>
                    <a:gd name="T51" fmla="*/ 31 h 112"/>
                    <a:gd name="T52" fmla="*/ 23 w 395"/>
                    <a:gd name="T53" fmla="*/ 36 h 112"/>
                    <a:gd name="T54" fmla="*/ 27 w 395"/>
                    <a:gd name="T55" fmla="*/ 41 h 112"/>
                    <a:gd name="T56" fmla="*/ 33 w 395"/>
                    <a:gd name="T57" fmla="*/ 45 h 112"/>
                    <a:gd name="T58" fmla="*/ 39 w 395"/>
                    <a:gd name="T59" fmla="*/ 48 h 112"/>
                    <a:gd name="T60" fmla="*/ 44 w 395"/>
                    <a:gd name="T61" fmla="*/ 51 h 112"/>
                    <a:gd name="T62" fmla="*/ 51 w 395"/>
                    <a:gd name="T63" fmla="*/ 53 h 112"/>
                    <a:gd name="T64" fmla="*/ 56 w 395"/>
                    <a:gd name="T65" fmla="*/ 54 h 112"/>
                    <a:gd name="T66" fmla="*/ 62 w 395"/>
                    <a:gd name="T67" fmla="*/ 55 h 112"/>
                    <a:gd name="T68" fmla="*/ 75 w 395"/>
                    <a:gd name="T69" fmla="*/ 55 h 112"/>
                    <a:gd name="T70" fmla="*/ 89 w 395"/>
                    <a:gd name="T71" fmla="*/ 54 h 112"/>
                    <a:gd name="T72" fmla="*/ 116 w 395"/>
                    <a:gd name="T73" fmla="*/ 50 h 112"/>
                    <a:gd name="T74" fmla="*/ 143 w 395"/>
                    <a:gd name="T75" fmla="*/ 44 h 112"/>
                    <a:gd name="T76" fmla="*/ 157 w 395"/>
                    <a:gd name="T77" fmla="*/ 41 h 112"/>
                    <a:gd name="T78" fmla="*/ 171 w 395"/>
                    <a:gd name="T79" fmla="*/ 38 h 112"/>
                    <a:gd name="T80" fmla="*/ 184 w 395"/>
                    <a:gd name="T81" fmla="*/ 36 h 112"/>
                    <a:gd name="T82" fmla="*/ 198 w 395"/>
                    <a:gd name="T83" fmla="*/ 36 h 112"/>
                    <a:gd name="T84" fmla="*/ 198 w 395"/>
                    <a:gd name="T85" fmla="*/ 29 h 11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395" h="112">
                      <a:moveTo>
                        <a:pt x="395" y="60"/>
                      </a:moveTo>
                      <a:lnTo>
                        <a:pt x="368" y="60"/>
                      </a:lnTo>
                      <a:lnTo>
                        <a:pt x="339" y="63"/>
                      </a:lnTo>
                      <a:lnTo>
                        <a:pt x="310" y="69"/>
                      </a:lnTo>
                      <a:lnTo>
                        <a:pt x="283" y="74"/>
                      </a:lnTo>
                      <a:lnTo>
                        <a:pt x="227" y="87"/>
                      </a:lnTo>
                      <a:lnTo>
                        <a:pt x="175" y="96"/>
                      </a:lnTo>
                      <a:lnTo>
                        <a:pt x="150" y="98"/>
                      </a:lnTo>
                      <a:lnTo>
                        <a:pt x="126" y="98"/>
                      </a:lnTo>
                      <a:lnTo>
                        <a:pt x="115" y="96"/>
                      </a:lnTo>
                      <a:lnTo>
                        <a:pt x="104" y="92"/>
                      </a:lnTo>
                      <a:lnTo>
                        <a:pt x="94" y="89"/>
                      </a:lnTo>
                      <a:lnTo>
                        <a:pt x="83" y="85"/>
                      </a:lnTo>
                      <a:lnTo>
                        <a:pt x="74" y="80"/>
                      </a:lnTo>
                      <a:lnTo>
                        <a:pt x="63" y="72"/>
                      </a:lnTo>
                      <a:lnTo>
                        <a:pt x="54" y="63"/>
                      </a:lnTo>
                      <a:lnTo>
                        <a:pt x="45" y="54"/>
                      </a:lnTo>
                      <a:lnTo>
                        <a:pt x="38" y="43"/>
                      </a:lnTo>
                      <a:lnTo>
                        <a:pt x="29" y="31"/>
                      </a:lnTo>
                      <a:lnTo>
                        <a:pt x="21" y="16"/>
                      </a:lnTo>
                      <a:lnTo>
                        <a:pt x="14" y="0"/>
                      </a:lnTo>
                      <a:lnTo>
                        <a:pt x="0" y="6"/>
                      </a:lnTo>
                      <a:lnTo>
                        <a:pt x="9" y="24"/>
                      </a:lnTo>
                      <a:lnTo>
                        <a:pt x="16" y="38"/>
                      </a:lnTo>
                      <a:lnTo>
                        <a:pt x="25" y="52"/>
                      </a:lnTo>
                      <a:lnTo>
                        <a:pt x="34" y="63"/>
                      </a:lnTo>
                      <a:lnTo>
                        <a:pt x="45" y="74"/>
                      </a:lnTo>
                      <a:lnTo>
                        <a:pt x="54" y="83"/>
                      </a:lnTo>
                      <a:lnTo>
                        <a:pt x="65" y="92"/>
                      </a:lnTo>
                      <a:lnTo>
                        <a:pt x="77" y="98"/>
                      </a:lnTo>
                      <a:lnTo>
                        <a:pt x="88" y="103"/>
                      </a:lnTo>
                      <a:lnTo>
                        <a:pt x="101" y="107"/>
                      </a:lnTo>
                      <a:lnTo>
                        <a:pt x="112" y="110"/>
                      </a:lnTo>
                      <a:lnTo>
                        <a:pt x="124" y="112"/>
                      </a:lnTo>
                      <a:lnTo>
                        <a:pt x="150" y="112"/>
                      </a:lnTo>
                      <a:lnTo>
                        <a:pt x="177" y="110"/>
                      </a:lnTo>
                      <a:lnTo>
                        <a:pt x="231" y="101"/>
                      </a:lnTo>
                      <a:lnTo>
                        <a:pt x="285" y="89"/>
                      </a:lnTo>
                      <a:lnTo>
                        <a:pt x="314" y="83"/>
                      </a:lnTo>
                      <a:lnTo>
                        <a:pt x="341" y="78"/>
                      </a:lnTo>
                      <a:lnTo>
                        <a:pt x="368" y="74"/>
                      </a:lnTo>
                      <a:lnTo>
                        <a:pt x="395" y="74"/>
                      </a:lnTo>
                      <a:lnTo>
                        <a:pt x="395" y="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76" name="Freeform 57"/>
                <p:cNvSpPr>
                  <a:spLocks noChangeAspect="1"/>
                </p:cNvSpPr>
                <p:nvPr/>
              </p:nvSpPr>
              <p:spPr bwMode="auto">
                <a:xfrm>
                  <a:off x="785" y="1571"/>
                  <a:ext cx="216" cy="56"/>
                </a:xfrm>
                <a:custGeom>
                  <a:avLst/>
                  <a:gdLst>
                    <a:gd name="T0" fmla="*/ 210 w 431"/>
                    <a:gd name="T1" fmla="*/ 0 h 112"/>
                    <a:gd name="T2" fmla="*/ 206 w 431"/>
                    <a:gd name="T3" fmla="*/ 8 h 112"/>
                    <a:gd name="T4" fmla="*/ 202 w 431"/>
                    <a:gd name="T5" fmla="*/ 15 h 112"/>
                    <a:gd name="T6" fmla="*/ 198 w 431"/>
                    <a:gd name="T7" fmla="*/ 21 h 112"/>
                    <a:gd name="T8" fmla="*/ 193 w 431"/>
                    <a:gd name="T9" fmla="*/ 27 h 112"/>
                    <a:gd name="T10" fmla="*/ 189 w 431"/>
                    <a:gd name="T11" fmla="*/ 31 h 112"/>
                    <a:gd name="T12" fmla="*/ 184 w 431"/>
                    <a:gd name="T13" fmla="*/ 35 h 112"/>
                    <a:gd name="T14" fmla="*/ 179 w 431"/>
                    <a:gd name="T15" fmla="*/ 38 h 112"/>
                    <a:gd name="T16" fmla="*/ 173 w 431"/>
                    <a:gd name="T17" fmla="*/ 41 h 112"/>
                    <a:gd name="T18" fmla="*/ 168 w 431"/>
                    <a:gd name="T19" fmla="*/ 44 h 112"/>
                    <a:gd name="T20" fmla="*/ 162 w 431"/>
                    <a:gd name="T21" fmla="*/ 46 h 112"/>
                    <a:gd name="T22" fmla="*/ 155 w 431"/>
                    <a:gd name="T23" fmla="*/ 47 h 112"/>
                    <a:gd name="T24" fmla="*/ 149 w 431"/>
                    <a:gd name="T25" fmla="*/ 48 h 112"/>
                    <a:gd name="T26" fmla="*/ 136 w 431"/>
                    <a:gd name="T27" fmla="*/ 49 h 112"/>
                    <a:gd name="T28" fmla="*/ 121 w 431"/>
                    <a:gd name="T29" fmla="*/ 48 h 112"/>
                    <a:gd name="T30" fmla="*/ 107 w 431"/>
                    <a:gd name="T31" fmla="*/ 47 h 112"/>
                    <a:gd name="T32" fmla="*/ 91 w 431"/>
                    <a:gd name="T33" fmla="*/ 45 h 112"/>
                    <a:gd name="T34" fmla="*/ 76 w 431"/>
                    <a:gd name="T35" fmla="*/ 42 h 112"/>
                    <a:gd name="T36" fmla="*/ 60 w 431"/>
                    <a:gd name="T37" fmla="*/ 39 h 112"/>
                    <a:gd name="T38" fmla="*/ 44 w 431"/>
                    <a:gd name="T39" fmla="*/ 36 h 112"/>
                    <a:gd name="T40" fmla="*/ 30 w 431"/>
                    <a:gd name="T41" fmla="*/ 34 h 112"/>
                    <a:gd name="T42" fmla="*/ 15 w 431"/>
                    <a:gd name="T43" fmla="*/ 32 h 112"/>
                    <a:gd name="T44" fmla="*/ 0 w 431"/>
                    <a:gd name="T45" fmla="*/ 31 h 112"/>
                    <a:gd name="T46" fmla="*/ 0 w 431"/>
                    <a:gd name="T47" fmla="*/ 38 h 112"/>
                    <a:gd name="T48" fmla="*/ 14 w 431"/>
                    <a:gd name="T49" fmla="*/ 39 h 112"/>
                    <a:gd name="T50" fmla="*/ 28 w 431"/>
                    <a:gd name="T51" fmla="*/ 41 h 112"/>
                    <a:gd name="T52" fmla="*/ 44 w 431"/>
                    <a:gd name="T53" fmla="*/ 44 h 112"/>
                    <a:gd name="T54" fmla="*/ 59 w 431"/>
                    <a:gd name="T55" fmla="*/ 46 h 112"/>
                    <a:gd name="T56" fmla="*/ 74 w 431"/>
                    <a:gd name="T57" fmla="*/ 49 h 112"/>
                    <a:gd name="T58" fmla="*/ 90 w 431"/>
                    <a:gd name="T59" fmla="*/ 52 h 112"/>
                    <a:gd name="T60" fmla="*/ 106 w 431"/>
                    <a:gd name="T61" fmla="*/ 55 h 112"/>
                    <a:gd name="T62" fmla="*/ 120 w 431"/>
                    <a:gd name="T63" fmla="*/ 56 h 112"/>
                    <a:gd name="T64" fmla="*/ 136 w 431"/>
                    <a:gd name="T65" fmla="*/ 56 h 112"/>
                    <a:gd name="T66" fmla="*/ 150 w 431"/>
                    <a:gd name="T67" fmla="*/ 55 h 112"/>
                    <a:gd name="T68" fmla="*/ 157 w 431"/>
                    <a:gd name="T69" fmla="*/ 55 h 112"/>
                    <a:gd name="T70" fmla="*/ 164 w 431"/>
                    <a:gd name="T71" fmla="*/ 53 h 112"/>
                    <a:gd name="T72" fmla="*/ 170 w 431"/>
                    <a:gd name="T73" fmla="*/ 51 h 112"/>
                    <a:gd name="T74" fmla="*/ 177 w 431"/>
                    <a:gd name="T75" fmla="*/ 48 h 112"/>
                    <a:gd name="T76" fmla="*/ 183 w 431"/>
                    <a:gd name="T77" fmla="*/ 45 h 112"/>
                    <a:gd name="T78" fmla="*/ 189 w 431"/>
                    <a:gd name="T79" fmla="*/ 41 h 112"/>
                    <a:gd name="T80" fmla="*/ 194 w 431"/>
                    <a:gd name="T81" fmla="*/ 37 h 112"/>
                    <a:gd name="T82" fmla="*/ 200 w 431"/>
                    <a:gd name="T83" fmla="*/ 31 h 112"/>
                    <a:gd name="T84" fmla="*/ 204 w 431"/>
                    <a:gd name="T85" fmla="*/ 26 h 112"/>
                    <a:gd name="T86" fmla="*/ 209 w 431"/>
                    <a:gd name="T87" fmla="*/ 18 h 112"/>
                    <a:gd name="T88" fmla="*/ 212 w 431"/>
                    <a:gd name="T89" fmla="*/ 11 h 112"/>
                    <a:gd name="T90" fmla="*/ 216 w 431"/>
                    <a:gd name="T91" fmla="*/ 3 h 112"/>
                    <a:gd name="T92" fmla="*/ 210 w 431"/>
                    <a:gd name="T93" fmla="*/ 0 h 11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431" h="112">
                      <a:moveTo>
                        <a:pt x="419" y="0"/>
                      </a:moveTo>
                      <a:lnTo>
                        <a:pt x="411" y="15"/>
                      </a:lnTo>
                      <a:lnTo>
                        <a:pt x="404" y="29"/>
                      </a:lnTo>
                      <a:lnTo>
                        <a:pt x="395" y="42"/>
                      </a:lnTo>
                      <a:lnTo>
                        <a:pt x="386" y="53"/>
                      </a:lnTo>
                      <a:lnTo>
                        <a:pt x="377" y="62"/>
                      </a:lnTo>
                      <a:lnTo>
                        <a:pt x="368" y="69"/>
                      </a:lnTo>
                      <a:lnTo>
                        <a:pt x="357" y="76"/>
                      </a:lnTo>
                      <a:lnTo>
                        <a:pt x="346" y="82"/>
                      </a:lnTo>
                      <a:lnTo>
                        <a:pt x="336" y="87"/>
                      </a:lnTo>
                      <a:lnTo>
                        <a:pt x="323" y="91"/>
                      </a:lnTo>
                      <a:lnTo>
                        <a:pt x="310" y="94"/>
                      </a:lnTo>
                      <a:lnTo>
                        <a:pt x="298" y="96"/>
                      </a:lnTo>
                      <a:lnTo>
                        <a:pt x="271" y="98"/>
                      </a:lnTo>
                      <a:lnTo>
                        <a:pt x="242" y="96"/>
                      </a:lnTo>
                      <a:lnTo>
                        <a:pt x="213" y="94"/>
                      </a:lnTo>
                      <a:lnTo>
                        <a:pt x="182" y="89"/>
                      </a:lnTo>
                      <a:lnTo>
                        <a:pt x="152" y="83"/>
                      </a:lnTo>
                      <a:lnTo>
                        <a:pt x="119" y="78"/>
                      </a:lnTo>
                      <a:lnTo>
                        <a:pt x="88" y="71"/>
                      </a:lnTo>
                      <a:lnTo>
                        <a:pt x="60" y="67"/>
                      </a:lnTo>
                      <a:lnTo>
                        <a:pt x="29" y="64"/>
                      </a:lnTo>
                      <a:lnTo>
                        <a:pt x="0" y="62"/>
                      </a:lnTo>
                      <a:lnTo>
                        <a:pt x="0" y="76"/>
                      </a:lnTo>
                      <a:lnTo>
                        <a:pt x="27" y="78"/>
                      </a:lnTo>
                      <a:lnTo>
                        <a:pt x="56" y="82"/>
                      </a:lnTo>
                      <a:lnTo>
                        <a:pt x="87" y="87"/>
                      </a:lnTo>
                      <a:lnTo>
                        <a:pt x="117" y="92"/>
                      </a:lnTo>
                      <a:lnTo>
                        <a:pt x="148" y="98"/>
                      </a:lnTo>
                      <a:lnTo>
                        <a:pt x="179" y="103"/>
                      </a:lnTo>
                      <a:lnTo>
                        <a:pt x="211" y="109"/>
                      </a:lnTo>
                      <a:lnTo>
                        <a:pt x="240" y="112"/>
                      </a:lnTo>
                      <a:lnTo>
                        <a:pt x="271" y="112"/>
                      </a:lnTo>
                      <a:lnTo>
                        <a:pt x="300" y="110"/>
                      </a:lnTo>
                      <a:lnTo>
                        <a:pt x="314" y="109"/>
                      </a:lnTo>
                      <a:lnTo>
                        <a:pt x="327" y="105"/>
                      </a:lnTo>
                      <a:lnTo>
                        <a:pt x="339" y="101"/>
                      </a:lnTo>
                      <a:lnTo>
                        <a:pt x="354" y="96"/>
                      </a:lnTo>
                      <a:lnTo>
                        <a:pt x="365" y="89"/>
                      </a:lnTo>
                      <a:lnTo>
                        <a:pt x="377" y="82"/>
                      </a:lnTo>
                      <a:lnTo>
                        <a:pt x="388" y="73"/>
                      </a:lnTo>
                      <a:lnTo>
                        <a:pt x="399" y="62"/>
                      </a:lnTo>
                      <a:lnTo>
                        <a:pt x="408" y="51"/>
                      </a:lnTo>
                      <a:lnTo>
                        <a:pt x="417" y="36"/>
                      </a:lnTo>
                      <a:lnTo>
                        <a:pt x="424" y="22"/>
                      </a:lnTo>
                      <a:lnTo>
                        <a:pt x="431" y="6"/>
                      </a:lnTo>
                      <a:lnTo>
                        <a:pt x="419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77" name="Freeform 58"/>
                <p:cNvSpPr>
                  <a:spLocks noChangeAspect="1"/>
                </p:cNvSpPr>
                <p:nvPr/>
              </p:nvSpPr>
              <p:spPr bwMode="auto">
                <a:xfrm>
                  <a:off x="957" y="1222"/>
                  <a:ext cx="55" cy="351"/>
                </a:xfrm>
                <a:custGeom>
                  <a:avLst/>
                  <a:gdLst>
                    <a:gd name="T0" fmla="*/ 0 w 110"/>
                    <a:gd name="T1" fmla="*/ 1 h 703"/>
                    <a:gd name="T2" fmla="*/ 3 w 110"/>
                    <a:gd name="T3" fmla="*/ 20 h 703"/>
                    <a:gd name="T4" fmla="*/ 6 w 110"/>
                    <a:gd name="T5" fmla="*/ 41 h 703"/>
                    <a:gd name="T6" fmla="*/ 11 w 110"/>
                    <a:gd name="T7" fmla="*/ 63 h 703"/>
                    <a:gd name="T8" fmla="*/ 16 w 110"/>
                    <a:gd name="T9" fmla="*/ 85 h 703"/>
                    <a:gd name="T10" fmla="*/ 26 w 110"/>
                    <a:gd name="T11" fmla="*/ 132 h 703"/>
                    <a:gd name="T12" fmla="*/ 36 w 110"/>
                    <a:gd name="T13" fmla="*/ 180 h 703"/>
                    <a:gd name="T14" fmla="*/ 41 w 110"/>
                    <a:gd name="T15" fmla="*/ 203 h 703"/>
                    <a:gd name="T16" fmla="*/ 43 w 110"/>
                    <a:gd name="T17" fmla="*/ 227 h 703"/>
                    <a:gd name="T18" fmla="*/ 46 w 110"/>
                    <a:gd name="T19" fmla="*/ 249 h 703"/>
                    <a:gd name="T20" fmla="*/ 47 w 110"/>
                    <a:gd name="T21" fmla="*/ 271 h 703"/>
                    <a:gd name="T22" fmla="*/ 47 w 110"/>
                    <a:gd name="T23" fmla="*/ 293 h 703"/>
                    <a:gd name="T24" fmla="*/ 45 w 110"/>
                    <a:gd name="T25" fmla="*/ 312 h 703"/>
                    <a:gd name="T26" fmla="*/ 44 w 110"/>
                    <a:gd name="T27" fmla="*/ 322 h 703"/>
                    <a:gd name="T28" fmla="*/ 42 w 110"/>
                    <a:gd name="T29" fmla="*/ 331 h 703"/>
                    <a:gd name="T30" fmla="*/ 40 w 110"/>
                    <a:gd name="T31" fmla="*/ 339 h 703"/>
                    <a:gd name="T32" fmla="*/ 37 w 110"/>
                    <a:gd name="T33" fmla="*/ 348 h 703"/>
                    <a:gd name="T34" fmla="*/ 43 w 110"/>
                    <a:gd name="T35" fmla="*/ 351 h 703"/>
                    <a:gd name="T36" fmla="*/ 47 w 110"/>
                    <a:gd name="T37" fmla="*/ 342 h 703"/>
                    <a:gd name="T38" fmla="*/ 50 w 110"/>
                    <a:gd name="T39" fmla="*/ 333 h 703"/>
                    <a:gd name="T40" fmla="*/ 52 w 110"/>
                    <a:gd name="T41" fmla="*/ 323 h 703"/>
                    <a:gd name="T42" fmla="*/ 53 w 110"/>
                    <a:gd name="T43" fmla="*/ 313 h 703"/>
                    <a:gd name="T44" fmla="*/ 54 w 110"/>
                    <a:gd name="T45" fmla="*/ 293 h 703"/>
                    <a:gd name="T46" fmla="*/ 55 w 110"/>
                    <a:gd name="T47" fmla="*/ 271 h 703"/>
                    <a:gd name="T48" fmla="*/ 53 w 110"/>
                    <a:gd name="T49" fmla="*/ 248 h 703"/>
                    <a:gd name="T50" fmla="*/ 51 w 110"/>
                    <a:gd name="T51" fmla="*/ 226 h 703"/>
                    <a:gd name="T52" fmla="*/ 48 w 110"/>
                    <a:gd name="T53" fmla="*/ 202 h 703"/>
                    <a:gd name="T54" fmla="*/ 43 w 110"/>
                    <a:gd name="T55" fmla="*/ 178 h 703"/>
                    <a:gd name="T56" fmla="*/ 33 w 110"/>
                    <a:gd name="T57" fmla="*/ 130 h 703"/>
                    <a:gd name="T58" fmla="*/ 24 w 110"/>
                    <a:gd name="T59" fmla="*/ 83 h 703"/>
                    <a:gd name="T60" fmla="*/ 18 w 110"/>
                    <a:gd name="T61" fmla="*/ 61 h 703"/>
                    <a:gd name="T62" fmla="*/ 14 w 110"/>
                    <a:gd name="T63" fmla="*/ 39 h 703"/>
                    <a:gd name="T64" fmla="*/ 10 w 110"/>
                    <a:gd name="T65" fmla="*/ 19 h 703"/>
                    <a:gd name="T66" fmla="*/ 7 w 110"/>
                    <a:gd name="T67" fmla="*/ 0 h 703"/>
                    <a:gd name="T68" fmla="*/ 0 w 110"/>
                    <a:gd name="T69" fmla="*/ 1 h 70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10" h="703">
                      <a:moveTo>
                        <a:pt x="0" y="2"/>
                      </a:moveTo>
                      <a:lnTo>
                        <a:pt x="5" y="41"/>
                      </a:lnTo>
                      <a:lnTo>
                        <a:pt x="12" y="83"/>
                      </a:lnTo>
                      <a:lnTo>
                        <a:pt x="21" y="126"/>
                      </a:lnTo>
                      <a:lnTo>
                        <a:pt x="32" y="171"/>
                      </a:lnTo>
                      <a:lnTo>
                        <a:pt x="52" y="265"/>
                      </a:lnTo>
                      <a:lnTo>
                        <a:pt x="72" y="360"/>
                      </a:lnTo>
                      <a:lnTo>
                        <a:pt x="81" y="407"/>
                      </a:lnTo>
                      <a:lnTo>
                        <a:pt x="86" y="454"/>
                      </a:lnTo>
                      <a:lnTo>
                        <a:pt x="92" y="499"/>
                      </a:lnTo>
                      <a:lnTo>
                        <a:pt x="94" y="542"/>
                      </a:lnTo>
                      <a:lnTo>
                        <a:pt x="94" y="586"/>
                      </a:lnTo>
                      <a:lnTo>
                        <a:pt x="90" y="625"/>
                      </a:lnTo>
                      <a:lnTo>
                        <a:pt x="88" y="645"/>
                      </a:lnTo>
                      <a:lnTo>
                        <a:pt x="83" y="663"/>
                      </a:lnTo>
                      <a:lnTo>
                        <a:pt x="79" y="679"/>
                      </a:lnTo>
                      <a:lnTo>
                        <a:pt x="74" y="697"/>
                      </a:lnTo>
                      <a:lnTo>
                        <a:pt x="86" y="703"/>
                      </a:lnTo>
                      <a:lnTo>
                        <a:pt x="94" y="685"/>
                      </a:lnTo>
                      <a:lnTo>
                        <a:pt x="99" y="667"/>
                      </a:lnTo>
                      <a:lnTo>
                        <a:pt x="103" y="647"/>
                      </a:lnTo>
                      <a:lnTo>
                        <a:pt x="106" y="627"/>
                      </a:lnTo>
                      <a:lnTo>
                        <a:pt x="108" y="586"/>
                      </a:lnTo>
                      <a:lnTo>
                        <a:pt x="110" y="542"/>
                      </a:lnTo>
                      <a:lnTo>
                        <a:pt x="106" y="497"/>
                      </a:lnTo>
                      <a:lnTo>
                        <a:pt x="101" y="452"/>
                      </a:lnTo>
                      <a:lnTo>
                        <a:pt x="95" y="405"/>
                      </a:lnTo>
                      <a:lnTo>
                        <a:pt x="86" y="357"/>
                      </a:lnTo>
                      <a:lnTo>
                        <a:pt x="66" y="261"/>
                      </a:lnTo>
                      <a:lnTo>
                        <a:pt x="47" y="167"/>
                      </a:lnTo>
                      <a:lnTo>
                        <a:pt x="36" y="122"/>
                      </a:lnTo>
                      <a:lnTo>
                        <a:pt x="27" y="79"/>
                      </a:lnTo>
                      <a:lnTo>
                        <a:pt x="20" y="39"/>
                      </a:lnTo>
                      <a:lnTo>
                        <a:pt x="1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78" name="Freeform 59"/>
                <p:cNvSpPr>
                  <a:spLocks noChangeAspect="1"/>
                </p:cNvSpPr>
                <p:nvPr/>
              </p:nvSpPr>
              <p:spPr bwMode="auto">
                <a:xfrm>
                  <a:off x="950" y="997"/>
                  <a:ext cx="34" cy="226"/>
                </a:xfrm>
                <a:custGeom>
                  <a:avLst/>
                  <a:gdLst>
                    <a:gd name="T0" fmla="*/ 27 w 69"/>
                    <a:gd name="T1" fmla="*/ 0 h 451"/>
                    <a:gd name="T2" fmla="*/ 22 w 69"/>
                    <a:gd name="T3" fmla="*/ 11 h 451"/>
                    <a:gd name="T4" fmla="*/ 18 w 69"/>
                    <a:gd name="T5" fmla="*/ 23 h 451"/>
                    <a:gd name="T6" fmla="*/ 14 w 69"/>
                    <a:gd name="T7" fmla="*/ 34 h 451"/>
                    <a:gd name="T8" fmla="*/ 11 w 69"/>
                    <a:gd name="T9" fmla="*/ 46 h 451"/>
                    <a:gd name="T10" fmla="*/ 8 w 69"/>
                    <a:gd name="T11" fmla="*/ 58 h 451"/>
                    <a:gd name="T12" fmla="*/ 5 w 69"/>
                    <a:gd name="T13" fmla="*/ 70 h 451"/>
                    <a:gd name="T14" fmla="*/ 3 w 69"/>
                    <a:gd name="T15" fmla="*/ 84 h 451"/>
                    <a:gd name="T16" fmla="*/ 2 w 69"/>
                    <a:gd name="T17" fmla="*/ 98 h 451"/>
                    <a:gd name="T18" fmla="*/ 1 w 69"/>
                    <a:gd name="T19" fmla="*/ 111 h 451"/>
                    <a:gd name="T20" fmla="*/ 1 w 69"/>
                    <a:gd name="T21" fmla="*/ 125 h 451"/>
                    <a:gd name="T22" fmla="*/ 0 w 69"/>
                    <a:gd name="T23" fmla="*/ 141 h 451"/>
                    <a:gd name="T24" fmla="*/ 1 w 69"/>
                    <a:gd name="T25" fmla="*/ 156 h 451"/>
                    <a:gd name="T26" fmla="*/ 3 w 69"/>
                    <a:gd name="T27" fmla="*/ 189 h 451"/>
                    <a:gd name="T28" fmla="*/ 7 w 69"/>
                    <a:gd name="T29" fmla="*/ 226 h 451"/>
                    <a:gd name="T30" fmla="*/ 14 w 69"/>
                    <a:gd name="T31" fmla="*/ 225 h 451"/>
                    <a:gd name="T32" fmla="*/ 11 w 69"/>
                    <a:gd name="T33" fmla="*/ 189 h 451"/>
                    <a:gd name="T34" fmla="*/ 8 w 69"/>
                    <a:gd name="T35" fmla="*/ 156 h 451"/>
                    <a:gd name="T36" fmla="*/ 8 w 69"/>
                    <a:gd name="T37" fmla="*/ 141 h 451"/>
                    <a:gd name="T38" fmla="*/ 8 w 69"/>
                    <a:gd name="T39" fmla="*/ 125 h 451"/>
                    <a:gd name="T40" fmla="*/ 8 w 69"/>
                    <a:gd name="T41" fmla="*/ 111 h 451"/>
                    <a:gd name="T42" fmla="*/ 9 w 69"/>
                    <a:gd name="T43" fmla="*/ 98 h 451"/>
                    <a:gd name="T44" fmla="*/ 11 w 69"/>
                    <a:gd name="T45" fmla="*/ 85 h 451"/>
                    <a:gd name="T46" fmla="*/ 12 w 69"/>
                    <a:gd name="T47" fmla="*/ 72 h 451"/>
                    <a:gd name="T48" fmla="*/ 15 w 69"/>
                    <a:gd name="T49" fmla="*/ 60 h 451"/>
                    <a:gd name="T50" fmla="*/ 18 w 69"/>
                    <a:gd name="T51" fmla="*/ 48 h 451"/>
                    <a:gd name="T52" fmla="*/ 22 w 69"/>
                    <a:gd name="T53" fmla="*/ 36 h 451"/>
                    <a:gd name="T54" fmla="*/ 25 w 69"/>
                    <a:gd name="T55" fmla="*/ 25 h 451"/>
                    <a:gd name="T56" fmla="*/ 29 w 69"/>
                    <a:gd name="T57" fmla="*/ 14 h 451"/>
                    <a:gd name="T58" fmla="*/ 34 w 69"/>
                    <a:gd name="T59" fmla="*/ 3 h 451"/>
                    <a:gd name="T60" fmla="*/ 27 w 69"/>
                    <a:gd name="T61" fmla="*/ 0 h 45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69" h="451">
                      <a:moveTo>
                        <a:pt x="54" y="0"/>
                      </a:moveTo>
                      <a:lnTo>
                        <a:pt x="45" y="21"/>
                      </a:lnTo>
                      <a:lnTo>
                        <a:pt x="36" y="45"/>
                      </a:lnTo>
                      <a:lnTo>
                        <a:pt x="29" y="68"/>
                      </a:lnTo>
                      <a:lnTo>
                        <a:pt x="22" y="92"/>
                      </a:lnTo>
                      <a:lnTo>
                        <a:pt x="16" y="115"/>
                      </a:lnTo>
                      <a:lnTo>
                        <a:pt x="11" y="140"/>
                      </a:lnTo>
                      <a:lnTo>
                        <a:pt x="7" y="167"/>
                      </a:lnTo>
                      <a:lnTo>
                        <a:pt x="4" y="195"/>
                      </a:lnTo>
                      <a:lnTo>
                        <a:pt x="2" y="222"/>
                      </a:lnTo>
                      <a:lnTo>
                        <a:pt x="2" y="250"/>
                      </a:lnTo>
                      <a:lnTo>
                        <a:pt x="0" y="281"/>
                      </a:lnTo>
                      <a:lnTo>
                        <a:pt x="2" y="312"/>
                      </a:lnTo>
                      <a:lnTo>
                        <a:pt x="6" y="378"/>
                      </a:lnTo>
                      <a:lnTo>
                        <a:pt x="15" y="451"/>
                      </a:lnTo>
                      <a:lnTo>
                        <a:pt x="29" y="449"/>
                      </a:lnTo>
                      <a:lnTo>
                        <a:pt x="22" y="377"/>
                      </a:lnTo>
                      <a:lnTo>
                        <a:pt x="16" y="312"/>
                      </a:lnTo>
                      <a:lnTo>
                        <a:pt x="16" y="281"/>
                      </a:lnTo>
                      <a:lnTo>
                        <a:pt x="16" y="250"/>
                      </a:lnTo>
                      <a:lnTo>
                        <a:pt x="16" y="222"/>
                      </a:lnTo>
                      <a:lnTo>
                        <a:pt x="18" y="195"/>
                      </a:lnTo>
                      <a:lnTo>
                        <a:pt x="22" y="169"/>
                      </a:lnTo>
                      <a:lnTo>
                        <a:pt x="25" y="144"/>
                      </a:lnTo>
                      <a:lnTo>
                        <a:pt x="31" y="119"/>
                      </a:lnTo>
                      <a:lnTo>
                        <a:pt x="36" y="95"/>
                      </a:lnTo>
                      <a:lnTo>
                        <a:pt x="44" y="72"/>
                      </a:lnTo>
                      <a:lnTo>
                        <a:pt x="51" y="50"/>
                      </a:lnTo>
                      <a:lnTo>
                        <a:pt x="58" y="27"/>
                      </a:lnTo>
                      <a:lnTo>
                        <a:pt x="69" y="5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79" name="Freeform 60"/>
                <p:cNvSpPr>
                  <a:spLocks noChangeAspect="1"/>
                </p:cNvSpPr>
                <p:nvPr/>
              </p:nvSpPr>
              <p:spPr bwMode="auto">
                <a:xfrm>
                  <a:off x="977" y="849"/>
                  <a:ext cx="87" cy="151"/>
                </a:xfrm>
                <a:custGeom>
                  <a:avLst/>
                  <a:gdLst>
                    <a:gd name="T0" fmla="*/ 81 w 174"/>
                    <a:gd name="T1" fmla="*/ 0 h 303"/>
                    <a:gd name="T2" fmla="*/ 55 w 174"/>
                    <a:gd name="T3" fmla="*/ 39 h 303"/>
                    <a:gd name="T4" fmla="*/ 38 w 174"/>
                    <a:gd name="T5" fmla="*/ 66 h 303"/>
                    <a:gd name="T6" fmla="*/ 28 w 174"/>
                    <a:gd name="T7" fmla="*/ 85 h 303"/>
                    <a:gd name="T8" fmla="*/ 21 w 174"/>
                    <a:gd name="T9" fmla="*/ 98 h 303"/>
                    <a:gd name="T10" fmla="*/ 17 w 174"/>
                    <a:gd name="T11" fmla="*/ 108 h 303"/>
                    <a:gd name="T12" fmla="*/ 13 w 174"/>
                    <a:gd name="T13" fmla="*/ 118 h 303"/>
                    <a:gd name="T14" fmla="*/ 9 w 174"/>
                    <a:gd name="T15" fmla="*/ 131 h 303"/>
                    <a:gd name="T16" fmla="*/ 0 w 174"/>
                    <a:gd name="T17" fmla="*/ 149 h 303"/>
                    <a:gd name="T18" fmla="*/ 8 w 174"/>
                    <a:gd name="T19" fmla="*/ 151 h 303"/>
                    <a:gd name="T20" fmla="*/ 15 w 174"/>
                    <a:gd name="T21" fmla="*/ 133 h 303"/>
                    <a:gd name="T22" fmla="*/ 20 w 174"/>
                    <a:gd name="T23" fmla="*/ 121 h 303"/>
                    <a:gd name="T24" fmla="*/ 24 w 174"/>
                    <a:gd name="T25" fmla="*/ 111 h 303"/>
                    <a:gd name="T26" fmla="*/ 28 w 174"/>
                    <a:gd name="T27" fmla="*/ 102 h 303"/>
                    <a:gd name="T28" fmla="*/ 35 w 174"/>
                    <a:gd name="T29" fmla="*/ 88 h 303"/>
                    <a:gd name="T30" fmla="*/ 46 w 174"/>
                    <a:gd name="T31" fmla="*/ 70 h 303"/>
                    <a:gd name="T32" fmla="*/ 62 w 174"/>
                    <a:gd name="T33" fmla="*/ 42 h 303"/>
                    <a:gd name="T34" fmla="*/ 87 w 174"/>
                    <a:gd name="T35" fmla="*/ 4 h 303"/>
                    <a:gd name="T36" fmla="*/ 81 w 174"/>
                    <a:gd name="T37" fmla="*/ 0 h 3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74" h="303">
                      <a:moveTo>
                        <a:pt x="161" y="0"/>
                      </a:moveTo>
                      <a:lnTo>
                        <a:pt x="110" y="78"/>
                      </a:lnTo>
                      <a:lnTo>
                        <a:pt x="76" y="132"/>
                      </a:lnTo>
                      <a:lnTo>
                        <a:pt x="55" y="170"/>
                      </a:lnTo>
                      <a:lnTo>
                        <a:pt x="42" y="197"/>
                      </a:lnTo>
                      <a:lnTo>
                        <a:pt x="33" y="217"/>
                      </a:lnTo>
                      <a:lnTo>
                        <a:pt x="26" y="237"/>
                      </a:lnTo>
                      <a:lnTo>
                        <a:pt x="17" y="262"/>
                      </a:lnTo>
                      <a:lnTo>
                        <a:pt x="0" y="298"/>
                      </a:lnTo>
                      <a:lnTo>
                        <a:pt x="15" y="303"/>
                      </a:lnTo>
                      <a:lnTo>
                        <a:pt x="29" y="267"/>
                      </a:lnTo>
                      <a:lnTo>
                        <a:pt x="40" y="242"/>
                      </a:lnTo>
                      <a:lnTo>
                        <a:pt x="47" y="222"/>
                      </a:lnTo>
                      <a:lnTo>
                        <a:pt x="55" y="204"/>
                      </a:lnTo>
                      <a:lnTo>
                        <a:pt x="69" y="177"/>
                      </a:lnTo>
                      <a:lnTo>
                        <a:pt x="91" y="141"/>
                      </a:lnTo>
                      <a:lnTo>
                        <a:pt x="123" y="85"/>
                      </a:lnTo>
                      <a:lnTo>
                        <a:pt x="174" y="8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80" name="Freeform 61"/>
                <p:cNvSpPr>
                  <a:spLocks noChangeAspect="1"/>
                </p:cNvSpPr>
                <p:nvPr/>
              </p:nvSpPr>
              <p:spPr bwMode="auto">
                <a:xfrm>
                  <a:off x="951" y="722"/>
                  <a:ext cx="143" cy="130"/>
                </a:xfrm>
                <a:custGeom>
                  <a:avLst/>
                  <a:gdLst>
                    <a:gd name="T0" fmla="*/ 0 w 287"/>
                    <a:gd name="T1" fmla="*/ 7 h 260"/>
                    <a:gd name="T2" fmla="*/ 19 w 287"/>
                    <a:gd name="T3" fmla="*/ 7 h 260"/>
                    <a:gd name="T4" fmla="*/ 38 w 287"/>
                    <a:gd name="T5" fmla="*/ 7 h 260"/>
                    <a:gd name="T6" fmla="*/ 55 w 287"/>
                    <a:gd name="T7" fmla="*/ 8 h 260"/>
                    <a:gd name="T8" fmla="*/ 72 w 287"/>
                    <a:gd name="T9" fmla="*/ 9 h 260"/>
                    <a:gd name="T10" fmla="*/ 86 w 287"/>
                    <a:gd name="T11" fmla="*/ 11 h 260"/>
                    <a:gd name="T12" fmla="*/ 100 w 287"/>
                    <a:gd name="T13" fmla="*/ 14 h 260"/>
                    <a:gd name="T14" fmla="*/ 106 w 287"/>
                    <a:gd name="T15" fmla="*/ 16 h 260"/>
                    <a:gd name="T16" fmla="*/ 112 w 287"/>
                    <a:gd name="T17" fmla="*/ 18 h 260"/>
                    <a:gd name="T18" fmla="*/ 116 w 287"/>
                    <a:gd name="T19" fmla="*/ 20 h 260"/>
                    <a:gd name="T20" fmla="*/ 121 w 287"/>
                    <a:gd name="T21" fmla="*/ 23 h 260"/>
                    <a:gd name="T22" fmla="*/ 124 w 287"/>
                    <a:gd name="T23" fmla="*/ 25 h 260"/>
                    <a:gd name="T24" fmla="*/ 128 w 287"/>
                    <a:gd name="T25" fmla="*/ 29 h 260"/>
                    <a:gd name="T26" fmla="*/ 131 w 287"/>
                    <a:gd name="T27" fmla="*/ 33 h 260"/>
                    <a:gd name="T28" fmla="*/ 133 w 287"/>
                    <a:gd name="T29" fmla="*/ 36 h 260"/>
                    <a:gd name="T30" fmla="*/ 134 w 287"/>
                    <a:gd name="T31" fmla="*/ 41 h 260"/>
                    <a:gd name="T32" fmla="*/ 136 w 287"/>
                    <a:gd name="T33" fmla="*/ 45 h 260"/>
                    <a:gd name="T34" fmla="*/ 136 w 287"/>
                    <a:gd name="T35" fmla="*/ 51 h 260"/>
                    <a:gd name="T36" fmla="*/ 136 w 287"/>
                    <a:gd name="T37" fmla="*/ 57 h 260"/>
                    <a:gd name="T38" fmla="*/ 135 w 287"/>
                    <a:gd name="T39" fmla="*/ 63 h 260"/>
                    <a:gd name="T40" fmla="*/ 133 w 287"/>
                    <a:gd name="T41" fmla="*/ 71 h 260"/>
                    <a:gd name="T42" fmla="*/ 131 w 287"/>
                    <a:gd name="T43" fmla="*/ 78 h 260"/>
                    <a:gd name="T44" fmla="*/ 128 w 287"/>
                    <a:gd name="T45" fmla="*/ 86 h 260"/>
                    <a:gd name="T46" fmla="*/ 123 w 287"/>
                    <a:gd name="T47" fmla="*/ 95 h 260"/>
                    <a:gd name="T48" fmla="*/ 119 w 287"/>
                    <a:gd name="T49" fmla="*/ 105 h 260"/>
                    <a:gd name="T50" fmla="*/ 113 w 287"/>
                    <a:gd name="T51" fmla="*/ 115 h 260"/>
                    <a:gd name="T52" fmla="*/ 106 w 287"/>
                    <a:gd name="T53" fmla="*/ 126 h 260"/>
                    <a:gd name="T54" fmla="*/ 113 w 287"/>
                    <a:gd name="T55" fmla="*/ 130 h 260"/>
                    <a:gd name="T56" fmla="*/ 119 w 287"/>
                    <a:gd name="T57" fmla="*/ 119 h 260"/>
                    <a:gd name="T58" fmla="*/ 125 w 287"/>
                    <a:gd name="T59" fmla="*/ 108 h 260"/>
                    <a:gd name="T60" fmla="*/ 131 w 287"/>
                    <a:gd name="T61" fmla="*/ 98 h 260"/>
                    <a:gd name="T62" fmla="*/ 134 w 287"/>
                    <a:gd name="T63" fmla="*/ 89 h 260"/>
                    <a:gd name="T64" fmla="*/ 138 w 287"/>
                    <a:gd name="T65" fmla="*/ 80 h 260"/>
                    <a:gd name="T66" fmla="*/ 141 w 287"/>
                    <a:gd name="T67" fmla="*/ 72 h 260"/>
                    <a:gd name="T68" fmla="*/ 142 w 287"/>
                    <a:gd name="T69" fmla="*/ 64 h 260"/>
                    <a:gd name="T70" fmla="*/ 143 w 287"/>
                    <a:gd name="T71" fmla="*/ 57 h 260"/>
                    <a:gd name="T72" fmla="*/ 143 w 287"/>
                    <a:gd name="T73" fmla="*/ 51 h 260"/>
                    <a:gd name="T74" fmla="*/ 143 w 287"/>
                    <a:gd name="T75" fmla="*/ 44 h 260"/>
                    <a:gd name="T76" fmla="*/ 141 w 287"/>
                    <a:gd name="T77" fmla="*/ 39 h 260"/>
                    <a:gd name="T78" fmla="*/ 140 w 287"/>
                    <a:gd name="T79" fmla="*/ 34 h 260"/>
                    <a:gd name="T80" fmla="*/ 137 w 287"/>
                    <a:gd name="T81" fmla="*/ 28 h 260"/>
                    <a:gd name="T82" fmla="*/ 133 w 287"/>
                    <a:gd name="T83" fmla="*/ 24 h 260"/>
                    <a:gd name="T84" fmla="*/ 130 w 287"/>
                    <a:gd name="T85" fmla="*/ 20 h 260"/>
                    <a:gd name="T86" fmla="*/ 125 w 287"/>
                    <a:gd name="T87" fmla="*/ 16 h 260"/>
                    <a:gd name="T88" fmla="*/ 120 w 287"/>
                    <a:gd name="T89" fmla="*/ 14 h 260"/>
                    <a:gd name="T90" fmla="*/ 114 w 287"/>
                    <a:gd name="T91" fmla="*/ 11 h 260"/>
                    <a:gd name="T92" fmla="*/ 108 w 287"/>
                    <a:gd name="T93" fmla="*/ 9 h 260"/>
                    <a:gd name="T94" fmla="*/ 102 w 287"/>
                    <a:gd name="T95" fmla="*/ 7 h 260"/>
                    <a:gd name="T96" fmla="*/ 88 w 287"/>
                    <a:gd name="T97" fmla="*/ 4 h 260"/>
                    <a:gd name="T98" fmla="*/ 72 w 287"/>
                    <a:gd name="T99" fmla="*/ 2 h 260"/>
                    <a:gd name="T100" fmla="*/ 56 w 287"/>
                    <a:gd name="T101" fmla="*/ 1 h 260"/>
                    <a:gd name="T102" fmla="*/ 38 w 287"/>
                    <a:gd name="T103" fmla="*/ 0 h 260"/>
                    <a:gd name="T104" fmla="*/ 19 w 287"/>
                    <a:gd name="T105" fmla="*/ 0 h 260"/>
                    <a:gd name="T106" fmla="*/ 0 w 287"/>
                    <a:gd name="T107" fmla="*/ 0 h 260"/>
                    <a:gd name="T108" fmla="*/ 0 w 287"/>
                    <a:gd name="T109" fmla="*/ 7 h 26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87" h="260">
                      <a:moveTo>
                        <a:pt x="0" y="14"/>
                      </a:moveTo>
                      <a:lnTo>
                        <a:pt x="38" y="14"/>
                      </a:lnTo>
                      <a:lnTo>
                        <a:pt x="76" y="14"/>
                      </a:lnTo>
                      <a:lnTo>
                        <a:pt x="110" y="16"/>
                      </a:lnTo>
                      <a:lnTo>
                        <a:pt x="144" y="18"/>
                      </a:lnTo>
                      <a:lnTo>
                        <a:pt x="173" y="22"/>
                      </a:lnTo>
                      <a:lnTo>
                        <a:pt x="200" y="27"/>
                      </a:lnTo>
                      <a:lnTo>
                        <a:pt x="213" y="31"/>
                      </a:lnTo>
                      <a:lnTo>
                        <a:pt x="224" y="36"/>
                      </a:lnTo>
                      <a:lnTo>
                        <a:pt x="233" y="40"/>
                      </a:lnTo>
                      <a:lnTo>
                        <a:pt x="242" y="45"/>
                      </a:lnTo>
                      <a:lnTo>
                        <a:pt x="249" y="50"/>
                      </a:lnTo>
                      <a:lnTo>
                        <a:pt x="256" y="58"/>
                      </a:lnTo>
                      <a:lnTo>
                        <a:pt x="262" y="65"/>
                      </a:lnTo>
                      <a:lnTo>
                        <a:pt x="267" y="72"/>
                      </a:lnTo>
                      <a:lnTo>
                        <a:pt x="269" y="81"/>
                      </a:lnTo>
                      <a:lnTo>
                        <a:pt x="273" y="90"/>
                      </a:lnTo>
                      <a:lnTo>
                        <a:pt x="273" y="101"/>
                      </a:lnTo>
                      <a:lnTo>
                        <a:pt x="273" y="114"/>
                      </a:lnTo>
                      <a:lnTo>
                        <a:pt x="271" y="126"/>
                      </a:lnTo>
                      <a:lnTo>
                        <a:pt x="267" y="141"/>
                      </a:lnTo>
                      <a:lnTo>
                        <a:pt x="262" y="155"/>
                      </a:lnTo>
                      <a:lnTo>
                        <a:pt x="256" y="171"/>
                      </a:lnTo>
                      <a:lnTo>
                        <a:pt x="247" y="189"/>
                      </a:lnTo>
                      <a:lnTo>
                        <a:pt x="238" y="209"/>
                      </a:lnTo>
                      <a:lnTo>
                        <a:pt x="226" y="229"/>
                      </a:lnTo>
                      <a:lnTo>
                        <a:pt x="213" y="252"/>
                      </a:lnTo>
                      <a:lnTo>
                        <a:pt x="226" y="260"/>
                      </a:lnTo>
                      <a:lnTo>
                        <a:pt x="238" y="238"/>
                      </a:lnTo>
                      <a:lnTo>
                        <a:pt x="251" y="216"/>
                      </a:lnTo>
                      <a:lnTo>
                        <a:pt x="262" y="196"/>
                      </a:lnTo>
                      <a:lnTo>
                        <a:pt x="269" y="178"/>
                      </a:lnTo>
                      <a:lnTo>
                        <a:pt x="276" y="160"/>
                      </a:lnTo>
                      <a:lnTo>
                        <a:pt x="282" y="144"/>
                      </a:lnTo>
                      <a:lnTo>
                        <a:pt x="285" y="128"/>
                      </a:lnTo>
                      <a:lnTo>
                        <a:pt x="287" y="114"/>
                      </a:lnTo>
                      <a:lnTo>
                        <a:pt x="287" y="101"/>
                      </a:lnTo>
                      <a:lnTo>
                        <a:pt x="287" y="88"/>
                      </a:lnTo>
                      <a:lnTo>
                        <a:pt x="283" y="77"/>
                      </a:lnTo>
                      <a:lnTo>
                        <a:pt x="280" y="67"/>
                      </a:lnTo>
                      <a:lnTo>
                        <a:pt x="274" y="56"/>
                      </a:lnTo>
                      <a:lnTo>
                        <a:pt x="267" y="47"/>
                      </a:lnTo>
                      <a:lnTo>
                        <a:pt x="260" y="40"/>
                      </a:lnTo>
                      <a:lnTo>
                        <a:pt x="251" y="32"/>
                      </a:lnTo>
                      <a:lnTo>
                        <a:pt x="240" y="27"/>
                      </a:lnTo>
                      <a:lnTo>
                        <a:pt x="229" y="22"/>
                      </a:lnTo>
                      <a:lnTo>
                        <a:pt x="217" y="18"/>
                      </a:lnTo>
                      <a:lnTo>
                        <a:pt x="204" y="13"/>
                      </a:lnTo>
                      <a:lnTo>
                        <a:pt x="177" y="7"/>
                      </a:lnTo>
                      <a:lnTo>
                        <a:pt x="144" y="4"/>
                      </a:lnTo>
                      <a:lnTo>
                        <a:pt x="112" y="2"/>
                      </a:lnTo>
                      <a:lnTo>
                        <a:pt x="76" y="0"/>
                      </a:lnTo>
                      <a:lnTo>
                        <a:pt x="38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81" name="Freeform 62"/>
                <p:cNvSpPr>
                  <a:spLocks noChangeAspect="1"/>
                </p:cNvSpPr>
                <p:nvPr/>
              </p:nvSpPr>
              <p:spPr bwMode="auto">
                <a:xfrm>
                  <a:off x="782" y="677"/>
                  <a:ext cx="169" cy="53"/>
                </a:xfrm>
                <a:custGeom>
                  <a:avLst/>
                  <a:gdLst>
                    <a:gd name="T0" fmla="*/ 0 w 337"/>
                    <a:gd name="T1" fmla="*/ 7 h 106"/>
                    <a:gd name="T2" fmla="*/ 23 w 337"/>
                    <a:gd name="T3" fmla="*/ 7 h 106"/>
                    <a:gd name="T4" fmla="*/ 42 w 337"/>
                    <a:gd name="T5" fmla="*/ 9 h 106"/>
                    <a:gd name="T6" fmla="*/ 56 w 337"/>
                    <a:gd name="T7" fmla="*/ 12 h 106"/>
                    <a:gd name="T8" fmla="*/ 68 w 337"/>
                    <a:gd name="T9" fmla="*/ 15 h 106"/>
                    <a:gd name="T10" fmla="*/ 77 w 337"/>
                    <a:gd name="T11" fmla="*/ 18 h 106"/>
                    <a:gd name="T12" fmla="*/ 83 w 337"/>
                    <a:gd name="T13" fmla="*/ 22 h 106"/>
                    <a:gd name="T14" fmla="*/ 88 w 337"/>
                    <a:gd name="T15" fmla="*/ 25 h 106"/>
                    <a:gd name="T16" fmla="*/ 93 w 337"/>
                    <a:gd name="T17" fmla="*/ 30 h 106"/>
                    <a:gd name="T18" fmla="*/ 97 w 337"/>
                    <a:gd name="T19" fmla="*/ 35 h 106"/>
                    <a:gd name="T20" fmla="*/ 103 w 337"/>
                    <a:gd name="T21" fmla="*/ 39 h 106"/>
                    <a:gd name="T22" fmla="*/ 108 w 337"/>
                    <a:gd name="T23" fmla="*/ 44 h 106"/>
                    <a:gd name="T24" fmla="*/ 116 w 337"/>
                    <a:gd name="T25" fmla="*/ 47 h 106"/>
                    <a:gd name="T26" fmla="*/ 125 w 337"/>
                    <a:gd name="T27" fmla="*/ 50 h 106"/>
                    <a:gd name="T28" fmla="*/ 136 w 337"/>
                    <a:gd name="T29" fmla="*/ 53 h 106"/>
                    <a:gd name="T30" fmla="*/ 151 w 337"/>
                    <a:gd name="T31" fmla="*/ 53 h 106"/>
                    <a:gd name="T32" fmla="*/ 169 w 337"/>
                    <a:gd name="T33" fmla="*/ 53 h 106"/>
                    <a:gd name="T34" fmla="*/ 169 w 337"/>
                    <a:gd name="T35" fmla="*/ 46 h 106"/>
                    <a:gd name="T36" fmla="*/ 152 w 337"/>
                    <a:gd name="T37" fmla="*/ 46 h 106"/>
                    <a:gd name="T38" fmla="*/ 137 w 337"/>
                    <a:gd name="T39" fmla="*/ 44 h 106"/>
                    <a:gd name="T40" fmla="*/ 127 w 337"/>
                    <a:gd name="T41" fmla="*/ 43 h 106"/>
                    <a:gd name="T42" fmla="*/ 119 w 337"/>
                    <a:gd name="T43" fmla="*/ 40 h 106"/>
                    <a:gd name="T44" fmla="*/ 113 w 337"/>
                    <a:gd name="T45" fmla="*/ 37 h 106"/>
                    <a:gd name="T46" fmla="*/ 107 w 337"/>
                    <a:gd name="T47" fmla="*/ 33 h 106"/>
                    <a:gd name="T48" fmla="*/ 103 w 337"/>
                    <a:gd name="T49" fmla="*/ 29 h 106"/>
                    <a:gd name="T50" fmla="*/ 98 w 337"/>
                    <a:gd name="T51" fmla="*/ 25 h 106"/>
                    <a:gd name="T52" fmla="*/ 93 w 337"/>
                    <a:gd name="T53" fmla="*/ 20 h 106"/>
                    <a:gd name="T54" fmla="*/ 88 w 337"/>
                    <a:gd name="T55" fmla="*/ 16 h 106"/>
                    <a:gd name="T56" fmla="*/ 79 w 337"/>
                    <a:gd name="T57" fmla="*/ 11 h 106"/>
                    <a:gd name="T58" fmla="*/ 70 w 337"/>
                    <a:gd name="T59" fmla="*/ 7 h 106"/>
                    <a:gd name="T60" fmla="*/ 58 w 337"/>
                    <a:gd name="T61" fmla="*/ 5 h 106"/>
                    <a:gd name="T62" fmla="*/ 42 w 337"/>
                    <a:gd name="T63" fmla="*/ 2 h 106"/>
                    <a:gd name="T64" fmla="*/ 23 w 337"/>
                    <a:gd name="T65" fmla="*/ 0 h 106"/>
                    <a:gd name="T66" fmla="*/ 0 w 337"/>
                    <a:gd name="T67" fmla="*/ 0 h 106"/>
                    <a:gd name="T68" fmla="*/ 0 w 337"/>
                    <a:gd name="T69" fmla="*/ 7 h 10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37" h="106">
                      <a:moveTo>
                        <a:pt x="0" y="14"/>
                      </a:moveTo>
                      <a:lnTo>
                        <a:pt x="45" y="14"/>
                      </a:lnTo>
                      <a:lnTo>
                        <a:pt x="83" y="18"/>
                      </a:lnTo>
                      <a:lnTo>
                        <a:pt x="111" y="23"/>
                      </a:lnTo>
                      <a:lnTo>
                        <a:pt x="135" y="29"/>
                      </a:lnTo>
                      <a:lnTo>
                        <a:pt x="153" y="36"/>
                      </a:lnTo>
                      <a:lnTo>
                        <a:pt x="166" y="43"/>
                      </a:lnTo>
                      <a:lnTo>
                        <a:pt x="176" y="50"/>
                      </a:lnTo>
                      <a:lnTo>
                        <a:pt x="185" y="60"/>
                      </a:lnTo>
                      <a:lnTo>
                        <a:pt x="194" y="69"/>
                      </a:lnTo>
                      <a:lnTo>
                        <a:pt x="205" y="78"/>
                      </a:lnTo>
                      <a:lnTo>
                        <a:pt x="216" y="87"/>
                      </a:lnTo>
                      <a:lnTo>
                        <a:pt x="231" y="94"/>
                      </a:lnTo>
                      <a:lnTo>
                        <a:pt x="250" y="99"/>
                      </a:lnTo>
                      <a:lnTo>
                        <a:pt x="272" y="105"/>
                      </a:lnTo>
                      <a:lnTo>
                        <a:pt x="301" y="106"/>
                      </a:lnTo>
                      <a:lnTo>
                        <a:pt x="337" y="106"/>
                      </a:lnTo>
                      <a:lnTo>
                        <a:pt x="337" y="92"/>
                      </a:lnTo>
                      <a:lnTo>
                        <a:pt x="303" y="92"/>
                      </a:lnTo>
                      <a:lnTo>
                        <a:pt x="274" y="88"/>
                      </a:lnTo>
                      <a:lnTo>
                        <a:pt x="254" y="85"/>
                      </a:lnTo>
                      <a:lnTo>
                        <a:pt x="238" y="79"/>
                      </a:lnTo>
                      <a:lnTo>
                        <a:pt x="225" y="74"/>
                      </a:lnTo>
                      <a:lnTo>
                        <a:pt x="214" y="65"/>
                      </a:lnTo>
                      <a:lnTo>
                        <a:pt x="205" y="58"/>
                      </a:lnTo>
                      <a:lnTo>
                        <a:pt x="196" y="49"/>
                      </a:lnTo>
                      <a:lnTo>
                        <a:pt x="185" y="40"/>
                      </a:lnTo>
                      <a:lnTo>
                        <a:pt x="175" y="31"/>
                      </a:lnTo>
                      <a:lnTo>
                        <a:pt x="158" y="22"/>
                      </a:lnTo>
                      <a:lnTo>
                        <a:pt x="139" y="14"/>
                      </a:lnTo>
                      <a:lnTo>
                        <a:pt x="115" y="9"/>
                      </a:lnTo>
                      <a:lnTo>
                        <a:pt x="84" y="4"/>
                      </a:lnTo>
                      <a:lnTo>
                        <a:pt x="45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82" name="Freeform 63"/>
                <p:cNvSpPr>
                  <a:spLocks noChangeAspect="1"/>
                </p:cNvSpPr>
                <p:nvPr/>
              </p:nvSpPr>
              <p:spPr bwMode="auto">
                <a:xfrm>
                  <a:off x="608" y="677"/>
                  <a:ext cx="174" cy="53"/>
                </a:xfrm>
                <a:custGeom>
                  <a:avLst/>
                  <a:gdLst>
                    <a:gd name="T0" fmla="*/ 0 w 349"/>
                    <a:gd name="T1" fmla="*/ 53 h 106"/>
                    <a:gd name="T2" fmla="*/ 17 w 349"/>
                    <a:gd name="T3" fmla="*/ 53 h 106"/>
                    <a:gd name="T4" fmla="*/ 31 w 349"/>
                    <a:gd name="T5" fmla="*/ 52 h 106"/>
                    <a:gd name="T6" fmla="*/ 42 w 349"/>
                    <a:gd name="T7" fmla="*/ 50 h 106"/>
                    <a:gd name="T8" fmla="*/ 51 w 349"/>
                    <a:gd name="T9" fmla="*/ 46 h 106"/>
                    <a:gd name="T10" fmla="*/ 59 w 349"/>
                    <a:gd name="T11" fmla="*/ 43 h 106"/>
                    <a:gd name="T12" fmla="*/ 65 w 349"/>
                    <a:gd name="T13" fmla="*/ 38 h 106"/>
                    <a:gd name="T14" fmla="*/ 70 w 349"/>
                    <a:gd name="T15" fmla="*/ 35 h 106"/>
                    <a:gd name="T16" fmla="*/ 76 w 349"/>
                    <a:gd name="T17" fmla="*/ 30 h 106"/>
                    <a:gd name="T18" fmla="*/ 81 w 349"/>
                    <a:gd name="T19" fmla="*/ 25 h 106"/>
                    <a:gd name="T20" fmla="*/ 87 w 349"/>
                    <a:gd name="T21" fmla="*/ 22 h 106"/>
                    <a:gd name="T22" fmla="*/ 95 w 349"/>
                    <a:gd name="T23" fmla="*/ 18 h 106"/>
                    <a:gd name="T24" fmla="*/ 105 w 349"/>
                    <a:gd name="T25" fmla="*/ 15 h 106"/>
                    <a:gd name="T26" fmla="*/ 116 w 349"/>
                    <a:gd name="T27" fmla="*/ 12 h 106"/>
                    <a:gd name="T28" fmla="*/ 132 w 349"/>
                    <a:gd name="T29" fmla="*/ 9 h 106"/>
                    <a:gd name="T30" fmla="*/ 151 w 349"/>
                    <a:gd name="T31" fmla="*/ 7 h 106"/>
                    <a:gd name="T32" fmla="*/ 174 w 349"/>
                    <a:gd name="T33" fmla="*/ 7 h 106"/>
                    <a:gd name="T34" fmla="*/ 174 w 349"/>
                    <a:gd name="T35" fmla="*/ 0 h 106"/>
                    <a:gd name="T36" fmla="*/ 151 w 349"/>
                    <a:gd name="T37" fmla="*/ 0 h 106"/>
                    <a:gd name="T38" fmla="*/ 131 w 349"/>
                    <a:gd name="T39" fmla="*/ 2 h 106"/>
                    <a:gd name="T40" fmla="*/ 115 w 349"/>
                    <a:gd name="T41" fmla="*/ 4 h 106"/>
                    <a:gd name="T42" fmla="*/ 102 w 349"/>
                    <a:gd name="T43" fmla="*/ 7 h 106"/>
                    <a:gd name="T44" fmla="*/ 92 w 349"/>
                    <a:gd name="T45" fmla="*/ 11 h 106"/>
                    <a:gd name="T46" fmla="*/ 84 w 349"/>
                    <a:gd name="T47" fmla="*/ 15 h 106"/>
                    <a:gd name="T48" fmla="*/ 77 w 349"/>
                    <a:gd name="T49" fmla="*/ 19 h 106"/>
                    <a:gd name="T50" fmla="*/ 71 w 349"/>
                    <a:gd name="T51" fmla="*/ 24 h 106"/>
                    <a:gd name="T52" fmla="*/ 66 w 349"/>
                    <a:gd name="T53" fmla="*/ 28 h 106"/>
                    <a:gd name="T54" fmla="*/ 60 w 349"/>
                    <a:gd name="T55" fmla="*/ 33 h 106"/>
                    <a:gd name="T56" fmla="*/ 55 w 349"/>
                    <a:gd name="T57" fmla="*/ 36 h 106"/>
                    <a:gd name="T58" fmla="*/ 49 w 349"/>
                    <a:gd name="T59" fmla="*/ 40 h 106"/>
                    <a:gd name="T60" fmla="*/ 40 w 349"/>
                    <a:gd name="T61" fmla="*/ 43 h 106"/>
                    <a:gd name="T62" fmla="*/ 30 w 349"/>
                    <a:gd name="T63" fmla="*/ 44 h 106"/>
                    <a:gd name="T64" fmla="*/ 16 w 349"/>
                    <a:gd name="T65" fmla="*/ 46 h 106"/>
                    <a:gd name="T66" fmla="*/ 0 w 349"/>
                    <a:gd name="T67" fmla="*/ 46 h 106"/>
                    <a:gd name="T68" fmla="*/ 0 w 349"/>
                    <a:gd name="T69" fmla="*/ 53 h 10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49" h="106">
                      <a:moveTo>
                        <a:pt x="0" y="106"/>
                      </a:moveTo>
                      <a:lnTo>
                        <a:pt x="35" y="106"/>
                      </a:lnTo>
                      <a:lnTo>
                        <a:pt x="62" y="103"/>
                      </a:lnTo>
                      <a:lnTo>
                        <a:pt x="85" y="99"/>
                      </a:lnTo>
                      <a:lnTo>
                        <a:pt x="103" y="92"/>
                      </a:lnTo>
                      <a:lnTo>
                        <a:pt x="118" y="85"/>
                      </a:lnTo>
                      <a:lnTo>
                        <a:pt x="130" y="76"/>
                      </a:lnTo>
                      <a:lnTo>
                        <a:pt x="141" y="69"/>
                      </a:lnTo>
                      <a:lnTo>
                        <a:pt x="152" y="60"/>
                      </a:lnTo>
                      <a:lnTo>
                        <a:pt x="163" y="50"/>
                      </a:lnTo>
                      <a:lnTo>
                        <a:pt x="175" y="43"/>
                      </a:lnTo>
                      <a:lnTo>
                        <a:pt x="190" y="36"/>
                      </a:lnTo>
                      <a:lnTo>
                        <a:pt x="210" y="29"/>
                      </a:lnTo>
                      <a:lnTo>
                        <a:pt x="233" y="23"/>
                      </a:lnTo>
                      <a:lnTo>
                        <a:pt x="264" y="18"/>
                      </a:lnTo>
                      <a:lnTo>
                        <a:pt x="302" y="14"/>
                      </a:lnTo>
                      <a:lnTo>
                        <a:pt x="349" y="14"/>
                      </a:lnTo>
                      <a:lnTo>
                        <a:pt x="349" y="0"/>
                      </a:lnTo>
                      <a:lnTo>
                        <a:pt x="302" y="0"/>
                      </a:lnTo>
                      <a:lnTo>
                        <a:pt x="262" y="4"/>
                      </a:lnTo>
                      <a:lnTo>
                        <a:pt x="231" y="7"/>
                      </a:lnTo>
                      <a:lnTo>
                        <a:pt x="204" y="14"/>
                      </a:lnTo>
                      <a:lnTo>
                        <a:pt x="184" y="22"/>
                      </a:lnTo>
                      <a:lnTo>
                        <a:pt x="168" y="29"/>
                      </a:lnTo>
                      <a:lnTo>
                        <a:pt x="154" y="38"/>
                      </a:lnTo>
                      <a:lnTo>
                        <a:pt x="143" y="47"/>
                      </a:lnTo>
                      <a:lnTo>
                        <a:pt x="132" y="56"/>
                      </a:lnTo>
                      <a:lnTo>
                        <a:pt x="121" y="65"/>
                      </a:lnTo>
                      <a:lnTo>
                        <a:pt x="110" y="72"/>
                      </a:lnTo>
                      <a:lnTo>
                        <a:pt x="98" y="79"/>
                      </a:lnTo>
                      <a:lnTo>
                        <a:pt x="81" y="85"/>
                      </a:lnTo>
                      <a:lnTo>
                        <a:pt x="60" y="88"/>
                      </a:lnTo>
                      <a:lnTo>
                        <a:pt x="33" y="92"/>
                      </a:lnTo>
                      <a:lnTo>
                        <a:pt x="0" y="92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83" name="Freeform 64"/>
                <p:cNvSpPr>
                  <a:spLocks noChangeAspect="1"/>
                </p:cNvSpPr>
                <p:nvPr/>
              </p:nvSpPr>
              <p:spPr bwMode="auto">
                <a:xfrm>
                  <a:off x="485" y="722"/>
                  <a:ext cx="123" cy="130"/>
                </a:xfrm>
                <a:custGeom>
                  <a:avLst/>
                  <a:gdLst>
                    <a:gd name="T0" fmla="*/ 37 w 247"/>
                    <a:gd name="T1" fmla="*/ 126 h 260"/>
                    <a:gd name="T2" fmla="*/ 25 w 247"/>
                    <a:gd name="T3" fmla="*/ 104 h 260"/>
                    <a:gd name="T4" fmla="*/ 17 w 247"/>
                    <a:gd name="T5" fmla="*/ 85 h 260"/>
                    <a:gd name="T6" fmla="*/ 13 w 247"/>
                    <a:gd name="T7" fmla="*/ 77 h 260"/>
                    <a:gd name="T8" fmla="*/ 11 w 247"/>
                    <a:gd name="T9" fmla="*/ 69 h 260"/>
                    <a:gd name="T10" fmla="*/ 9 w 247"/>
                    <a:gd name="T11" fmla="*/ 62 h 260"/>
                    <a:gd name="T12" fmla="*/ 8 w 247"/>
                    <a:gd name="T13" fmla="*/ 55 h 260"/>
                    <a:gd name="T14" fmla="*/ 7 w 247"/>
                    <a:gd name="T15" fmla="*/ 49 h 260"/>
                    <a:gd name="T16" fmla="*/ 7 w 247"/>
                    <a:gd name="T17" fmla="*/ 43 h 260"/>
                    <a:gd name="T18" fmla="*/ 7 w 247"/>
                    <a:gd name="T19" fmla="*/ 39 h 260"/>
                    <a:gd name="T20" fmla="*/ 9 w 247"/>
                    <a:gd name="T21" fmla="*/ 34 h 260"/>
                    <a:gd name="T22" fmla="*/ 10 w 247"/>
                    <a:gd name="T23" fmla="*/ 31 h 260"/>
                    <a:gd name="T24" fmla="*/ 11 w 247"/>
                    <a:gd name="T25" fmla="*/ 27 h 260"/>
                    <a:gd name="T26" fmla="*/ 14 w 247"/>
                    <a:gd name="T27" fmla="*/ 25 h 260"/>
                    <a:gd name="T28" fmla="*/ 17 w 247"/>
                    <a:gd name="T29" fmla="*/ 22 h 260"/>
                    <a:gd name="T30" fmla="*/ 21 w 247"/>
                    <a:gd name="T31" fmla="*/ 19 h 260"/>
                    <a:gd name="T32" fmla="*/ 24 w 247"/>
                    <a:gd name="T33" fmla="*/ 17 h 260"/>
                    <a:gd name="T34" fmla="*/ 29 w 247"/>
                    <a:gd name="T35" fmla="*/ 15 h 260"/>
                    <a:gd name="T36" fmla="*/ 33 w 247"/>
                    <a:gd name="T37" fmla="*/ 14 h 260"/>
                    <a:gd name="T38" fmla="*/ 45 w 247"/>
                    <a:gd name="T39" fmla="*/ 11 h 260"/>
                    <a:gd name="T40" fmla="*/ 58 w 247"/>
                    <a:gd name="T41" fmla="*/ 9 h 260"/>
                    <a:gd name="T42" fmla="*/ 88 w 247"/>
                    <a:gd name="T43" fmla="*/ 7 h 260"/>
                    <a:gd name="T44" fmla="*/ 123 w 247"/>
                    <a:gd name="T45" fmla="*/ 7 h 260"/>
                    <a:gd name="T46" fmla="*/ 123 w 247"/>
                    <a:gd name="T47" fmla="*/ 0 h 260"/>
                    <a:gd name="T48" fmla="*/ 88 w 247"/>
                    <a:gd name="T49" fmla="*/ 0 h 260"/>
                    <a:gd name="T50" fmla="*/ 58 w 247"/>
                    <a:gd name="T51" fmla="*/ 2 h 260"/>
                    <a:gd name="T52" fmla="*/ 44 w 247"/>
                    <a:gd name="T53" fmla="*/ 4 h 260"/>
                    <a:gd name="T54" fmla="*/ 31 w 247"/>
                    <a:gd name="T55" fmla="*/ 7 h 260"/>
                    <a:gd name="T56" fmla="*/ 26 w 247"/>
                    <a:gd name="T57" fmla="*/ 8 h 260"/>
                    <a:gd name="T58" fmla="*/ 21 w 247"/>
                    <a:gd name="T59" fmla="*/ 10 h 260"/>
                    <a:gd name="T60" fmla="*/ 17 w 247"/>
                    <a:gd name="T61" fmla="*/ 13 h 260"/>
                    <a:gd name="T62" fmla="*/ 12 w 247"/>
                    <a:gd name="T63" fmla="*/ 16 h 260"/>
                    <a:gd name="T64" fmla="*/ 9 w 247"/>
                    <a:gd name="T65" fmla="*/ 19 h 260"/>
                    <a:gd name="T66" fmla="*/ 5 w 247"/>
                    <a:gd name="T67" fmla="*/ 23 h 260"/>
                    <a:gd name="T68" fmla="*/ 3 w 247"/>
                    <a:gd name="T69" fmla="*/ 27 h 260"/>
                    <a:gd name="T70" fmla="*/ 2 w 247"/>
                    <a:gd name="T71" fmla="*/ 32 h 260"/>
                    <a:gd name="T72" fmla="*/ 0 w 247"/>
                    <a:gd name="T73" fmla="*/ 37 h 260"/>
                    <a:gd name="T74" fmla="*/ 0 w 247"/>
                    <a:gd name="T75" fmla="*/ 43 h 260"/>
                    <a:gd name="T76" fmla="*/ 0 w 247"/>
                    <a:gd name="T77" fmla="*/ 49 h 260"/>
                    <a:gd name="T78" fmla="*/ 0 w 247"/>
                    <a:gd name="T79" fmla="*/ 56 h 260"/>
                    <a:gd name="T80" fmla="*/ 2 w 247"/>
                    <a:gd name="T81" fmla="*/ 63 h 260"/>
                    <a:gd name="T82" fmla="*/ 3 w 247"/>
                    <a:gd name="T83" fmla="*/ 71 h 260"/>
                    <a:gd name="T84" fmla="*/ 6 w 247"/>
                    <a:gd name="T85" fmla="*/ 79 h 260"/>
                    <a:gd name="T86" fmla="*/ 10 w 247"/>
                    <a:gd name="T87" fmla="*/ 88 h 260"/>
                    <a:gd name="T88" fmla="*/ 19 w 247"/>
                    <a:gd name="T89" fmla="*/ 107 h 260"/>
                    <a:gd name="T90" fmla="*/ 30 w 247"/>
                    <a:gd name="T91" fmla="*/ 130 h 260"/>
                    <a:gd name="T92" fmla="*/ 37 w 247"/>
                    <a:gd name="T93" fmla="*/ 126 h 26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247" h="260">
                      <a:moveTo>
                        <a:pt x="74" y="252"/>
                      </a:moveTo>
                      <a:lnTo>
                        <a:pt x="51" y="207"/>
                      </a:lnTo>
                      <a:lnTo>
                        <a:pt x="34" y="169"/>
                      </a:lnTo>
                      <a:lnTo>
                        <a:pt x="27" y="153"/>
                      </a:lnTo>
                      <a:lnTo>
                        <a:pt x="22" y="137"/>
                      </a:lnTo>
                      <a:lnTo>
                        <a:pt x="18" y="123"/>
                      </a:lnTo>
                      <a:lnTo>
                        <a:pt x="16" y="110"/>
                      </a:lnTo>
                      <a:lnTo>
                        <a:pt x="14" y="97"/>
                      </a:lnTo>
                      <a:lnTo>
                        <a:pt x="14" y="86"/>
                      </a:lnTo>
                      <a:lnTo>
                        <a:pt x="14" y="77"/>
                      </a:lnTo>
                      <a:lnTo>
                        <a:pt x="18" y="68"/>
                      </a:lnTo>
                      <a:lnTo>
                        <a:pt x="20" y="61"/>
                      </a:lnTo>
                      <a:lnTo>
                        <a:pt x="23" y="54"/>
                      </a:lnTo>
                      <a:lnTo>
                        <a:pt x="29" y="49"/>
                      </a:lnTo>
                      <a:lnTo>
                        <a:pt x="34" y="43"/>
                      </a:lnTo>
                      <a:lnTo>
                        <a:pt x="42" y="38"/>
                      </a:lnTo>
                      <a:lnTo>
                        <a:pt x="49" y="34"/>
                      </a:lnTo>
                      <a:lnTo>
                        <a:pt x="58" y="29"/>
                      </a:lnTo>
                      <a:lnTo>
                        <a:pt x="67" y="27"/>
                      </a:lnTo>
                      <a:lnTo>
                        <a:pt x="90" y="22"/>
                      </a:lnTo>
                      <a:lnTo>
                        <a:pt x="116" y="18"/>
                      </a:lnTo>
                      <a:lnTo>
                        <a:pt x="177" y="14"/>
                      </a:lnTo>
                      <a:lnTo>
                        <a:pt x="247" y="14"/>
                      </a:lnTo>
                      <a:lnTo>
                        <a:pt x="247" y="0"/>
                      </a:lnTo>
                      <a:lnTo>
                        <a:pt x="177" y="0"/>
                      </a:lnTo>
                      <a:lnTo>
                        <a:pt x="116" y="4"/>
                      </a:lnTo>
                      <a:lnTo>
                        <a:pt x="88" y="7"/>
                      </a:lnTo>
                      <a:lnTo>
                        <a:pt x="63" y="13"/>
                      </a:lnTo>
                      <a:lnTo>
                        <a:pt x="52" y="16"/>
                      </a:lnTo>
                      <a:lnTo>
                        <a:pt x="43" y="20"/>
                      </a:lnTo>
                      <a:lnTo>
                        <a:pt x="34" y="25"/>
                      </a:lnTo>
                      <a:lnTo>
                        <a:pt x="25" y="31"/>
                      </a:lnTo>
                      <a:lnTo>
                        <a:pt x="18" y="38"/>
                      </a:lnTo>
                      <a:lnTo>
                        <a:pt x="11" y="45"/>
                      </a:lnTo>
                      <a:lnTo>
                        <a:pt x="7" y="54"/>
                      </a:lnTo>
                      <a:lnTo>
                        <a:pt x="4" y="63"/>
                      </a:lnTo>
                      <a:lnTo>
                        <a:pt x="0" y="74"/>
                      </a:lnTo>
                      <a:lnTo>
                        <a:pt x="0" y="86"/>
                      </a:lnTo>
                      <a:lnTo>
                        <a:pt x="0" y="97"/>
                      </a:lnTo>
                      <a:lnTo>
                        <a:pt x="0" y="112"/>
                      </a:lnTo>
                      <a:lnTo>
                        <a:pt x="4" y="126"/>
                      </a:lnTo>
                      <a:lnTo>
                        <a:pt x="7" y="141"/>
                      </a:lnTo>
                      <a:lnTo>
                        <a:pt x="13" y="157"/>
                      </a:lnTo>
                      <a:lnTo>
                        <a:pt x="20" y="175"/>
                      </a:lnTo>
                      <a:lnTo>
                        <a:pt x="38" y="214"/>
                      </a:lnTo>
                      <a:lnTo>
                        <a:pt x="61" y="260"/>
                      </a:lnTo>
                      <a:lnTo>
                        <a:pt x="74" y="25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7429" name="Group 65"/>
              <p:cNvGrpSpPr>
                <a:grpSpLocks noChangeAspect="1"/>
              </p:cNvGrpSpPr>
              <p:nvPr/>
            </p:nvGrpSpPr>
            <p:grpSpPr bwMode="auto">
              <a:xfrm rot="5400000" flipH="1">
                <a:off x="4410" y="2386"/>
                <a:ext cx="111" cy="188"/>
                <a:chOff x="485" y="677"/>
                <a:chExt cx="609" cy="950"/>
              </a:xfrm>
            </p:grpSpPr>
            <p:sp>
              <p:nvSpPr>
                <p:cNvPr id="17458" name="Freeform 66"/>
                <p:cNvSpPr>
                  <a:spLocks noChangeAspect="1"/>
                </p:cNvSpPr>
                <p:nvPr/>
              </p:nvSpPr>
              <p:spPr bwMode="auto">
                <a:xfrm>
                  <a:off x="488" y="680"/>
                  <a:ext cx="603" cy="944"/>
                </a:xfrm>
                <a:custGeom>
                  <a:avLst/>
                  <a:gdLst>
                    <a:gd name="T0" fmla="*/ 51 w 1206"/>
                    <a:gd name="T1" fmla="*/ 212 h 1888"/>
                    <a:gd name="T2" fmla="*/ 74 w 1206"/>
                    <a:gd name="T3" fmla="*/ 286 h 1888"/>
                    <a:gd name="T4" fmla="*/ 109 w 1206"/>
                    <a:gd name="T5" fmla="*/ 401 h 1888"/>
                    <a:gd name="T6" fmla="*/ 120 w 1206"/>
                    <a:gd name="T7" fmla="*/ 505 h 1888"/>
                    <a:gd name="T8" fmla="*/ 115 w 1206"/>
                    <a:gd name="T9" fmla="*/ 612 h 1888"/>
                    <a:gd name="T10" fmla="*/ 93 w 1206"/>
                    <a:gd name="T11" fmla="*/ 751 h 1888"/>
                    <a:gd name="T12" fmla="*/ 91 w 1206"/>
                    <a:gd name="T13" fmla="*/ 837 h 1888"/>
                    <a:gd name="T14" fmla="*/ 100 w 1206"/>
                    <a:gd name="T15" fmla="*/ 885 h 1888"/>
                    <a:gd name="T16" fmla="*/ 115 w 1206"/>
                    <a:gd name="T17" fmla="*/ 915 h 1888"/>
                    <a:gd name="T18" fmla="*/ 135 w 1206"/>
                    <a:gd name="T19" fmla="*/ 934 h 1888"/>
                    <a:gd name="T20" fmla="*/ 156 w 1206"/>
                    <a:gd name="T21" fmla="*/ 943 h 1888"/>
                    <a:gd name="T22" fmla="*/ 214 w 1206"/>
                    <a:gd name="T23" fmla="*/ 939 h 1888"/>
                    <a:gd name="T24" fmla="*/ 284 w 1206"/>
                    <a:gd name="T25" fmla="*/ 925 h 1888"/>
                    <a:gd name="T26" fmla="*/ 341 w 1206"/>
                    <a:gd name="T27" fmla="*/ 931 h 1888"/>
                    <a:gd name="T28" fmla="*/ 403 w 1206"/>
                    <a:gd name="T29" fmla="*/ 941 h 1888"/>
                    <a:gd name="T30" fmla="*/ 453 w 1206"/>
                    <a:gd name="T31" fmla="*/ 941 h 1888"/>
                    <a:gd name="T32" fmla="*/ 478 w 1206"/>
                    <a:gd name="T33" fmla="*/ 932 h 1888"/>
                    <a:gd name="T34" fmla="*/ 498 w 1206"/>
                    <a:gd name="T35" fmla="*/ 913 h 1888"/>
                    <a:gd name="T36" fmla="*/ 513 w 1206"/>
                    <a:gd name="T37" fmla="*/ 884 h 1888"/>
                    <a:gd name="T38" fmla="*/ 520 w 1206"/>
                    <a:gd name="T39" fmla="*/ 835 h 1888"/>
                    <a:gd name="T40" fmla="*/ 514 w 1206"/>
                    <a:gd name="T41" fmla="*/ 745 h 1888"/>
                    <a:gd name="T42" fmla="*/ 484 w 1206"/>
                    <a:gd name="T43" fmla="*/ 604 h 1888"/>
                    <a:gd name="T44" fmla="*/ 469 w 1206"/>
                    <a:gd name="T45" fmla="*/ 507 h 1888"/>
                    <a:gd name="T46" fmla="*/ 467 w 1206"/>
                    <a:gd name="T47" fmla="*/ 429 h 1888"/>
                    <a:gd name="T48" fmla="*/ 474 w 1206"/>
                    <a:gd name="T49" fmla="*/ 376 h 1888"/>
                    <a:gd name="T50" fmla="*/ 488 w 1206"/>
                    <a:gd name="T51" fmla="*/ 330 h 1888"/>
                    <a:gd name="T52" fmla="*/ 509 w 1206"/>
                    <a:gd name="T53" fmla="*/ 279 h 1888"/>
                    <a:gd name="T54" fmla="*/ 548 w 1206"/>
                    <a:gd name="T55" fmla="*/ 209 h 1888"/>
                    <a:gd name="T56" fmla="*/ 590 w 1206"/>
                    <a:gd name="T57" fmla="*/ 139 h 1888"/>
                    <a:gd name="T58" fmla="*/ 602 w 1206"/>
                    <a:gd name="T59" fmla="*/ 107 h 1888"/>
                    <a:gd name="T60" fmla="*/ 601 w 1206"/>
                    <a:gd name="T61" fmla="*/ 82 h 1888"/>
                    <a:gd name="T62" fmla="*/ 590 w 1206"/>
                    <a:gd name="T63" fmla="*/ 65 h 1888"/>
                    <a:gd name="T64" fmla="*/ 571 w 1206"/>
                    <a:gd name="T65" fmla="*/ 54 h 1888"/>
                    <a:gd name="T66" fmla="*/ 519 w 1206"/>
                    <a:gd name="T67" fmla="*/ 47 h 1888"/>
                    <a:gd name="T68" fmla="*/ 445 w 1206"/>
                    <a:gd name="T69" fmla="*/ 46 h 1888"/>
                    <a:gd name="T70" fmla="*/ 405 w 1206"/>
                    <a:gd name="T71" fmla="*/ 36 h 1888"/>
                    <a:gd name="T72" fmla="*/ 386 w 1206"/>
                    <a:gd name="T73" fmla="*/ 19 h 1888"/>
                    <a:gd name="T74" fmla="*/ 351 w 1206"/>
                    <a:gd name="T75" fmla="*/ 5 h 1888"/>
                    <a:gd name="T76" fmla="*/ 271 w 1206"/>
                    <a:gd name="T77" fmla="*/ 0 h 1888"/>
                    <a:gd name="T78" fmla="*/ 214 w 1206"/>
                    <a:gd name="T79" fmla="*/ 11 h 1888"/>
                    <a:gd name="T80" fmla="*/ 188 w 1206"/>
                    <a:gd name="T81" fmla="*/ 27 h 1888"/>
                    <a:gd name="T82" fmla="*/ 162 w 1206"/>
                    <a:gd name="T83" fmla="*/ 43 h 1888"/>
                    <a:gd name="T84" fmla="*/ 85 w 1206"/>
                    <a:gd name="T85" fmla="*/ 46 h 1888"/>
                    <a:gd name="T86" fmla="*/ 25 w 1206"/>
                    <a:gd name="T87" fmla="*/ 54 h 1888"/>
                    <a:gd name="T88" fmla="*/ 8 w 1206"/>
                    <a:gd name="T89" fmla="*/ 64 h 1888"/>
                    <a:gd name="T90" fmla="*/ 0 w 1206"/>
                    <a:gd name="T91" fmla="*/ 81 h 1888"/>
                    <a:gd name="T92" fmla="*/ 2 w 1206"/>
                    <a:gd name="T93" fmla="*/ 105 h 1888"/>
                    <a:gd name="T94" fmla="*/ 19 w 1206"/>
                    <a:gd name="T95" fmla="*/ 148 h 188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206" h="1888">
                      <a:moveTo>
                        <a:pt x="62" y="341"/>
                      </a:moveTo>
                      <a:lnTo>
                        <a:pt x="78" y="372"/>
                      </a:lnTo>
                      <a:lnTo>
                        <a:pt x="90" y="399"/>
                      </a:lnTo>
                      <a:lnTo>
                        <a:pt x="101" y="424"/>
                      </a:lnTo>
                      <a:lnTo>
                        <a:pt x="112" y="451"/>
                      </a:lnTo>
                      <a:lnTo>
                        <a:pt x="121" y="482"/>
                      </a:lnTo>
                      <a:lnTo>
                        <a:pt x="134" y="521"/>
                      </a:lnTo>
                      <a:lnTo>
                        <a:pt x="148" y="572"/>
                      </a:lnTo>
                      <a:lnTo>
                        <a:pt x="168" y="635"/>
                      </a:lnTo>
                      <a:lnTo>
                        <a:pt x="188" y="700"/>
                      </a:lnTo>
                      <a:lnTo>
                        <a:pt x="204" y="754"/>
                      </a:lnTo>
                      <a:lnTo>
                        <a:pt x="217" y="801"/>
                      </a:lnTo>
                      <a:lnTo>
                        <a:pt x="226" y="846"/>
                      </a:lnTo>
                      <a:lnTo>
                        <a:pt x="233" y="893"/>
                      </a:lnTo>
                      <a:lnTo>
                        <a:pt x="238" y="947"/>
                      </a:lnTo>
                      <a:lnTo>
                        <a:pt x="240" y="1010"/>
                      </a:lnTo>
                      <a:lnTo>
                        <a:pt x="240" y="1089"/>
                      </a:lnTo>
                      <a:lnTo>
                        <a:pt x="238" y="1134"/>
                      </a:lnTo>
                      <a:lnTo>
                        <a:pt x="235" y="1179"/>
                      </a:lnTo>
                      <a:lnTo>
                        <a:pt x="229" y="1224"/>
                      </a:lnTo>
                      <a:lnTo>
                        <a:pt x="222" y="1271"/>
                      </a:lnTo>
                      <a:lnTo>
                        <a:pt x="208" y="1363"/>
                      </a:lnTo>
                      <a:lnTo>
                        <a:pt x="193" y="1455"/>
                      </a:lnTo>
                      <a:lnTo>
                        <a:pt x="186" y="1502"/>
                      </a:lnTo>
                      <a:lnTo>
                        <a:pt x="183" y="1545"/>
                      </a:lnTo>
                      <a:lnTo>
                        <a:pt x="179" y="1589"/>
                      </a:lnTo>
                      <a:lnTo>
                        <a:pt x="179" y="1632"/>
                      </a:lnTo>
                      <a:lnTo>
                        <a:pt x="181" y="1673"/>
                      </a:lnTo>
                      <a:lnTo>
                        <a:pt x="186" y="1713"/>
                      </a:lnTo>
                      <a:lnTo>
                        <a:pt x="190" y="1731"/>
                      </a:lnTo>
                      <a:lnTo>
                        <a:pt x="193" y="1751"/>
                      </a:lnTo>
                      <a:lnTo>
                        <a:pt x="199" y="1769"/>
                      </a:lnTo>
                      <a:lnTo>
                        <a:pt x="206" y="1787"/>
                      </a:lnTo>
                      <a:lnTo>
                        <a:pt x="213" y="1803"/>
                      </a:lnTo>
                      <a:lnTo>
                        <a:pt x="222" y="1817"/>
                      </a:lnTo>
                      <a:lnTo>
                        <a:pt x="229" y="1830"/>
                      </a:lnTo>
                      <a:lnTo>
                        <a:pt x="238" y="1843"/>
                      </a:lnTo>
                      <a:lnTo>
                        <a:pt x="247" y="1852"/>
                      </a:lnTo>
                      <a:lnTo>
                        <a:pt x="258" y="1861"/>
                      </a:lnTo>
                      <a:lnTo>
                        <a:pt x="269" y="1868"/>
                      </a:lnTo>
                      <a:lnTo>
                        <a:pt x="278" y="1873"/>
                      </a:lnTo>
                      <a:lnTo>
                        <a:pt x="289" y="1879"/>
                      </a:lnTo>
                      <a:lnTo>
                        <a:pt x="302" y="1882"/>
                      </a:lnTo>
                      <a:lnTo>
                        <a:pt x="312" y="1886"/>
                      </a:lnTo>
                      <a:lnTo>
                        <a:pt x="325" y="1888"/>
                      </a:lnTo>
                      <a:lnTo>
                        <a:pt x="349" y="1888"/>
                      </a:lnTo>
                      <a:lnTo>
                        <a:pt x="374" y="1886"/>
                      </a:lnTo>
                      <a:lnTo>
                        <a:pt x="428" y="1877"/>
                      </a:lnTo>
                      <a:lnTo>
                        <a:pt x="484" y="1864"/>
                      </a:lnTo>
                      <a:lnTo>
                        <a:pt x="511" y="1859"/>
                      </a:lnTo>
                      <a:lnTo>
                        <a:pt x="540" y="1854"/>
                      </a:lnTo>
                      <a:lnTo>
                        <a:pt x="567" y="1850"/>
                      </a:lnTo>
                      <a:lnTo>
                        <a:pt x="594" y="1850"/>
                      </a:lnTo>
                      <a:lnTo>
                        <a:pt x="623" y="1852"/>
                      </a:lnTo>
                      <a:lnTo>
                        <a:pt x="652" y="1855"/>
                      </a:lnTo>
                      <a:lnTo>
                        <a:pt x="682" y="1861"/>
                      </a:lnTo>
                      <a:lnTo>
                        <a:pt x="713" y="1866"/>
                      </a:lnTo>
                      <a:lnTo>
                        <a:pt x="744" y="1872"/>
                      </a:lnTo>
                      <a:lnTo>
                        <a:pt x="774" y="1877"/>
                      </a:lnTo>
                      <a:lnTo>
                        <a:pt x="805" y="1882"/>
                      </a:lnTo>
                      <a:lnTo>
                        <a:pt x="836" y="1884"/>
                      </a:lnTo>
                      <a:lnTo>
                        <a:pt x="865" y="1886"/>
                      </a:lnTo>
                      <a:lnTo>
                        <a:pt x="892" y="1884"/>
                      </a:lnTo>
                      <a:lnTo>
                        <a:pt x="906" y="1882"/>
                      </a:lnTo>
                      <a:lnTo>
                        <a:pt x="919" y="1879"/>
                      </a:lnTo>
                      <a:lnTo>
                        <a:pt x="931" y="1875"/>
                      </a:lnTo>
                      <a:lnTo>
                        <a:pt x="944" y="1870"/>
                      </a:lnTo>
                      <a:lnTo>
                        <a:pt x="955" y="1864"/>
                      </a:lnTo>
                      <a:lnTo>
                        <a:pt x="966" y="1857"/>
                      </a:lnTo>
                      <a:lnTo>
                        <a:pt x="977" y="1848"/>
                      </a:lnTo>
                      <a:lnTo>
                        <a:pt x="987" y="1837"/>
                      </a:lnTo>
                      <a:lnTo>
                        <a:pt x="996" y="1826"/>
                      </a:lnTo>
                      <a:lnTo>
                        <a:pt x="1004" y="1814"/>
                      </a:lnTo>
                      <a:lnTo>
                        <a:pt x="1013" y="1799"/>
                      </a:lnTo>
                      <a:lnTo>
                        <a:pt x="1018" y="1783"/>
                      </a:lnTo>
                      <a:lnTo>
                        <a:pt x="1025" y="1767"/>
                      </a:lnTo>
                      <a:lnTo>
                        <a:pt x="1031" y="1749"/>
                      </a:lnTo>
                      <a:lnTo>
                        <a:pt x="1034" y="1729"/>
                      </a:lnTo>
                      <a:lnTo>
                        <a:pt x="1036" y="1711"/>
                      </a:lnTo>
                      <a:lnTo>
                        <a:pt x="1040" y="1670"/>
                      </a:lnTo>
                      <a:lnTo>
                        <a:pt x="1040" y="1626"/>
                      </a:lnTo>
                      <a:lnTo>
                        <a:pt x="1038" y="1583"/>
                      </a:lnTo>
                      <a:lnTo>
                        <a:pt x="1033" y="1536"/>
                      </a:lnTo>
                      <a:lnTo>
                        <a:pt x="1027" y="1489"/>
                      </a:lnTo>
                      <a:lnTo>
                        <a:pt x="1018" y="1442"/>
                      </a:lnTo>
                      <a:lnTo>
                        <a:pt x="998" y="1347"/>
                      </a:lnTo>
                      <a:lnTo>
                        <a:pt x="978" y="1253"/>
                      </a:lnTo>
                      <a:lnTo>
                        <a:pt x="968" y="1208"/>
                      </a:lnTo>
                      <a:lnTo>
                        <a:pt x="959" y="1165"/>
                      </a:lnTo>
                      <a:lnTo>
                        <a:pt x="951" y="1123"/>
                      </a:lnTo>
                      <a:lnTo>
                        <a:pt x="946" y="1086"/>
                      </a:lnTo>
                      <a:lnTo>
                        <a:pt x="937" y="1013"/>
                      </a:lnTo>
                      <a:lnTo>
                        <a:pt x="933" y="947"/>
                      </a:lnTo>
                      <a:lnTo>
                        <a:pt x="933" y="916"/>
                      </a:lnTo>
                      <a:lnTo>
                        <a:pt x="933" y="885"/>
                      </a:lnTo>
                      <a:lnTo>
                        <a:pt x="933" y="857"/>
                      </a:lnTo>
                      <a:lnTo>
                        <a:pt x="935" y="830"/>
                      </a:lnTo>
                      <a:lnTo>
                        <a:pt x="939" y="802"/>
                      </a:lnTo>
                      <a:lnTo>
                        <a:pt x="942" y="777"/>
                      </a:lnTo>
                      <a:lnTo>
                        <a:pt x="948" y="752"/>
                      </a:lnTo>
                      <a:lnTo>
                        <a:pt x="953" y="729"/>
                      </a:lnTo>
                      <a:lnTo>
                        <a:pt x="960" y="705"/>
                      </a:lnTo>
                      <a:lnTo>
                        <a:pt x="968" y="682"/>
                      </a:lnTo>
                      <a:lnTo>
                        <a:pt x="975" y="660"/>
                      </a:lnTo>
                      <a:lnTo>
                        <a:pt x="986" y="638"/>
                      </a:lnTo>
                      <a:lnTo>
                        <a:pt x="1000" y="602"/>
                      </a:lnTo>
                      <a:lnTo>
                        <a:pt x="1011" y="577"/>
                      </a:lnTo>
                      <a:lnTo>
                        <a:pt x="1018" y="557"/>
                      </a:lnTo>
                      <a:lnTo>
                        <a:pt x="1025" y="537"/>
                      </a:lnTo>
                      <a:lnTo>
                        <a:pt x="1040" y="510"/>
                      </a:lnTo>
                      <a:lnTo>
                        <a:pt x="1061" y="473"/>
                      </a:lnTo>
                      <a:lnTo>
                        <a:pt x="1096" y="418"/>
                      </a:lnTo>
                      <a:lnTo>
                        <a:pt x="1144" y="341"/>
                      </a:lnTo>
                      <a:lnTo>
                        <a:pt x="1159" y="319"/>
                      </a:lnTo>
                      <a:lnTo>
                        <a:pt x="1170" y="298"/>
                      </a:lnTo>
                      <a:lnTo>
                        <a:pt x="1180" y="278"/>
                      </a:lnTo>
                      <a:lnTo>
                        <a:pt x="1190" y="260"/>
                      </a:lnTo>
                      <a:lnTo>
                        <a:pt x="1195" y="244"/>
                      </a:lnTo>
                      <a:lnTo>
                        <a:pt x="1200" y="227"/>
                      </a:lnTo>
                      <a:lnTo>
                        <a:pt x="1204" y="213"/>
                      </a:lnTo>
                      <a:lnTo>
                        <a:pt x="1206" y="199"/>
                      </a:lnTo>
                      <a:lnTo>
                        <a:pt x="1206" y="186"/>
                      </a:lnTo>
                      <a:lnTo>
                        <a:pt x="1206" y="175"/>
                      </a:lnTo>
                      <a:lnTo>
                        <a:pt x="1202" y="164"/>
                      </a:lnTo>
                      <a:lnTo>
                        <a:pt x="1199" y="153"/>
                      </a:lnTo>
                      <a:lnTo>
                        <a:pt x="1195" y="146"/>
                      </a:lnTo>
                      <a:lnTo>
                        <a:pt x="1188" y="137"/>
                      </a:lnTo>
                      <a:lnTo>
                        <a:pt x="1180" y="130"/>
                      </a:lnTo>
                      <a:lnTo>
                        <a:pt x="1171" y="125"/>
                      </a:lnTo>
                      <a:lnTo>
                        <a:pt x="1162" y="119"/>
                      </a:lnTo>
                      <a:lnTo>
                        <a:pt x="1152" y="114"/>
                      </a:lnTo>
                      <a:lnTo>
                        <a:pt x="1141" y="108"/>
                      </a:lnTo>
                      <a:lnTo>
                        <a:pt x="1128" y="105"/>
                      </a:lnTo>
                      <a:lnTo>
                        <a:pt x="1101" y="99"/>
                      </a:lnTo>
                      <a:lnTo>
                        <a:pt x="1070" y="96"/>
                      </a:lnTo>
                      <a:lnTo>
                        <a:pt x="1038" y="94"/>
                      </a:lnTo>
                      <a:lnTo>
                        <a:pt x="1002" y="92"/>
                      </a:lnTo>
                      <a:lnTo>
                        <a:pt x="964" y="92"/>
                      </a:lnTo>
                      <a:lnTo>
                        <a:pt x="926" y="92"/>
                      </a:lnTo>
                      <a:lnTo>
                        <a:pt x="890" y="92"/>
                      </a:lnTo>
                      <a:lnTo>
                        <a:pt x="863" y="90"/>
                      </a:lnTo>
                      <a:lnTo>
                        <a:pt x="841" y="85"/>
                      </a:lnTo>
                      <a:lnTo>
                        <a:pt x="823" y="80"/>
                      </a:lnTo>
                      <a:lnTo>
                        <a:pt x="809" y="72"/>
                      </a:lnTo>
                      <a:lnTo>
                        <a:pt x="798" y="65"/>
                      </a:lnTo>
                      <a:lnTo>
                        <a:pt x="789" y="56"/>
                      </a:lnTo>
                      <a:lnTo>
                        <a:pt x="780" y="47"/>
                      </a:lnTo>
                      <a:lnTo>
                        <a:pt x="771" y="38"/>
                      </a:lnTo>
                      <a:lnTo>
                        <a:pt x="758" y="29"/>
                      </a:lnTo>
                      <a:lnTo>
                        <a:pt x="744" y="22"/>
                      </a:lnTo>
                      <a:lnTo>
                        <a:pt x="726" y="15"/>
                      </a:lnTo>
                      <a:lnTo>
                        <a:pt x="702" y="9"/>
                      </a:lnTo>
                      <a:lnTo>
                        <a:pt x="672" y="4"/>
                      </a:lnTo>
                      <a:lnTo>
                        <a:pt x="634" y="0"/>
                      </a:lnTo>
                      <a:lnTo>
                        <a:pt x="589" y="0"/>
                      </a:lnTo>
                      <a:lnTo>
                        <a:pt x="542" y="0"/>
                      </a:lnTo>
                      <a:lnTo>
                        <a:pt x="504" y="4"/>
                      </a:lnTo>
                      <a:lnTo>
                        <a:pt x="473" y="7"/>
                      </a:lnTo>
                      <a:lnTo>
                        <a:pt x="448" y="15"/>
                      </a:lnTo>
                      <a:lnTo>
                        <a:pt x="428" y="22"/>
                      </a:lnTo>
                      <a:lnTo>
                        <a:pt x="412" y="29"/>
                      </a:lnTo>
                      <a:lnTo>
                        <a:pt x="397" y="38"/>
                      </a:lnTo>
                      <a:lnTo>
                        <a:pt x="386" y="47"/>
                      </a:lnTo>
                      <a:lnTo>
                        <a:pt x="376" y="54"/>
                      </a:lnTo>
                      <a:lnTo>
                        <a:pt x="367" y="63"/>
                      </a:lnTo>
                      <a:lnTo>
                        <a:pt x="354" y="71"/>
                      </a:lnTo>
                      <a:lnTo>
                        <a:pt x="340" y="78"/>
                      </a:lnTo>
                      <a:lnTo>
                        <a:pt x="323" y="85"/>
                      </a:lnTo>
                      <a:lnTo>
                        <a:pt x="302" y="89"/>
                      </a:lnTo>
                      <a:lnTo>
                        <a:pt x="273" y="92"/>
                      </a:lnTo>
                      <a:lnTo>
                        <a:pt x="240" y="92"/>
                      </a:lnTo>
                      <a:lnTo>
                        <a:pt x="170" y="92"/>
                      </a:lnTo>
                      <a:lnTo>
                        <a:pt x="109" y="96"/>
                      </a:lnTo>
                      <a:lnTo>
                        <a:pt x="81" y="99"/>
                      </a:lnTo>
                      <a:lnTo>
                        <a:pt x="58" y="105"/>
                      </a:lnTo>
                      <a:lnTo>
                        <a:pt x="49" y="108"/>
                      </a:lnTo>
                      <a:lnTo>
                        <a:pt x="38" y="112"/>
                      </a:lnTo>
                      <a:lnTo>
                        <a:pt x="31" y="116"/>
                      </a:lnTo>
                      <a:lnTo>
                        <a:pt x="24" y="121"/>
                      </a:lnTo>
                      <a:lnTo>
                        <a:pt x="16" y="128"/>
                      </a:lnTo>
                      <a:lnTo>
                        <a:pt x="11" y="135"/>
                      </a:lnTo>
                      <a:lnTo>
                        <a:pt x="6" y="143"/>
                      </a:lnTo>
                      <a:lnTo>
                        <a:pt x="4" y="152"/>
                      </a:lnTo>
                      <a:lnTo>
                        <a:pt x="0" y="161"/>
                      </a:lnTo>
                      <a:lnTo>
                        <a:pt x="0" y="171"/>
                      </a:lnTo>
                      <a:lnTo>
                        <a:pt x="0" y="182"/>
                      </a:lnTo>
                      <a:lnTo>
                        <a:pt x="2" y="195"/>
                      </a:lnTo>
                      <a:lnTo>
                        <a:pt x="4" y="209"/>
                      </a:lnTo>
                      <a:lnTo>
                        <a:pt x="7" y="224"/>
                      </a:lnTo>
                      <a:lnTo>
                        <a:pt x="13" y="240"/>
                      </a:lnTo>
                      <a:lnTo>
                        <a:pt x="20" y="258"/>
                      </a:lnTo>
                      <a:lnTo>
                        <a:pt x="38" y="296"/>
                      </a:lnTo>
                      <a:lnTo>
                        <a:pt x="62" y="34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59" name="Freeform 67"/>
                <p:cNvSpPr>
                  <a:spLocks noChangeAspect="1"/>
                </p:cNvSpPr>
                <p:nvPr/>
              </p:nvSpPr>
              <p:spPr bwMode="auto">
                <a:xfrm>
                  <a:off x="515" y="849"/>
                  <a:ext cx="61" cy="150"/>
                </a:xfrm>
                <a:custGeom>
                  <a:avLst/>
                  <a:gdLst>
                    <a:gd name="T0" fmla="*/ 61 w 121"/>
                    <a:gd name="T1" fmla="*/ 148 h 301"/>
                    <a:gd name="T2" fmla="*/ 51 w 121"/>
                    <a:gd name="T3" fmla="*/ 116 h 301"/>
                    <a:gd name="T4" fmla="*/ 44 w 121"/>
                    <a:gd name="T5" fmla="*/ 91 h 301"/>
                    <a:gd name="T6" fmla="*/ 37 w 121"/>
                    <a:gd name="T7" fmla="*/ 71 h 301"/>
                    <a:gd name="T8" fmla="*/ 33 w 121"/>
                    <a:gd name="T9" fmla="*/ 56 h 301"/>
                    <a:gd name="T10" fmla="*/ 28 w 121"/>
                    <a:gd name="T11" fmla="*/ 41 h 301"/>
                    <a:gd name="T12" fmla="*/ 22 w 121"/>
                    <a:gd name="T13" fmla="*/ 29 h 301"/>
                    <a:gd name="T14" fmla="*/ 16 w 121"/>
                    <a:gd name="T15" fmla="*/ 15 h 301"/>
                    <a:gd name="T16" fmla="*/ 7 w 121"/>
                    <a:gd name="T17" fmla="*/ 0 h 301"/>
                    <a:gd name="T18" fmla="*/ 0 w 121"/>
                    <a:gd name="T19" fmla="*/ 4 h 301"/>
                    <a:gd name="T20" fmla="*/ 9 w 121"/>
                    <a:gd name="T21" fmla="*/ 19 h 301"/>
                    <a:gd name="T22" fmla="*/ 15 w 121"/>
                    <a:gd name="T23" fmla="*/ 32 h 301"/>
                    <a:gd name="T24" fmla="*/ 20 w 121"/>
                    <a:gd name="T25" fmla="*/ 44 h 301"/>
                    <a:gd name="T26" fmla="*/ 26 w 121"/>
                    <a:gd name="T27" fmla="*/ 58 h 301"/>
                    <a:gd name="T28" fmla="*/ 30 w 121"/>
                    <a:gd name="T29" fmla="*/ 74 h 301"/>
                    <a:gd name="T30" fmla="*/ 37 w 121"/>
                    <a:gd name="T31" fmla="*/ 93 h 301"/>
                    <a:gd name="T32" fmla="*/ 44 w 121"/>
                    <a:gd name="T33" fmla="*/ 118 h 301"/>
                    <a:gd name="T34" fmla="*/ 54 w 121"/>
                    <a:gd name="T35" fmla="*/ 150 h 301"/>
                    <a:gd name="T36" fmla="*/ 61 w 121"/>
                    <a:gd name="T37" fmla="*/ 148 h 30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1" h="301">
                      <a:moveTo>
                        <a:pt x="121" y="296"/>
                      </a:moveTo>
                      <a:lnTo>
                        <a:pt x="101" y="233"/>
                      </a:lnTo>
                      <a:lnTo>
                        <a:pt x="87" y="182"/>
                      </a:lnTo>
                      <a:lnTo>
                        <a:pt x="74" y="143"/>
                      </a:lnTo>
                      <a:lnTo>
                        <a:pt x="65" y="112"/>
                      </a:lnTo>
                      <a:lnTo>
                        <a:pt x="55" y="83"/>
                      </a:lnTo>
                      <a:lnTo>
                        <a:pt x="44" y="58"/>
                      </a:lnTo>
                      <a:lnTo>
                        <a:pt x="31" y="31"/>
                      </a:lnTo>
                      <a:lnTo>
                        <a:pt x="13" y="0"/>
                      </a:lnTo>
                      <a:lnTo>
                        <a:pt x="0" y="8"/>
                      </a:lnTo>
                      <a:lnTo>
                        <a:pt x="17" y="38"/>
                      </a:lnTo>
                      <a:lnTo>
                        <a:pt x="29" y="65"/>
                      </a:lnTo>
                      <a:lnTo>
                        <a:pt x="40" y="89"/>
                      </a:lnTo>
                      <a:lnTo>
                        <a:pt x="51" y="116"/>
                      </a:lnTo>
                      <a:lnTo>
                        <a:pt x="60" y="148"/>
                      </a:lnTo>
                      <a:lnTo>
                        <a:pt x="73" y="186"/>
                      </a:lnTo>
                      <a:lnTo>
                        <a:pt x="87" y="237"/>
                      </a:lnTo>
                      <a:lnTo>
                        <a:pt x="107" y="301"/>
                      </a:lnTo>
                      <a:lnTo>
                        <a:pt x="121" y="29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60" name="Freeform 68"/>
                <p:cNvSpPr>
                  <a:spLocks noChangeAspect="1"/>
                </p:cNvSpPr>
                <p:nvPr/>
              </p:nvSpPr>
              <p:spPr bwMode="auto">
                <a:xfrm>
                  <a:off x="568" y="997"/>
                  <a:ext cx="44" cy="228"/>
                </a:xfrm>
                <a:custGeom>
                  <a:avLst/>
                  <a:gdLst>
                    <a:gd name="T0" fmla="*/ 44 w 86"/>
                    <a:gd name="T1" fmla="*/ 228 h 456"/>
                    <a:gd name="T2" fmla="*/ 44 w 86"/>
                    <a:gd name="T3" fmla="*/ 189 h 456"/>
                    <a:gd name="T4" fmla="*/ 43 w 86"/>
                    <a:gd name="T5" fmla="*/ 156 h 456"/>
                    <a:gd name="T6" fmla="*/ 40 w 86"/>
                    <a:gd name="T7" fmla="*/ 130 h 456"/>
                    <a:gd name="T8" fmla="*/ 37 w 86"/>
                    <a:gd name="T9" fmla="*/ 106 h 456"/>
                    <a:gd name="T10" fmla="*/ 32 w 86"/>
                    <a:gd name="T11" fmla="*/ 83 h 456"/>
                    <a:gd name="T12" fmla="*/ 26 w 86"/>
                    <a:gd name="T13" fmla="*/ 60 h 456"/>
                    <a:gd name="T14" fmla="*/ 17 w 86"/>
                    <a:gd name="T15" fmla="*/ 33 h 456"/>
                    <a:gd name="T16" fmla="*/ 7 w 86"/>
                    <a:gd name="T17" fmla="*/ 0 h 456"/>
                    <a:gd name="T18" fmla="*/ 0 w 86"/>
                    <a:gd name="T19" fmla="*/ 3 h 456"/>
                    <a:gd name="T20" fmla="*/ 10 w 86"/>
                    <a:gd name="T21" fmla="*/ 35 h 456"/>
                    <a:gd name="T22" fmla="*/ 18 w 86"/>
                    <a:gd name="T23" fmla="*/ 62 h 456"/>
                    <a:gd name="T24" fmla="*/ 25 w 86"/>
                    <a:gd name="T25" fmla="*/ 85 h 456"/>
                    <a:gd name="T26" fmla="*/ 30 w 86"/>
                    <a:gd name="T27" fmla="*/ 108 h 456"/>
                    <a:gd name="T28" fmla="*/ 33 w 86"/>
                    <a:gd name="T29" fmla="*/ 130 h 456"/>
                    <a:gd name="T30" fmla="*/ 36 w 86"/>
                    <a:gd name="T31" fmla="*/ 157 h 456"/>
                    <a:gd name="T32" fmla="*/ 37 w 86"/>
                    <a:gd name="T33" fmla="*/ 189 h 456"/>
                    <a:gd name="T34" fmla="*/ 37 w 86"/>
                    <a:gd name="T35" fmla="*/ 228 h 456"/>
                    <a:gd name="T36" fmla="*/ 44 w 86"/>
                    <a:gd name="T37" fmla="*/ 228 h 45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86" h="456">
                      <a:moveTo>
                        <a:pt x="86" y="456"/>
                      </a:moveTo>
                      <a:lnTo>
                        <a:pt x="86" y="377"/>
                      </a:lnTo>
                      <a:lnTo>
                        <a:pt x="85" y="312"/>
                      </a:lnTo>
                      <a:lnTo>
                        <a:pt x="79" y="260"/>
                      </a:lnTo>
                      <a:lnTo>
                        <a:pt x="72" y="211"/>
                      </a:lnTo>
                      <a:lnTo>
                        <a:pt x="63" y="166"/>
                      </a:lnTo>
                      <a:lnTo>
                        <a:pt x="50" y="119"/>
                      </a:lnTo>
                      <a:lnTo>
                        <a:pt x="34" y="65"/>
                      </a:lnTo>
                      <a:lnTo>
                        <a:pt x="14" y="0"/>
                      </a:lnTo>
                      <a:lnTo>
                        <a:pt x="0" y="5"/>
                      </a:lnTo>
                      <a:lnTo>
                        <a:pt x="20" y="69"/>
                      </a:lnTo>
                      <a:lnTo>
                        <a:pt x="36" y="123"/>
                      </a:lnTo>
                      <a:lnTo>
                        <a:pt x="49" y="169"/>
                      </a:lnTo>
                      <a:lnTo>
                        <a:pt x="58" y="215"/>
                      </a:lnTo>
                      <a:lnTo>
                        <a:pt x="65" y="260"/>
                      </a:lnTo>
                      <a:lnTo>
                        <a:pt x="70" y="314"/>
                      </a:lnTo>
                      <a:lnTo>
                        <a:pt x="72" y="377"/>
                      </a:lnTo>
                      <a:lnTo>
                        <a:pt x="72" y="456"/>
                      </a:lnTo>
                      <a:lnTo>
                        <a:pt x="86" y="4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61" name="Freeform 69"/>
                <p:cNvSpPr>
                  <a:spLocks noChangeAspect="1"/>
                </p:cNvSpPr>
                <p:nvPr/>
              </p:nvSpPr>
              <p:spPr bwMode="auto">
                <a:xfrm>
                  <a:off x="574" y="1225"/>
                  <a:ext cx="38" cy="349"/>
                </a:xfrm>
                <a:custGeom>
                  <a:avLst/>
                  <a:gdLst>
                    <a:gd name="T0" fmla="*/ 21 w 75"/>
                    <a:gd name="T1" fmla="*/ 346 h 700"/>
                    <a:gd name="T2" fmla="*/ 17 w 75"/>
                    <a:gd name="T3" fmla="*/ 337 h 700"/>
                    <a:gd name="T4" fmla="*/ 15 w 75"/>
                    <a:gd name="T5" fmla="*/ 328 h 700"/>
                    <a:gd name="T6" fmla="*/ 13 w 75"/>
                    <a:gd name="T7" fmla="*/ 319 h 700"/>
                    <a:gd name="T8" fmla="*/ 11 w 75"/>
                    <a:gd name="T9" fmla="*/ 310 h 700"/>
                    <a:gd name="T10" fmla="*/ 8 w 75"/>
                    <a:gd name="T11" fmla="*/ 290 h 700"/>
                    <a:gd name="T12" fmla="*/ 7 w 75"/>
                    <a:gd name="T13" fmla="*/ 271 h 700"/>
                    <a:gd name="T14" fmla="*/ 7 w 75"/>
                    <a:gd name="T15" fmla="*/ 250 h 700"/>
                    <a:gd name="T16" fmla="*/ 9 w 75"/>
                    <a:gd name="T17" fmla="*/ 228 h 700"/>
                    <a:gd name="T18" fmla="*/ 11 w 75"/>
                    <a:gd name="T19" fmla="*/ 206 h 700"/>
                    <a:gd name="T20" fmla="*/ 15 w 75"/>
                    <a:gd name="T21" fmla="*/ 183 h 700"/>
                    <a:gd name="T22" fmla="*/ 22 w 75"/>
                    <a:gd name="T23" fmla="*/ 138 h 700"/>
                    <a:gd name="T24" fmla="*/ 29 w 75"/>
                    <a:gd name="T25" fmla="*/ 92 h 700"/>
                    <a:gd name="T26" fmla="*/ 33 w 75"/>
                    <a:gd name="T27" fmla="*/ 68 h 700"/>
                    <a:gd name="T28" fmla="*/ 35 w 75"/>
                    <a:gd name="T29" fmla="*/ 45 h 700"/>
                    <a:gd name="T30" fmla="*/ 37 w 75"/>
                    <a:gd name="T31" fmla="*/ 22 h 700"/>
                    <a:gd name="T32" fmla="*/ 38 w 75"/>
                    <a:gd name="T33" fmla="*/ 0 h 700"/>
                    <a:gd name="T34" fmla="*/ 31 w 75"/>
                    <a:gd name="T35" fmla="*/ 0 h 700"/>
                    <a:gd name="T36" fmla="*/ 30 w 75"/>
                    <a:gd name="T37" fmla="*/ 22 h 700"/>
                    <a:gd name="T38" fmla="*/ 28 w 75"/>
                    <a:gd name="T39" fmla="*/ 44 h 700"/>
                    <a:gd name="T40" fmla="*/ 25 w 75"/>
                    <a:gd name="T41" fmla="*/ 67 h 700"/>
                    <a:gd name="T42" fmla="*/ 22 w 75"/>
                    <a:gd name="T43" fmla="*/ 90 h 700"/>
                    <a:gd name="T44" fmla="*/ 15 w 75"/>
                    <a:gd name="T45" fmla="*/ 137 h 700"/>
                    <a:gd name="T46" fmla="*/ 7 w 75"/>
                    <a:gd name="T47" fmla="*/ 182 h 700"/>
                    <a:gd name="T48" fmla="*/ 4 w 75"/>
                    <a:gd name="T49" fmla="*/ 205 h 700"/>
                    <a:gd name="T50" fmla="*/ 2 w 75"/>
                    <a:gd name="T51" fmla="*/ 227 h 700"/>
                    <a:gd name="T52" fmla="*/ 0 w 75"/>
                    <a:gd name="T53" fmla="*/ 249 h 700"/>
                    <a:gd name="T54" fmla="*/ 0 w 75"/>
                    <a:gd name="T55" fmla="*/ 271 h 700"/>
                    <a:gd name="T56" fmla="*/ 1 w 75"/>
                    <a:gd name="T57" fmla="*/ 291 h 700"/>
                    <a:gd name="T58" fmla="*/ 3 w 75"/>
                    <a:gd name="T59" fmla="*/ 311 h 700"/>
                    <a:gd name="T60" fmla="*/ 6 w 75"/>
                    <a:gd name="T61" fmla="*/ 321 h 700"/>
                    <a:gd name="T62" fmla="*/ 7 w 75"/>
                    <a:gd name="T63" fmla="*/ 331 h 700"/>
                    <a:gd name="T64" fmla="*/ 10 w 75"/>
                    <a:gd name="T65" fmla="*/ 340 h 700"/>
                    <a:gd name="T66" fmla="*/ 14 w 75"/>
                    <a:gd name="T67" fmla="*/ 349 h 700"/>
                    <a:gd name="T68" fmla="*/ 21 w 75"/>
                    <a:gd name="T69" fmla="*/ 346 h 70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5" h="700">
                      <a:moveTo>
                        <a:pt x="41" y="694"/>
                      </a:moveTo>
                      <a:lnTo>
                        <a:pt x="34" y="676"/>
                      </a:lnTo>
                      <a:lnTo>
                        <a:pt x="29" y="658"/>
                      </a:lnTo>
                      <a:lnTo>
                        <a:pt x="25" y="640"/>
                      </a:lnTo>
                      <a:lnTo>
                        <a:pt x="21" y="622"/>
                      </a:lnTo>
                      <a:lnTo>
                        <a:pt x="16" y="582"/>
                      </a:lnTo>
                      <a:lnTo>
                        <a:pt x="14" y="543"/>
                      </a:lnTo>
                      <a:lnTo>
                        <a:pt x="14" y="501"/>
                      </a:lnTo>
                      <a:lnTo>
                        <a:pt x="18" y="458"/>
                      </a:lnTo>
                      <a:lnTo>
                        <a:pt x="21" y="413"/>
                      </a:lnTo>
                      <a:lnTo>
                        <a:pt x="29" y="368"/>
                      </a:lnTo>
                      <a:lnTo>
                        <a:pt x="43" y="276"/>
                      </a:lnTo>
                      <a:lnTo>
                        <a:pt x="57" y="184"/>
                      </a:lnTo>
                      <a:lnTo>
                        <a:pt x="65" y="137"/>
                      </a:lnTo>
                      <a:lnTo>
                        <a:pt x="70" y="90"/>
                      </a:lnTo>
                      <a:lnTo>
                        <a:pt x="74" y="45"/>
                      </a:lnTo>
                      <a:lnTo>
                        <a:pt x="75" y="0"/>
                      </a:lnTo>
                      <a:lnTo>
                        <a:pt x="61" y="0"/>
                      </a:lnTo>
                      <a:lnTo>
                        <a:pt x="59" y="45"/>
                      </a:lnTo>
                      <a:lnTo>
                        <a:pt x="56" y="88"/>
                      </a:lnTo>
                      <a:lnTo>
                        <a:pt x="50" y="135"/>
                      </a:lnTo>
                      <a:lnTo>
                        <a:pt x="43" y="180"/>
                      </a:lnTo>
                      <a:lnTo>
                        <a:pt x="29" y="274"/>
                      </a:lnTo>
                      <a:lnTo>
                        <a:pt x="14" y="366"/>
                      </a:lnTo>
                      <a:lnTo>
                        <a:pt x="7" y="411"/>
                      </a:lnTo>
                      <a:lnTo>
                        <a:pt x="3" y="456"/>
                      </a:lnTo>
                      <a:lnTo>
                        <a:pt x="0" y="500"/>
                      </a:lnTo>
                      <a:lnTo>
                        <a:pt x="0" y="543"/>
                      </a:lnTo>
                      <a:lnTo>
                        <a:pt x="1" y="584"/>
                      </a:lnTo>
                      <a:lnTo>
                        <a:pt x="5" y="624"/>
                      </a:lnTo>
                      <a:lnTo>
                        <a:pt x="11" y="644"/>
                      </a:lnTo>
                      <a:lnTo>
                        <a:pt x="14" y="664"/>
                      </a:lnTo>
                      <a:lnTo>
                        <a:pt x="20" y="682"/>
                      </a:lnTo>
                      <a:lnTo>
                        <a:pt x="27" y="700"/>
                      </a:lnTo>
                      <a:lnTo>
                        <a:pt x="41" y="69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62" name="Freeform 70"/>
                <p:cNvSpPr>
                  <a:spLocks noChangeAspect="1"/>
                </p:cNvSpPr>
                <p:nvPr/>
              </p:nvSpPr>
              <p:spPr bwMode="auto">
                <a:xfrm>
                  <a:off x="587" y="1572"/>
                  <a:ext cx="198" cy="55"/>
                </a:xfrm>
                <a:custGeom>
                  <a:avLst/>
                  <a:gdLst>
                    <a:gd name="T0" fmla="*/ 198 w 395"/>
                    <a:gd name="T1" fmla="*/ 29 h 112"/>
                    <a:gd name="T2" fmla="*/ 184 w 395"/>
                    <a:gd name="T3" fmla="*/ 29 h 112"/>
                    <a:gd name="T4" fmla="*/ 170 w 395"/>
                    <a:gd name="T5" fmla="*/ 31 h 112"/>
                    <a:gd name="T6" fmla="*/ 155 w 395"/>
                    <a:gd name="T7" fmla="*/ 34 h 112"/>
                    <a:gd name="T8" fmla="*/ 142 w 395"/>
                    <a:gd name="T9" fmla="*/ 36 h 112"/>
                    <a:gd name="T10" fmla="*/ 114 w 395"/>
                    <a:gd name="T11" fmla="*/ 43 h 112"/>
                    <a:gd name="T12" fmla="*/ 88 w 395"/>
                    <a:gd name="T13" fmla="*/ 47 h 112"/>
                    <a:gd name="T14" fmla="*/ 75 w 395"/>
                    <a:gd name="T15" fmla="*/ 48 h 112"/>
                    <a:gd name="T16" fmla="*/ 63 w 395"/>
                    <a:gd name="T17" fmla="*/ 48 h 112"/>
                    <a:gd name="T18" fmla="*/ 58 w 395"/>
                    <a:gd name="T19" fmla="*/ 47 h 112"/>
                    <a:gd name="T20" fmla="*/ 52 w 395"/>
                    <a:gd name="T21" fmla="*/ 45 h 112"/>
                    <a:gd name="T22" fmla="*/ 47 w 395"/>
                    <a:gd name="T23" fmla="*/ 44 h 112"/>
                    <a:gd name="T24" fmla="*/ 42 w 395"/>
                    <a:gd name="T25" fmla="*/ 42 h 112"/>
                    <a:gd name="T26" fmla="*/ 37 w 395"/>
                    <a:gd name="T27" fmla="*/ 39 h 112"/>
                    <a:gd name="T28" fmla="*/ 32 w 395"/>
                    <a:gd name="T29" fmla="*/ 35 h 112"/>
                    <a:gd name="T30" fmla="*/ 27 w 395"/>
                    <a:gd name="T31" fmla="*/ 31 h 112"/>
                    <a:gd name="T32" fmla="*/ 23 w 395"/>
                    <a:gd name="T33" fmla="*/ 27 h 112"/>
                    <a:gd name="T34" fmla="*/ 19 w 395"/>
                    <a:gd name="T35" fmla="*/ 21 h 112"/>
                    <a:gd name="T36" fmla="*/ 15 w 395"/>
                    <a:gd name="T37" fmla="*/ 15 h 112"/>
                    <a:gd name="T38" fmla="*/ 11 w 395"/>
                    <a:gd name="T39" fmla="*/ 8 h 112"/>
                    <a:gd name="T40" fmla="*/ 7 w 395"/>
                    <a:gd name="T41" fmla="*/ 0 h 112"/>
                    <a:gd name="T42" fmla="*/ 0 w 395"/>
                    <a:gd name="T43" fmla="*/ 3 h 112"/>
                    <a:gd name="T44" fmla="*/ 5 w 395"/>
                    <a:gd name="T45" fmla="*/ 12 h 112"/>
                    <a:gd name="T46" fmla="*/ 8 w 395"/>
                    <a:gd name="T47" fmla="*/ 19 h 112"/>
                    <a:gd name="T48" fmla="*/ 13 w 395"/>
                    <a:gd name="T49" fmla="*/ 26 h 112"/>
                    <a:gd name="T50" fmla="*/ 17 w 395"/>
                    <a:gd name="T51" fmla="*/ 31 h 112"/>
                    <a:gd name="T52" fmla="*/ 23 w 395"/>
                    <a:gd name="T53" fmla="*/ 36 h 112"/>
                    <a:gd name="T54" fmla="*/ 27 w 395"/>
                    <a:gd name="T55" fmla="*/ 41 h 112"/>
                    <a:gd name="T56" fmla="*/ 33 w 395"/>
                    <a:gd name="T57" fmla="*/ 45 h 112"/>
                    <a:gd name="T58" fmla="*/ 39 w 395"/>
                    <a:gd name="T59" fmla="*/ 48 h 112"/>
                    <a:gd name="T60" fmla="*/ 44 w 395"/>
                    <a:gd name="T61" fmla="*/ 51 h 112"/>
                    <a:gd name="T62" fmla="*/ 51 w 395"/>
                    <a:gd name="T63" fmla="*/ 53 h 112"/>
                    <a:gd name="T64" fmla="*/ 56 w 395"/>
                    <a:gd name="T65" fmla="*/ 54 h 112"/>
                    <a:gd name="T66" fmla="*/ 62 w 395"/>
                    <a:gd name="T67" fmla="*/ 55 h 112"/>
                    <a:gd name="T68" fmla="*/ 75 w 395"/>
                    <a:gd name="T69" fmla="*/ 55 h 112"/>
                    <a:gd name="T70" fmla="*/ 89 w 395"/>
                    <a:gd name="T71" fmla="*/ 54 h 112"/>
                    <a:gd name="T72" fmla="*/ 116 w 395"/>
                    <a:gd name="T73" fmla="*/ 50 h 112"/>
                    <a:gd name="T74" fmla="*/ 143 w 395"/>
                    <a:gd name="T75" fmla="*/ 44 h 112"/>
                    <a:gd name="T76" fmla="*/ 157 w 395"/>
                    <a:gd name="T77" fmla="*/ 41 h 112"/>
                    <a:gd name="T78" fmla="*/ 171 w 395"/>
                    <a:gd name="T79" fmla="*/ 38 h 112"/>
                    <a:gd name="T80" fmla="*/ 184 w 395"/>
                    <a:gd name="T81" fmla="*/ 36 h 112"/>
                    <a:gd name="T82" fmla="*/ 198 w 395"/>
                    <a:gd name="T83" fmla="*/ 36 h 112"/>
                    <a:gd name="T84" fmla="*/ 198 w 395"/>
                    <a:gd name="T85" fmla="*/ 29 h 11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395" h="112">
                      <a:moveTo>
                        <a:pt x="395" y="60"/>
                      </a:moveTo>
                      <a:lnTo>
                        <a:pt x="368" y="60"/>
                      </a:lnTo>
                      <a:lnTo>
                        <a:pt x="339" y="63"/>
                      </a:lnTo>
                      <a:lnTo>
                        <a:pt x="310" y="69"/>
                      </a:lnTo>
                      <a:lnTo>
                        <a:pt x="283" y="74"/>
                      </a:lnTo>
                      <a:lnTo>
                        <a:pt x="227" y="87"/>
                      </a:lnTo>
                      <a:lnTo>
                        <a:pt x="175" y="96"/>
                      </a:lnTo>
                      <a:lnTo>
                        <a:pt x="150" y="98"/>
                      </a:lnTo>
                      <a:lnTo>
                        <a:pt x="126" y="98"/>
                      </a:lnTo>
                      <a:lnTo>
                        <a:pt x="115" y="96"/>
                      </a:lnTo>
                      <a:lnTo>
                        <a:pt x="104" y="92"/>
                      </a:lnTo>
                      <a:lnTo>
                        <a:pt x="94" y="89"/>
                      </a:lnTo>
                      <a:lnTo>
                        <a:pt x="83" y="85"/>
                      </a:lnTo>
                      <a:lnTo>
                        <a:pt x="74" y="80"/>
                      </a:lnTo>
                      <a:lnTo>
                        <a:pt x="63" y="72"/>
                      </a:lnTo>
                      <a:lnTo>
                        <a:pt x="54" y="63"/>
                      </a:lnTo>
                      <a:lnTo>
                        <a:pt x="45" y="54"/>
                      </a:lnTo>
                      <a:lnTo>
                        <a:pt x="38" y="43"/>
                      </a:lnTo>
                      <a:lnTo>
                        <a:pt x="29" y="31"/>
                      </a:lnTo>
                      <a:lnTo>
                        <a:pt x="21" y="16"/>
                      </a:lnTo>
                      <a:lnTo>
                        <a:pt x="14" y="0"/>
                      </a:lnTo>
                      <a:lnTo>
                        <a:pt x="0" y="6"/>
                      </a:lnTo>
                      <a:lnTo>
                        <a:pt x="9" y="24"/>
                      </a:lnTo>
                      <a:lnTo>
                        <a:pt x="16" y="38"/>
                      </a:lnTo>
                      <a:lnTo>
                        <a:pt x="25" y="52"/>
                      </a:lnTo>
                      <a:lnTo>
                        <a:pt x="34" y="63"/>
                      </a:lnTo>
                      <a:lnTo>
                        <a:pt x="45" y="74"/>
                      </a:lnTo>
                      <a:lnTo>
                        <a:pt x="54" y="83"/>
                      </a:lnTo>
                      <a:lnTo>
                        <a:pt x="65" y="92"/>
                      </a:lnTo>
                      <a:lnTo>
                        <a:pt x="77" y="98"/>
                      </a:lnTo>
                      <a:lnTo>
                        <a:pt x="88" y="103"/>
                      </a:lnTo>
                      <a:lnTo>
                        <a:pt x="101" y="107"/>
                      </a:lnTo>
                      <a:lnTo>
                        <a:pt x="112" y="110"/>
                      </a:lnTo>
                      <a:lnTo>
                        <a:pt x="124" y="112"/>
                      </a:lnTo>
                      <a:lnTo>
                        <a:pt x="150" y="112"/>
                      </a:lnTo>
                      <a:lnTo>
                        <a:pt x="177" y="110"/>
                      </a:lnTo>
                      <a:lnTo>
                        <a:pt x="231" y="101"/>
                      </a:lnTo>
                      <a:lnTo>
                        <a:pt x="285" y="89"/>
                      </a:lnTo>
                      <a:lnTo>
                        <a:pt x="314" y="83"/>
                      </a:lnTo>
                      <a:lnTo>
                        <a:pt x="341" y="78"/>
                      </a:lnTo>
                      <a:lnTo>
                        <a:pt x="368" y="74"/>
                      </a:lnTo>
                      <a:lnTo>
                        <a:pt x="395" y="74"/>
                      </a:lnTo>
                      <a:lnTo>
                        <a:pt x="395" y="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63" name="Freeform 71"/>
                <p:cNvSpPr>
                  <a:spLocks noChangeAspect="1"/>
                </p:cNvSpPr>
                <p:nvPr/>
              </p:nvSpPr>
              <p:spPr bwMode="auto">
                <a:xfrm>
                  <a:off x="785" y="1571"/>
                  <a:ext cx="216" cy="56"/>
                </a:xfrm>
                <a:custGeom>
                  <a:avLst/>
                  <a:gdLst>
                    <a:gd name="T0" fmla="*/ 210 w 431"/>
                    <a:gd name="T1" fmla="*/ 0 h 112"/>
                    <a:gd name="T2" fmla="*/ 206 w 431"/>
                    <a:gd name="T3" fmla="*/ 8 h 112"/>
                    <a:gd name="T4" fmla="*/ 202 w 431"/>
                    <a:gd name="T5" fmla="*/ 15 h 112"/>
                    <a:gd name="T6" fmla="*/ 198 w 431"/>
                    <a:gd name="T7" fmla="*/ 21 h 112"/>
                    <a:gd name="T8" fmla="*/ 193 w 431"/>
                    <a:gd name="T9" fmla="*/ 27 h 112"/>
                    <a:gd name="T10" fmla="*/ 189 w 431"/>
                    <a:gd name="T11" fmla="*/ 31 h 112"/>
                    <a:gd name="T12" fmla="*/ 184 w 431"/>
                    <a:gd name="T13" fmla="*/ 35 h 112"/>
                    <a:gd name="T14" fmla="*/ 179 w 431"/>
                    <a:gd name="T15" fmla="*/ 38 h 112"/>
                    <a:gd name="T16" fmla="*/ 173 w 431"/>
                    <a:gd name="T17" fmla="*/ 41 h 112"/>
                    <a:gd name="T18" fmla="*/ 168 w 431"/>
                    <a:gd name="T19" fmla="*/ 44 h 112"/>
                    <a:gd name="T20" fmla="*/ 162 w 431"/>
                    <a:gd name="T21" fmla="*/ 46 h 112"/>
                    <a:gd name="T22" fmla="*/ 155 w 431"/>
                    <a:gd name="T23" fmla="*/ 47 h 112"/>
                    <a:gd name="T24" fmla="*/ 149 w 431"/>
                    <a:gd name="T25" fmla="*/ 48 h 112"/>
                    <a:gd name="T26" fmla="*/ 136 w 431"/>
                    <a:gd name="T27" fmla="*/ 49 h 112"/>
                    <a:gd name="T28" fmla="*/ 121 w 431"/>
                    <a:gd name="T29" fmla="*/ 48 h 112"/>
                    <a:gd name="T30" fmla="*/ 107 w 431"/>
                    <a:gd name="T31" fmla="*/ 47 h 112"/>
                    <a:gd name="T32" fmla="*/ 91 w 431"/>
                    <a:gd name="T33" fmla="*/ 45 h 112"/>
                    <a:gd name="T34" fmla="*/ 76 w 431"/>
                    <a:gd name="T35" fmla="*/ 42 h 112"/>
                    <a:gd name="T36" fmla="*/ 60 w 431"/>
                    <a:gd name="T37" fmla="*/ 39 h 112"/>
                    <a:gd name="T38" fmla="*/ 44 w 431"/>
                    <a:gd name="T39" fmla="*/ 36 h 112"/>
                    <a:gd name="T40" fmla="*/ 30 w 431"/>
                    <a:gd name="T41" fmla="*/ 34 h 112"/>
                    <a:gd name="T42" fmla="*/ 15 w 431"/>
                    <a:gd name="T43" fmla="*/ 32 h 112"/>
                    <a:gd name="T44" fmla="*/ 0 w 431"/>
                    <a:gd name="T45" fmla="*/ 31 h 112"/>
                    <a:gd name="T46" fmla="*/ 0 w 431"/>
                    <a:gd name="T47" fmla="*/ 38 h 112"/>
                    <a:gd name="T48" fmla="*/ 14 w 431"/>
                    <a:gd name="T49" fmla="*/ 39 h 112"/>
                    <a:gd name="T50" fmla="*/ 28 w 431"/>
                    <a:gd name="T51" fmla="*/ 41 h 112"/>
                    <a:gd name="T52" fmla="*/ 44 w 431"/>
                    <a:gd name="T53" fmla="*/ 44 h 112"/>
                    <a:gd name="T54" fmla="*/ 59 w 431"/>
                    <a:gd name="T55" fmla="*/ 46 h 112"/>
                    <a:gd name="T56" fmla="*/ 74 w 431"/>
                    <a:gd name="T57" fmla="*/ 49 h 112"/>
                    <a:gd name="T58" fmla="*/ 90 w 431"/>
                    <a:gd name="T59" fmla="*/ 52 h 112"/>
                    <a:gd name="T60" fmla="*/ 106 w 431"/>
                    <a:gd name="T61" fmla="*/ 55 h 112"/>
                    <a:gd name="T62" fmla="*/ 120 w 431"/>
                    <a:gd name="T63" fmla="*/ 56 h 112"/>
                    <a:gd name="T64" fmla="*/ 136 w 431"/>
                    <a:gd name="T65" fmla="*/ 56 h 112"/>
                    <a:gd name="T66" fmla="*/ 150 w 431"/>
                    <a:gd name="T67" fmla="*/ 55 h 112"/>
                    <a:gd name="T68" fmla="*/ 157 w 431"/>
                    <a:gd name="T69" fmla="*/ 55 h 112"/>
                    <a:gd name="T70" fmla="*/ 164 w 431"/>
                    <a:gd name="T71" fmla="*/ 53 h 112"/>
                    <a:gd name="T72" fmla="*/ 170 w 431"/>
                    <a:gd name="T73" fmla="*/ 51 h 112"/>
                    <a:gd name="T74" fmla="*/ 177 w 431"/>
                    <a:gd name="T75" fmla="*/ 48 h 112"/>
                    <a:gd name="T76" fmla="*/ 183 w 431"/>
                    <a:gd name="T77" fmla="*/ 45 h 112"/>
                    <a:gd name="T78" fmla="*/ 189 w 431"/>
                    <a:gd name="T79" fmla="*/ 41 h 112"/>
                    <a:gd name="T80" fmla="*/ 194 w 431"/>
                    <a:gd name="T81" fmla="*/ 37 h 112"/>
                    <a:gd name="T82" fmla="*/ 200 w 431"/>
                    <a:gd name="T83" fmla="*/ 31 h 112"/>
                    <a:gd name="T84" fmla="*/ 204 w 431"/>
                    <a:gd name="T85" fmla="*/ 26 h 112"/>
                    <a:gd name="T86" fmla="*/ 209 w 431"/>
                    <a:gd name="T87" fmla="*/ 18 h 112"/>
                    <a:gd name="T88" fmla="*/ 212 w 431"/>
                    <a:gd name="T89" fmla="*/ 11 h 112"/>
                    <a:gd name="T90" fmla="*/ 216 w 431"/>
                    <a:gd name="T91" fmla="*/ 3 h 112"/>
                    <a:gd name="T92" fmla="*/ 210 w 431"/>
                    <a:gd name="T93" fmla="*/ 0 h 11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431" h="112">
                      <a:moveTo>
                        <a:pt x="419" y="0"/>
                      </a:moveTo>
                      <a:lnTo>
                        <a:pt x="411" y="15"/>
                      </a:lnTo>
                      <a:lnTo>
                        <a:pt x="404" y="29"/>
                      </a:lnTo>
                      <a:lnTo>
                        <a:pt x="395" y="42"/>
                      </a:lnTo>
                      <a:lnTo>
                        <a:pt x="386" y="53"/>
                      </a:lnTo>
                      <a:lnTo>
                        <a:pt x="377" y="62"/>
                      </a:lnTo>
                      <a:lnTo>
                        <a:pt x="368" y="69"/>
                      </a:lnTo>
                      <a:lnTo>
                        <a:pt x="357" y="76"/>
                      </a:lnTo>
                      <a:lnTo>
                        <a:pt x="346" y="82"/>
                      </a:lnTo>
                      <a:lnTo>
                        <a:pt x="336" y="87"/>
                      </a:lnTo>
                      <a:lnTo>
                        <a:pt x="323" y="91"/>
                      </a:lnTo>
                      <a:lnTo>
                        <a:pt x="310" y="94"/>
                      </a:lnTo>
                      <a:lnTo>
                        <a:pt x="298" y="96"/>
                      </a:lnTo>
                      <a:lnTo>
                        <a:pt x="271" y="98"/>
                      </a:lnTo>
                      <a:lnTo>
                        <a:pt x="242" y="96"/>
                      </a:lnTo>
                      <a:lnTo>
                        <a:pt x="213" y="94"/>
                      </a:lnTo>
                      <a:lnTo>
                        <a:pt x="182" y="89"/>
                      </a:lnTo>
                      <a:lnTo>
                        <a:pt x="152" y="83"/>
                      </a:lnTo>
                      <a:lnTo>
                        <a:pt x="119" y="78"/>
                      </a:lnTo>
                      <a:lnTo>
                        <a:pt x="88" y="71"/>
                      </a:lnTo>
                      <a:lnTo>
                        <a:pt x="60" y="67"/>
                      </a:lnTo>
                      <a:lnTo>
                        <a:pt x="29" y="64"/>
                      </a:lnTo>
                      <a:lnTo>
                        <a:pt x="0" y="62"/>
                      </a:lnTo>
                      <a:lnTo>
                        <a:pt x="0" y="76"/>
                      </a:lnTo>
                      <a:lnTo>
                        <a:pt x="27" y="78"/>
                      </a:lnTo>
                      <a:lnTo>
                        <a:pt x="56" y="82"/>
                      </a:lnTo>
                      <a:lnTo>
                        <a:pt x="87" y="87"/>
                      </a:lnTo>
                      <a:lnTo>
                        <a:pt x="117" y="92"/>
                      </a:lnTo>
                      <a:lnTo>
                        <a:pt x="148" y="98"/>
                      </a:lnTo>
                      <a:lnTo>
                        <a:pt x="179" y="103"/>
                      </a:lnTo>
                      <a:lnTo>
                        <a:pt x="211" y="109"/>
                      </a:lnTo>
                      <a:lnTo>
                        <a:pt x="240" y="112"/>
                      </a:lnTo>
                      <a:lnTo>
                        <a:pt x="271" y="112"/>
                      </a:lnTo>
                      <a:lnTo>
                        <a:pt x="300" y="110"/>
                      </a:lnTo>
                      <a:lnTo>
                        <a:pt x="314" y="109"/>
                      </a:lnTo>
                      <a:lnTo>
                        <a:pt x="327" y="105"/>
                      </a:lnTo>
                      <a:lnTo>
                        <a:pt x="339" y="101"/>
                      </a:lnTo>
                      <a:lnTo>
                        <a:pt x="354" y="96"/>
                      </a:lnTo>
                      <a:lnTo>
                        <a:pt x="365" y="89"/>
                      </a:lnTo>
                      <a:lnTo>
                        <a:pt x="377" y="82"/>
                      </a:lnTo>
                      <a:lnTo>
                        <a:pt x="388" y="73"/>
                      </a:lnTo>
                      <a:lnTo>
                        <a:pt x="399" y="62"/>
                      </a:lnTo>
                      <a:lnTo>
                        <a:pt x="408" y="51"/>
                      </a:lnTo>
                      <a:lnTo>
                        <a:pt x="417" y="36"/>
                      </a:lnTo>
                      <a:lnTo>
                        <a:pt x="424" y="22"/>
                      </a:lnTo>
                      <a:lnTo>
                        <a:pt x="431" y="6"/>
                      </a:lnTo>
                      <a:lnTo>
                        <a:pt x="419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64" name="Freeform 72"/>
                <p:cNvSpPr>
                  <a:spLocks noChangeAspect="1"/>
                </p:cNvSpPr>
                <p:nvPr/>
              </p:nvSpPr>
              <p:spPr bwMode="auto">
                <a:xfrm>
                  <a:off x="957" y="1222"/>
                  <a:ext cx="55" cy="351"/>
                </a:xfrm>
                <a:custGeom>
                  <a:avLst/>
                  <a:gdLst>
                    <a:gd name="T0" fmla="*/ 0 w 110"/>
                    <a:gd name="T1" fmla="*/ 1 h 703"/>
                    <a:gd name="T2" fmla="*/ 3 w 110"/>
                    <a:gd name="T3" fmla="*/ 20 h 703"/>
                    <a:gd name="T4" fmla="*/ 6 w 110"/>
                    <a:gd name="T5" fmla="*/ 41 h 703"/>
                    <a:gd name="T6" fmla="*/ 11 w 110"/>
                    <a:gd name="T7" fmla="*/ 63 h 703"/>
                    <a:gd name="T8" fmla="*/ 16 w 110"/>
                    <a:gd name="T9" fmla="*/ 85 h 703"/>
                    <a:gd name="T10" fmla="*/ 26 w 110"/>
                    <a:gd name="T11" fmla="*/ 132 h 703"/>
                    <a:gd name="T12" fmla="*/ 36 w 110"/>
                    <a:gd name="T13" fmla="*/ 180 h 703"/>
                    <a:gd name="T14" fmla="*/ 41 w 110"/>
                    <a:gd name="T15" fmla="*/ 203 h 703"/>
                    <a:gd name="T16" fmla="*/ 43 w 110"/>
                    <a:gd name="T17" fmla="*/ 227 h 703"/>
                    <a:gd name="T18" fmla="*/ 46 w 110"/>
                    <a:gd name="T19" fmla="*/ 249 h 703"/>
                    <a:gd name="T20" fmla="*/ 47 w 110"/>
                    <a:gd name="T21" fmla="*/ 271 h 703"/>
                    <a:gd name="T22" fmla="*/ 47 w 110"/>
                    <a:gd name="T23" fmla="*/ 293 h 703"/>
                    <a:gd name="T24" fmla="*/ 45 w 110"/>
                    <a:gd name="T25" fmla="*/ 312 h 703"/>
                    <a:gd name="T26" fmla="*/ 44 w 110"/>
                    <a:gd name="T27" fmla="*/ 322 h 703"/>
                    <a:gd name="T28" fmla="*/ 42 w 110"/>
                    <a:gd name="T29" fmla="*/ 331 h 703"/>
                    <a:gd name="T30" fmla="*/ 40 w 110"/>
                    <a:gd name="T31" fmla="*/ 339 h 703"/>
                    <a:gd name="T32" fmla="*/ 37 w 110"/>
                    <a:gd name="T33" fmla="*/ 348 h 703"/>
                    <a:gd name="T34" fmla="*/ 43 w 110"/>
                    <a:gd name="T35" fmla="*/ 351 h 703"/>
                    <a:gd name="T36" fmla="*/ 47 w 110"/>
                    <a:gd name="T37" fmla="*/ 342 h 703"/>
                    <a:gd name="T38" fmla="*/ 50 w 110"/>
                    <a:gd name="T39" fmla="*/ 333 h 703"/>
                    <a:gd name="T40" fmla="*/ 52 w 110"/>
                    <a:gd name="T41" fmla="*/ 323 h 703"/>
                    <a:gd name="T42" fmla="*/ 53 w 110"/>
                    <a:gd name="T43" fmla="*/ 313 h 703"/>
                    <a:gd name="T44" fmla="*/ 54 w 110"/>
                    <a:gd name="T45" fmla="*/ 293 h 703"/>
                    <a:gd name="T46" fmla="*/ 55 w 110"/>
                    <a:gd name="T47" fmla="*/ 271 h 703"/>
                    <a:gd name="T48" fmla="*/ 53 w 110"/>
                    <a:gd name="T49" fmla="*/ 248 h 703"/>
                    <a:gd name="T50" fmla="*/ 51 w 110"/>
                    <a:gd name="T51" fmla="*/ 226 h 703"/>
                    <a:gd name="T52" fmla="*/ 48 w 110"/>
                    <a:gd name="T53" fmla="*/ 202 h 703"/>
                    <a:gd name="T54" fmla="*/ 43 w 110"/>
                    <a:gd name="T55" fmla="*/ 178 h 703"/>
                    <a:gd name="T56" fmla="*/ 33 w 110"/>
                    <a:gd name="T57" fmla="*/ 130 h 703"/>
                    <a:gd name="T58" fmla="*/ 24 w 110"/>
                    <a:gd name="T59" fmla="*/ 83 h 703"/>
                    <a:gd name="T60" fmla="*/ 18 w 110"/>
                    <a:gd name="T61" fmla="*/ 61 h 703"/>
                    <a:gd name="T62" fmla="*/ 14 w 110"/>
                    <a:gd name="T63" fmla="*/ 39 h 703"/>
                    <a:gd name="T64" fmla="*/ 10 w 110"/>
                    <a:gd name="T65" fmla="*/ 19 h 703"/>
                    <a:gd name="T66" fmla="*/ 7 w 110"/>
                    <a:gd name="T67" fmla="*/ 0 h 703"/>
                    <a:gd name="T68" fmla="*/ 0 w 110"/>
                    <a:gd name="T69" fmla="*/ 1 h 70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10" h="703">
                      <a:moveTo>
                        <a:pt x="0" y="2"/>
                      </a:moveTo>
                      <a:lnTo>
                        <a:pt x="5" y="41"/>
                      </a:lnTo>
                      <a:lnTo>
                        <a:pt x="12" y="83"/>
                      </a:lnTo>
                      <a:lnTo>
                        <a:pt x="21" y="126"/>
                      </a:lnTo>
                      <a:lnTo>
                        <a:pt x="32" y="171"/>
                      </a:lnTo>
                      <a:lnTo>
                        <a:pt x="52" y="265"/>
                      </a:lnTo>
                      <a:lnTo>
                        <a:pt x="72" y="360"/>
                      </a:lnTo>
                      <a:lnTo>
                        <a:pt x="81" y="407"/>
                      </a:lnTo>
                      <a:lnTo>
                        <a:pt x="86" y="454"/>
                      </a:lnTo>
                      <a:lnTo>
                        <a:pt x="92" y="499"/>
                      </a:lnTo>
                      <a:lnTo>
                        <a:pt x="94" y="542"/>
                      </a:lnTo>
                      <a:lnTo>
                        <a:pt x="94" y="586"/>
                      </a:lnTo>
                      <a:lnTo>
                        <a:pt x="90" y="625"/>
                      </a:lnTo>
                      <a:lnTo>
                        <a:pt x="88" y="645"/>
                      </a:lnTo>
                      <a:lnTo>
                        <a:pt x="83" y="663"/>
                      </a:lnTo>
                      <a:lnTo>
                        <a:pt x="79" y="679"/>
                      </a:lnTo>
                      <a:lnTo>
                        <a:pt x="74" y="697"/>
                      </a:lnTo>
                      <a:lnTo>
                        <a:pt x="86" y="703"/>
                      </a:lnTo>
                      <a:lnTo>
                        <a:pt x="94" y="685"/>
                      </a:lnTo>
                      <a:lnTo>
                        <a:pt x="99" y="667"/>
                      </a:lnTo>
                      <a:lnTo>
                        <a:pt x="103" y="647"/>
                      </a:lnTo>
                      <a:lnTo>
                        <a:pt x="106" y="627"/>
                      </a:lnTo>
                      <a:lnTo>
                        <a:pt x="108" y="586"/>
                      </a:lnTo>
                      <a:lnTo>
                        <a:pt x="110" y="542"/>
                      </a:lnTo>
                      <a:lnTo>
                        <a:pt x="106" y="497"/>
                      </a:lnTo>
                      <a:lnTo>
                        <a:pt x="101" y="452"/>
                      </a:lnTo>
                      <a:lnTo>
                        <a:pt x="95" y="405"/>
                      </a:lnTo>
                      <a:lnTo>
                        <a:pt x="86" y="357"/>
                      </a:lnTo>
                      <a:lnTo>
                        <a:pt x="66" y="261"/>
                      </a:lnTo>
                      <a:lnTo>
                        <a:pt x="47" y="167"/>
                      </a:lnTo>
                      <a:lnTo>
                        <a:pt x="36" y="122"/>
                      </a:lnTo>
                      <a:lnTo>
                        <a:pt x="27" y="79"/>
                      </a:lnTo>
                      <a:lnTo>
                        <a:pt x="20" y="39"/>
                      </a:lnTo>
                      <a:lnTo>
                        <a:pt x="1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65" name="Freeform 73"/>
                <p:cNvSpPr>
                  <a:spLocks noChangeAspect="1"/>
                </p:cNvSpPr>
                <p:nvPr/>
              </p:nvSpPr>
              <p:spPr bwMode="auto">
                <a:xfrm>
                  <a:off x="950" y="997"/>
                  <a:ext cx="34" cy="226"/>
                </a:xfrm>
                <a:custGeom>
                  <a:avLst/>
                  <a:gdLst>
                    <a:gd name="T0" fmla="*/ 27 w 69"/>
                    <a:gd name="T1" fmla="*/ 0 h 451"/>
                    <a:gd name="T2" fmla="*/ 22 w 69"/>
                    <a:gd name="T3" fmla="*/ 11 h 451"/>
                    <a:gd name="T4" fmla="*/ 18 w 69"/>
                    <a:gd name="T5" fmla="*/ 23 h 451"/>
                    <a:gd name="T6" fmla="*/ 14 w 69"/>
                    <a:gd name="T7" fmla="*/ 34 h 451"/>
                    <a:gd name="T8" fmla="*/ 11 w 69"/>
                    <a:gd name="T9" fmla="*/ 46 h 451"/>
                    <a:gd name="T10" fmla="*/ 8 w 69"/>
                    <a:gd name="T11" fmla="*/ 58 h 451"/>
                    <a:gd name="T12" fmla="*/ 5 w 69"/>
                    <a:gd name="T13" fmla="*/ 70 h 451"/>
                    <a:gd name="T14" fmla="*/ 3 w 69"/>
                    <a:gd name="T15" fmla="*/ 84 h 451"/>
                    <a:gd name="T16" fmla="*/ 2 w 69"/>
                    <a:gd name="T17" fmla="*/ 98 h 451"/>
                    <a:gd name="T18" fmla="*/ 1 w 69"/>
                    <a:gd name="T19" fmla="*/ 111 h 451"/>
                    <a:gd name="T20" fmla="*/ 1 w 69"/>
                    <a:gd name="T21" fmla="*/ 125 h 451"/>
                    <a:gd name="T22" fmla="*/ 0 w 69"/>
                    <a:gd name="T23" fmla="*/ 141 h 451"/>
                    <a:gd name="T24" fmla="*/ 1 w 69"/>
                    <a:gd name="T25" fmla="*/ 156 h 451"/>
                    <a:gd name="T26" fmla="*/ 3 w 69"/>
                    <a:gd name="T27" fmla="*/ 189 h 451"/>
                    <a:gd name="T28" fmla="*/ 7 w 69"/>
                    <a:gd name="T29" fmla="*/ 226 h 451"/>
                    <a:gd name="T30" fmla="*/ 14 w 69"/>
                    <a:gd name="T31" fmla="*/ 225 h 451"/>
                    <a:gd name="T32" fmla="*/ 11 w 69"/>
                    <a:gd name="T33" fmla="*/ 189 h 451"/>
                    <a:gd name="T34" fmla="*/ 8 w 69"/>
                    <a:gd name="T35" fmla="*/ 156 h 451"/>
                    <a:gd name="T36" fmla="*/ 8 w 69"/>
                    <a:gd name="T37" fmla="*/ 141 h 451"/>
                    <a:gd name="T38" fmla="*/ 8 w 69"/>
                    <a:gd name="T39" fmla="*/ 125 h 451"/>
                    <a:gd name="T40" fmla="*/ 8 w 69"/>
                    <a:gd name="T41" fmla="*/ 111 h 451"/>
                    <a:gd name="T42" fmla="*/ 9 w 69"/>
                    <a:gd name="T43" fmla="*/ 98 h 451"/>
                    <a:gd name="T44" fmla="*/ 11 w 69"/>
                    <a:gd name="T45" fmla="*/ 85 h 451"/>
                    <a:gd name="T46" fmla="*/ 12 w 69"/>
                    <a:gd name="T47" fmla="*/ 72 h 451"/>
                    <a:gd name="T48" fmla="*/ 15 w 69"/>
                    <a:gd name="T49" fmla="*/ 60 h 451"/>
                    <a:gd name="T50" fmla="*/ 18 w 69"/>
                    <a:gd name="T51" fmla="*/ 48 h 451"/>
                    <a:gd name="T52" fmla="*/ 22 w 69"/>
                    <a:gd name="T53" fmla="*/ 36 h 451"/>
                    <a:gd name="T54" fmla="*/ 25 w 69"/>
                    <a:gd name="T55" fmla="*/ 25 h 451"/>
                    <a:gd name="T56" fmla="*/ 29 w 69"/>
                    <a:gd name="T57" fmla="*/ 14 h 451"/>
                    <a:gd name="T58" fmla="*/ 34 w 69"/>
                    <a:gd name="T59" fmla="*/ 3 h 451"/>
                    <a:gd name="T60" fmla="*/ 27 w 69"/>
                    <a:gd name="T61" fmla="*/ 0 h 45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69" h="451">
                      <a:moveTo>
                        <a:pt x="54" y="0"/>
                      </a:moveTo>
                      <a:lnTo>
                        <a:pt x="45" y="21"/>
                      </a:lnTo>
                      <a:lnTo>
                        <a:pt x="36" y="45"/>
                      </a:lnTo>
                      <a:lnTo>
                        <a:pt x="29" y="68"/>
                      </a:lnTo>
                      <a:lnTo>
                        <a:pt x="22" y="92"/>
                      </a:lnTo>
                      <a:lnTo>
                        <a:pt x="16" y="115"/>
                      </a:lnTo>
                      <a:lnTo>
                        <a:pt x="11" y="140"/>
                      </a:lnTo>
                      <a:lnTo>
                        <a:pt x="7" y="167"/>
                      </a:lnTo>
                      <a:lnTo>
                        <a:pt x="4" y="195"/>
                      </a:lnTo>
                      <a:lnTo>
                        <a:pt x="2" y="222"/>
                      </a:lnTo>
                      <a:lnTo>
                        <a:pt x="2" y="250"/>
                      </a:lnTo>
                      <a:lnTo>
                        <a:pt x="0" y="281"/>
                      </a:lnTo>
                      <a:lnTo>
                        <a:pt x="2" y="312"/>
                      </a:lnTo>
                      <a:lnTo>
                        <a:pt x="6" y="378"/>
                      </a:lnTo>
                      <a:lnTo>
                        <a:pt x="15" y="451"/>
                      </a:lnTo>
                      <a:lnTo>
                        <a:pt x="29" y="449"/>
                      </a:lnTo>
                      <a:lnTo>
                        <a:pt x="22" y="377"/>
                      </a:lnTo>
                      <a:lnTo>
                        <a:pt x="16" y="312"/>
                      </a:lnTo>
                      <a:lnTo>
                        <a:pt x="16" y="281"/>
                      </a:lnTo>
                      <a:lnTo>
                        <a:pt x="16" y="250"/>
                      </a:lnTo>
                      <a:lnTo>
                        <a:pt x="16" y="222"/>
                      </a:lnTo>
                      <a:lnTo>
                        <a:pt x="18" y="195"/>
                      </a:lnTo>
                      <a:lnTo>
                        <a:pt x="22" y="169"/>
                      </a:lnTo>
                      <a:lnTo>
                        <a:pt x="25" y="144"/>
                      </a:lnTo>
                      <a:lnTo>
                        <a:pt x="31" y="119"/>
                      </a:lnTo>
                      <a:lnTo>
                        <a:pt x="36" y="95"/>
                      </a:lnTo>
                      <a:lnTo>
                        <a:pt x="44" y="72"/>
                      </a:lnTo>
                      <a:lnTo>
                        <a:pt x="51" y="50"/>
                      </a:lnTo>
                      <a:lnTo>
                        <a:pt x="58" y="27"/>
                      </a:lnTo>
                      <a:lnTo>
                        <a:pt x="69" y="5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66" name="Freeform 74"/>
                <p:cNvSpPr>
                  <a:spLocks noChangeAspect="1"/>
                </p:cNvSpPr>
                <p:nvPr/>
              </p:nvSpPr>
              <p:spPr bwMode="auto">
                <a:xfrm>
                  <a:off x="977" y="849"/>
                  <a:ext cx="87" cy="151"/>
                </a:xfrm>
                <a:custGeom>
                  <a:avLst/>
                  <a:gdLst>
                    <a:gd name="T0" fmla="*/ 81 w 174"/>
                    <a:gd name="T1" fmla="*/ 0 h 303"/>
                    <a:gd name="T2" fmla="*/ 55 w 174"/>
                    <a:gd name="T3" fmla="*/ 39 h 303"/>
                    <a:gd name="T4" fmla="*/ 38 w 174"/>
                    <a:gd name="T5" fmla="*/ 66 h 303"/>
                    <a:gd name="T6" fmla="*/ 28 w 174"/>
                    <a:gd name="T7" fmla="*/ 85 h 303"/>
                    <a:gd name="T8" fmla="*/ 21 w 174"/>
                    <a:gd name="T9" fmla="*/ 98 h 303"/>
                    <a:gd name="T10" fmla="*/ 17 w 174"/>
                    <a:gd name="T11" fmla="*/ 108 h 303"/>
                    <a:gd name="T12" fmla="*/ 13 w 174"/>
                    <a:gd name="T13" fmla="*/ 118 h 303"/>
                    <a:gd name="T14" fmla="*/ 9 w 174"/>
                    <a:gd name="T15" fmla="*/ 131 h 303"/>
                    <a:gd name="T16" fmla="*/ 0 w 174"/>
                    <a:gd name="T17" fmla="*/ 149 h 303"/>
                    <a:gd name="T18" fmla="*/ 8 w 174"/>
                    <a:gd name="T19" fmla="*/ 151 h 303"/>
                    <a:gd name="T20" fmla="*/ 15 w 174"/>
                    <a:gd name="T21" fmla="*/ 133 h 303"/>
                    <a:gd name="T22" fmla="*/ 20 w 174"/>
                    <a:gd name="T23" fmla="*/ 121 h 303"/>
                    <a:gd name="T24" fmla="*/ 24 w 174"/>
                    <a:gd name="T25" fmla="*/ 111 h 303"/>
                    <a:gd name="T26" fmla="*/ 28 w 174"/>
                    <a:gd name="T27" fmla="*/ 102 h 303"/>
                    <a:gd name="T28" fmla="*/ 35 w 174"/>
                    <a:gd name="T29" fmla="*/ 88 h 303"/>
                    <a:gd name="T30" fmla="*/ 46 w 174"/>
                    <a:gd name="T31" fmla="*/ 70 h 303"/>
                    <a:gd name="T32" fmla="*/ 62 w 174"/>
                    <a:gd name="T33" fmla="*/ 42 h 303"/>
                    <a:gd name="T34" fmla="*/ 87 w 174"/>
                    <a:gd name="T35" fmla="*/ 4 h 303"/>
                    <a:gd name="T36" fmla="*/ 81 w 174"/>
                    <a:gd name="T37" fmla="*/ 0 h 3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74" h="303">
                      <a:moveTo>
                        <a:pt x="161" y="0"/>
                      </a:moveTo>
                      <a:lnTo>
                        <a:pt x="110" y="78"/>
                      </a:lnTo>
                      <a:lnTo>
                        <a:pt x="76" y="132"/>
                      </a:lnTo>
                      <a:lnTo>
                        <a:pt x="55" y="170"/>
                      </a:lnTo>
                      <a:lnTo>
                        <a:pt x="42" y="197"/>
                      </a:lnTo>
                      <a:lnTo>
                        <a:pt x="33" y="217"/>
                      </a:lnTo>
                      <a:lnTo>
                        <a:pt x="26" y="237"/>
                      </a:lnTo>
                      <a:lnTo>
                        <a:pt x="17" y="262"/>
                      </a:lnTo>
                      <a:lnTo>
                        <a:pt x="0" y="298"/>
                      </a:lnTo>
                      <a:lnTo>
                        <a:pt x="15" y="303"/>
                      </a:lnTo>
                      <a:lnTo>
                        <a:pt x="29" y="267"/>
                      </a:lnTo>
                      <a:lnTo>
                        <a:pt x="40" y="242"/>
                      </a:lnTo>
                      <a:lnTo>
                        <a:pt x="47" y="222"/>
                      </a:lnTo>
                      <a:lnTo>
                        <a:pt x="55" y="204"/>
                      </a:lnTo>
                      <a:lnTo>
                        <a:pt x="69" y="177"/>
                      </a:lnTo>
                      <a:lnTo>
                        <a:pt x="91" y="141"/>
                      </a:lnTo>
                      <a:lnTo>
                        <a:pt x="123" y="85"/>
                      </a:lnTo>
                      <a:lnTo>
                        <a:pt x="174" y="8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67" name="Freeform 75"/>
                <p:cNvSpPr>
                  <a:spLocks noChangeAspect="1"/>
                </p:cNvSpPr>
                <p:nvPr/>
              </p:nvSpPr>
              <p:spPr bwMode="auto">
                <a:xfrm>
                  <a:off x="951" y="722"/>
                  <a:ext cx="143" cy="130"/>
                </a:xfrm>
                <a:custGeom>
                  <a:avLst/>
                  <a:gdLst>
                    <a:gd name="T0" fmla="*/ 0 w 287"/>
                    <a:gd name="T1" fmla="*/ 7 h 260"/>
                    <a:gd name="T2" fmla="*/ 19 w 287"/>
                    <a:gd name="T3" fmla="*/ 7 h 260"/>
                    <a:gd name="T4" fmla="*/ 38 w 287"/>
                    <a:gd name="T5" fmla="*/ 7 h 260"/>
                    <a:gd name="T6" fmla="*/ 55 w 287"/>
                    <a:gd name="T7" fmla="*/ 8 h 260"/>
                    <a:gd name="T8" fmla="*/ 72 w 287"/>
                    <a:gd name="T9" fmla="*/ 9 h 260"/>
                    <a:gd name="T10" fmla="*/ 86 w 287"/>
                    <a:gd name="T11" fmla="*/ 11 h 260"/>
                    <a:gd name="T12" fmla="*/ 100 w 287"/>
                    <a:gd name="T13" fmla="*/ 14 h 260"/>
                    <a:gd name="T14" fmla="*/ 106 w 287"/>
                    <a:gd name="T15" fmla="*/ 16 h 260"/>
                    <a:gd name="T16" fmla="*/ 112 w 287"/>
                    <a:gd name="T17" fmla="*/ 18 h 260"/>
                    <a:gd name="T18" fmla="*/ 116 w 287"/>
                    <a:gd name="T19" fmla="*/ 20 h 260"/>
                    <a:gd name="T20" fmla="*/ 121 w 287"/>
                    <a:gd name="T21" fmla="*/ 23 h 260"/>
                    <a:gd name="T22" fmla="*/ 124 w 287"/>
                    <a:gd name="T23" fmla="*/ 25 h 260"/>
                    <a:gd name="T24" fmla="*/ 128 w 287"/>
                    <a:gd name="T25" fmla="*/ 29 h 260"/>
                    <a:gd name="T26" fmla="*/ 131 w 287"/>
                    <a:gd name="T27" fmla="*/ 33 h 260"/>
                    <a:gd name="T28" fmla="*/ 133 w 287"/>
                    <a:gd name="T29" fmla="*/ 36 h 260"/>
                    <a:gd name="T30" fmla="*/ 134 w 287"/>
                    <a:gd name="T31" fmla="*/ 41 h 260"/>
                    <a:gd name="T32" fmla="*/ 136 w 287"/>
                    <a:gd name="T33" fmla="*/ 45 h 260"/>
                    <a:gd name="T34" fmla="*/ 136 w 287"/>
                    <a:gd name="T35" fmla="*/ 51 h 260"/>
                    <a:gd name="T36" fmla="*/ 136 w 287"/>
                    <a:gd name="T37" fmla="*/ 57 h 260"/>
                    <a:gd name="T38" fmla="*/ 135 w 287"/>
                    <a:gd name="T39" fmla="*/ 63 h 260"/>
                    <a:gd name="T40" fmla="*/ 133 w 287"/>
                    <a:gd name="T41" fmla="*/ 71 h 260"/>
                    <a:gd name="T42" fmla="*/ 131 w 287"/>
                    <a:gd name="T43" fmla="*/ 78 h 260"/>
                    <a:gd name="T44" fmla="*/ 128 w 287"/>
                    <a:gd name="T45" fmla="*/ 86 h 260"/>
                    <a:gd name="T46" fmla="*/ 123 w 287"/>
                    <a:gd name="T47" fmla="*/ 95 h 260"/>
                    <a:gd name="T48" fmla="*/ 119 w 287"/>
                    <a:gd name="T49" fmla="*/ 105 h 260"/>
                    <a:gd name="T50" fmla="*/ 113 w 287"/>
                    <a:gd name="T51" fmla="*/ 115 h 260"/>
                    <a:gd name="T52" fmla="*/ 106 w 287"/>
                    <a:gd name="T53" fmla="*/ 126 h 260"/>
                    <a:gd name="T54" fmla="*/ 113 w 287"/>
                    <a:gd name="T55" fmla="*/ 130 h 260"/>
                    <a:gd name="T56" fmla="*/ 119 w 287"/>
                    <a:gd name="T57" fmla="*/ 119 h 260"/>
                    <a:gd name="T58" fmla="*/ 125 w 287"/>
                    <a:gd name="T59" fmla="*/ 108 h 260"/>
                    <a:gd name="T60" fmla="*/ 131 w 287"/>
                    <a:gd name="T61" fmla="*/ 98 h 260"/>
                    <a:gd name="T62" fmla="*/ 134 w 287"/>
                    <a:gd name="T63" fmla="*/ 89 h 260"/>
                    <a:gd name="T64" fmla="*/ 138 w 287"/>
                    <a:gd name="T65" fmla="*/ 80 h 260"/>
                    <a:gd name="T66" fmla="*/ 141 w 287"/>
                    <a:gd name="T67" fmla="*/ 72 h 260"/>
                    <a:gd name="T68" fmla="*/ 142 w 287"/>
                    <a:gd name="T69" fmla="*/ 64 h 260"/>
                    <a:gd name="T70" fmla="*/ 143 w 287"/>
                    <a:gd name="T71" fmla="*/ 57 h 260"/>
                    <a:gd name="T72" fmla="*/ 143 w 287"/>
                    <a:gd name="T73" fmla="*/ 51 h 260"/>
                    <a:gd name="T74" fmla="*/ 143 w 287"/>
                    <a:gd name="T75" fmla="*/ 44 h 260"/>
                    <a:gd name="T76" fmla="*/ 141 w 287"/>
                    <a:gd name="T77" fmla="*/ 39 h 260"/>
                    <a:gd name="T78" fmla="*/ 140 w 287"/>
                    <a:gd name="T79" fmla="*/ 34 h 260"/>
                    <a:gd name="T80" fmla="*/ 137 w 287"/>
                    <a:gd name="T81" fmla="*/ 28 h 260"/>
                    <a:gd name="T82" fmla="*/ 133 w 287"/>
                    <a:gd name="T83" fmla="*/ 24 h 260"/>
                    <a:gd name="T84" fmla="*/ 130 w 287"/>
                    <a:gd name="T85" fmla="*/ 20 h 260"/>
                    <a:gd name="T86" fmla="*/ 125 w 287"/>
                    <a:gd name="T87" fmla="*/ 16 h 260"/>
                    <a:gd name="T88" fmla="*/ 120 w 287"/>
                    <a:gd name="T89" fmla="*/ 14 h 260"/>
                    <a:gd name="T90" fmla="*/ 114 w 287"/>
                    <a:gd name="T91" fmla="*/ 11 h 260"/>
                    <a:gd name="T92" fmla="*/ 108 w 287"/>
                    <a:gd name="T93" fmla="*/ 9 h 260"/>
                    <a:gd name="T94" fmla="*/ 102 w 287"/>
                    <a:gd name="T95" fmla="*/ 7 h 260"/>
                    <a:gd name="T96" fmla="*/ 88 w 287"/>
                    <a:gd name="T97" fmla="*/ 4 h 260"/>
                    <a:gd name="T98" fmla="*/ 72 w 287"/>
                    <a:gd name="T99" fmla="*/ 2 h 260"/>
                    <a:gd name="T100" fmla="*/ 56 w 287"/>
                    <a:gd name="T101" fmla="*/ 1 h 260"/>
                    <a:gd name="T102" fmla="*/ 38 w 287"/>
                    <a:gd name="T103" fmla="*/ 0 h 260"/>
                    <a:gd name="T104" fmla="*/ 19 w 287"/>
                    <a:gd name="T105" fmla="*/ 0 h 260"/>
                    <a:gd name="T106" fmla="*/ 0 w 287"/>
                    <a:gd name="T107" fmla="*/ 0 h 260"/>
                    <a:gd name="T108" fmla="*/ 0 w 287"/>
                    <a:gd name="T109" fmla="*/ 7 h 26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87" h="260">
                      <a:moveTo>
                        <a:pt x="0" y="14"/>
                      </a:moveTo>
                      <a:lnTo>
                        <a:pt x="38" y="14"/>
                      </a:lnTo>
                      <a:lnTo>
                        <a:pt x="76" y="14"/>
                      </a:lnTo>
                      <a:lnTo>
                        <a:pt x="110" y="16"/>
                      </a:lnTo>
                      <a:lnTo>
                        <a:pt x="144" y="18"/>
                      </a:lnTo>
                      <a:lnTo>
                        <a:pt x="173" y="22"/>
                      </a:lnTo>
                      <a:lnTo>
                        <a:pt x="200" y="27"/>
                      </a:lnTo>
                      <a:lnTo>
                        <a:pt x="213" y="31"/>
                      </a:lnTo>
                      <a:lnTo>
                        <a:pt x="224" y="36"/>
                      </a:lnTo>
                      <a:lnTo>
                        <a:pt x="233" y="40"/>
                      </a:lnTo>
                      <a:lnTo>
                        <a:pt x="242" y="45"/>
                      </a:lnTo>
                      <a:lnTo>
                        <a:pt x="249" y="50"/>
                      </a:lnTo>
                      <a:lnTo>
                        <a:pt x="256" y="58"/>
                      </a:lnTo>
                      <a:lnTo>
                        <a:pt x="262" y="65"/>
                      </a:lnTo>
                      <a:lnTo>
                        <a:pt x="267" y="72"/>
                      </a:lnTo>
                      <a:lnTo>
                        <a:pt x="269" y="81"/>
                      </a:lnTo>
                      <a:lnTo>
                        <a:pt x="273" y="90"/>
                      </a:lnTo>
                      <a:lnTo>
                        <a:pt x="273" y="101"/>
                      </a:lnTo>
                      <a:lnTo>
                        <a:pt x="273" y="114"/>
                      </a:lnTo>
                      <a:lnTo>
                        <a:pt x="271" y="126"/>
                      </a:lnTo>
                      <a:lnTo>
                        <a:pt x="267" y="141"/>
                      </a:lnTo>
                      <a:lnTo>
                        <a:pt x="262" y="155"/>
                      </a:lnTo>
                      <a:lnTo>
                        <a:pt x="256" y="171"/>
                      </a:lnTo>
                      <a:lnTo>
                        <a:pt x="247" y="189"/>
                      </a:lnTo>
                      <a:lnTo>
                        <a:pt x="238" y="209"/>
                      </a:lnTo>
                      <a:lnTo>
                        <a:pt x="226" y="229"/>
                      </a:lnTo>
                      <a:lnTo>
                        <a:pt x="213" y="252"/>
                      </a:lnTo>
                      <a:lnTo>
                        <a:pt x="226" y="260"/>
                      </a:lnTo>
                      <a:lnTo>
                        <a:pt x="238" y="238"/>
                      </a:lnTo>
                      <a:lnTo>
                        <a:pt x="251" y="216"/>
                      </a:lnTo>
                      <a:lnTo>
                        <a:pt x="262" y="196"/>
                      </a:lnTo>
                      <a:lnTo>
                        <a:pt x="269" y="178"/>
                      </a:lnTo>
                      <a:lnTo>
                        <a:pt x="276" y="160"/>
                      </a:lnTo>
                      <a:lnTo>
                        <a:pt x="282" y="144"/>
                      </a:lnTo>
                      <a:lnTo>
                        <a:pt x="285" y="128"/>
                      </a:lnTo>
                      <a:lnTo>
                        <a:pt x="287" y="114"/>
                      </a:lnTo>
                      <a:lnTo>
                        <a:pt x="287" y="101"/>
                      </a:lnTo>
                      <a:lnTo>
                        <a:pt x="287" y="88"/>
                      </a:lnTo>
                      <a:lnTo>
                        <a:pt x="283" y="77"/>
                      </a:lnTo>
                      <a:lnTo>
                        <a:pt x="280" y="67"/>
                      </a:lnTo>
                      <a:lnTo>
                        <a:pt x="274" y="56"/>
                      </a:lnTo>
                      <a:lnTo>
                        <a:pt x="267" y="47"/>
                      </a:lnTo>
                      <a:lnTo>
                        <a:pt x="260" y="40"/>
                      </a:lnTo>
                      <a:lnTo>
                        <a:pt x="251" y="32"/>
                      </a:lnTo>
                      <a:lnTo>
                        <a:pt x="240" y="27"/>
                      </a:lnTo>
                      <a:lnTo>
                        <a:pt x="229" y="22"/>
                      </a:lnTo>
                      <a:lnTo>
                        <a:pt x="217" y="18"/>
                      </a:lnTo>
                      <a:lnTo>
                        <a:pt x="204" y="13"/>
                      </a:lnTo>
                      <a:lnTo>
                        <a:pt x="177" y="7"/>
                      </a:lnTo>
                      <a:lnTo>
                        <a:pt x="144" y="4"/>
                      </a:lnTo>
                      <a:lnTo>
                        <a:pt x="112" y="2"/>
                      </a:lnTo>
                      <a:lnTo>
                        <a:pt x="76" y="0"/>
                      </a:lnTo>
                      <a:lnTo>
                        <a:pt x="38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68" name="Freeform 76"/>
                <p:cNvSpPr>
                  <a:spLocks noChangeAspect="1"/>
                </p:cNvSpPr>
                <p:nvPr/>
              </p:nvSpPr>
              <p:spPr bwMode="auto">
                <a:xfrm>
                  <a:off x="782" y="677"/>
                  <a:ext cx="169" cy="53"/>
                </a:xfrm>
                <a:custGeom>
                  <a:avLst/>
                  <a:gdLst>
                    <a:gd name="T0" fmla="*/ 0 w 337"/>
                    <a:gd name="T1" fmla="*/ 7 h 106"/>
                    <a:gd name="T2" fmla="*/ 23 w 337"/>
                    <a:gd name="T3" fmla="*/ 7 h 106"/>
                    <a:gd name="T4" fmla="*/ 42 w 337"/>
                    <a:gd name="T5" fmla="*/ 9 h 106"/>
                    <a:gd name="T6" fmla="*/ 56 w 337"/>
                    <a:gd name="T7" fmla="*/ 12 h 106"/>
                    <a:gd name="T8" fmla="*/ 68 w 337"/>
                    <a:gd name="T9" fmla="*/ 15 h 106"/>
                    <a:gd name="T10" fmla="*/ 77 w 337"/>
                    <a:gd name="T11" fmla="*/ 18 h 106"/>
                    <a:gd name="T12" fmla="*/ 83 w 337"/>
                    <a:gd name="T13" fmla="*/ 22 h 106"/>
                    <a:gd name="T14" fmla="*/ 88 w 337"/>
                    <a:gd name="T15" fmla="*/ 25 h 106"/>
                    <a:gd name="T16" fmla="*/ 93 w 337"/>
                    <a:gd name="T17" fmla="*/ 30 h 106"/>
                    <a:gd name="T18" fmla="*/ 97 w 337"/>
                    <a:gd name="T19" fmla="*/ 35 h 106"/>
                    <a:gd name="T20" fmla="*/ 103 w 337"/>
                    <a:gd name="T21" fmla="*/ 39 h 106"/>
                    <a:gd name="T22" fmla="*/ 108 w 337"/>
                    <a:gd name="T23" fmla="*/ 44 h 106"/>
                    <a:gd name="T24" fmla="*/ 116 w 337"/>
                    <a:gd name="T25" fmla="*/ 47 h 106"/>
                    <a:gd name="T26" fmla="*/ 125 w 337"/>
                    <a:gd name="T27" fmla="*/ 50 h 106"/>
                    <a:gd name="T28" fmla="*/ 136 w 337"/>
                    <a:gd name="T29" fmla="*/ 53 h 106"/>
                    <a:gd name="T30" fmla="*/ 151 w 337"/>
                    <a:gd name="T31" fmla="*/ 53 h 106"/>
                    <a:gd name="T32" fmla="*/ 169 w 337"/>
                    <a:gd name="T33" fmla="*/ 53 h 106"/>
                    <a:gd name="T34" fmla="*/ 169 w 337"/>
                    <a:gd name="T35" fmla="*/ 46 h 106"/>
                    <a:gd name="T36" fmla="*/ 152 w 337"/>
                    <a:gd name="T37" fmla="*/ 46 h 106"/>
                    <a:gd name="T38" fmla="*/ 137 w 337"/>
                    <a:gd name="T39" fmla="*/ 44 h 106"/>
                    <a:gd name="T40" fmla="*/ 127 w 337"/>
                    <a:gd name="T41" fmla="*/ 43 h 106"/>
                    <a:gd name="T42" fmla="*/ 119 w 337"/>
                    <a:gd name="T43" fmla="*/ 40 h 106"/>
                    <a:gd name="T44" fmla="*/ 113 w 337"/>
                    <a:gd name="T45" fmla="*/ 37 h 106"/>
                    <a:gd name="T46" fmla="*/ 107 w 337"/>
                    <a:gd name="T47" fmla="*/ 33 h 106"/>
                    <a:gd name="T48" fmla="*/ 103 w 337"/>
                    <a:gd name="T49" fmla="*/ 29 h 106"/>
                    <a:gd name="T50" fmla="*/ 98 w 337"/>
                    <a:gd name="T51" fmla="*/ 25 h 106"/>
                    <a:gd name="T52" fmla="*/ 93 w 337"/>
                    <a:gd name="T53" fmla="*/ 20 h 106"/>
                    <a:gd name="T54" fmla="*/ 88 w 337"/>
                    <a:gd name="T55" fmla="*/ 16 h 106"/>
                    <a:gd name="T56" fmla="*/ 79 w 337"/>
                    <a:gd name="T57" fmla="*/ 11 h 106"/>
                    <a:gd name="T58" fmla="*/ 70 w 337"/>
                    <a:gd name="T59" fmla="*/ 7 h 106"/>
                    <a:gd name="T60" fmla="*/ 58 w 337"/>
                    <a:gd name="T61" fmla="*/ 5 h 106"/>
                    <a:gd name="T62" fmla="*/ 42 w 337"/>
                    <a:gd name="T63" fmla="*/ 2 h 106"/>
                    <a:gd name="T64" fmla="*/ 23 w 337"/>
                    <a:gd name="T65" fmla="*/ 0 h 106"/>
                    <a:gd name="T66" fmla="*/ 0 w 337"/>
                    <a:gd name="T67" fmla="*/ 0 h 106"/>
                    <a:gd name="T68" fmla="*/ 0 w 337"/>
                    <a:gd name="T69" fmla="*/ 7 h 10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37" h="106">
                      <a:moveTo>
                        <a:pt x="0" y="14"/>
                      </a:moveTo>
                      <a:lnTo>
                        <a:pt x="45" y="14"/>
                      </a:lnTo>
                      <a:lnTo>
                        <a:pt x="83" y="18"/>
                      </a:lnTo>
                      <a:lnTo>
                        <a:pt x="111" y="23"/>
                      </a:lnTo>
                      <a:lnTo>
                        <a:pt x="135" y="29"/>
                      </a:lnTo>
                      <a:lnTo>
                        <a:pt x="153" y="36"/>
                      </a:lnTo>
                      <a:lnTo>
                        <a:pt x="166" y="43"/>
                      </a:lnTo>
                      <a:lnTo>
                        <a:pt x="176" y="50"/>
                      </a:lnTo>
                      <a:lnTo>
                        <a:pt x="185" y="60"/>
                      </a:lnTo>
                      <a:lnTo>
                        <a:pt x="194" y="69"/>
                      </a:lnTo>
                      <a:lnTo>
                        <a:pt x="205" y="78"/>
                      </a:lnTo>
                      <a:lnTo>
                        <a:pt x="216" y="87"/>
                      </a:lnTo>
                      <a:lnTo>
                        <a:pt x="231" y="94"/>
                      </a:lnTo>
                      <a:lnTo>
                        <a:pt x="250" y="99"/>
                      </a:lnTo>
                      <a:lnTo>
                        <a:pt x="272" y="105"/>
                      </a:lnTo>
                      <a:lnTo>
                        <a:pt x="301" y="106"/>
                      </a:lnTo>
                      <a:lnTo>
                        <a:pt x="337" y="106"/>
                      </a:lnTo>
                      <a:lnTo>
                        <a:pt x="337" y="92"/>
                      </a:lnTo>
                      <a:lnTo>
                        <a:pt x="303" y="92"/>
                      </a:lnTo>
                      <a:lnTo>
                        <a:pt x="274" y="88"/>
                      </a:lnTo>
                      <a:lnTo>
                        <a:pt x="254" y="85"/>
                      </a:lnTo>
                      <a:lnTo>
                        <a:pt x="238" y="79"/>
                      </a:lnTo>
                      <a:lnTo>
                        <a:pt x="225" y="74"/>
                      </a:lnTo>
                      <a:lnTo>
                        <a:pt x="214" y="65"/>
                      </a:lnTo>
                      <a:lnTo>
                        <a:pt x="205" y="58"/>
                      </a:lnTo>
                      <a:lnTo>
                        <a:pt x="196" y="49"/>
                      </a:lnTo>
                      <a:lnTo>
                        <a:pt x="185" y="40"/>
                      </a:lnTo>
                      <a:lnTo>
                        <a:pt x="175" y="31"/>
                      </a:lnTo>
                      <a:lnTo>
                        <a:pt x="158" y="22"/>
                      </a:lnTo>
                      <a:lnTo>
                        <a:pt x="139" y="14"/>
                      </a:lnTo>
                      <a:lnTo>
                        <a:pt x="115" y="9"/>
                      </a:lnTo>
                      <a:lnTo>
                        <a:pt x="84" y="4"/>
                      </a:lnTo>
                      <a:lnTo>
                        <a:pt x="45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69" name="Freeform 77"/>
                <p:cNvSpPr>
                  <a:spLocks noChangeAspect="1"/>
                </p:cNvSpPr>
                <p:nvPr/>
              </p:nvSpPr>
              <p:spPr bwMode="auto">
                <a:xfrm>
                  <a:off x="608" y="677"/>
                  <a:ext cx="174" cy="53"/>
                </a:xfrm>
                <a:custGeom>
                  <a:avLst/>
                  <a:gdLst>
                    <a:gd name="T0" fmla="*/ 0 w 349"/>
                    <a:gd name="T1" fmla="*/ 53 h 106"/>
                    <a:gd name="T2" fmla="*/ 17 w 349"/>
                    <a:gd name="T3" fmla="*/ 53 h 106"/>
                    <a:gd name="T4" fmla="*/ 31 w 349"/>
                    <a:gd name="T5" fmla="*/ 52 h 106"/>
                    <a:gd name="T6" fmla="*/ 42 w 349"/>
                    <a:gd name="T7" fmla="*/ 50 h 106"/>
                    <a:gd name="T8" fmla="*/ 51 w 349"/>
                    <a:gd name="T9" fmla="*/ 46 h 106"/>
                    <a:gd name="T10" fmla="*/ 59 w 349"/>
                    <a:gd name="T11" fmla="*/ 43 h 106"/>
                    <a:gd name="T12" fmla="*/ 65 w 349"/>
                    <a:gd name="T13" fmla="*/ 38 h 106"/>
                    <a:gd name="T14" fmla="*/ 70 w 349"/>
                    <a:gd name="T15" fmla="*/ 35 h 106"/>
                    <a:gd name="T16" fmla="*/ 76 w 349"/>
                    <a:gd name="T17" fmla="*/ 30 h 106"/>
                    <a:gd name="T18" fmla="*/ 81 w 349"/>
                    <a:gd name="T19" fmla="*/ 25 h 106"/>
                    <a:gd name="T20" fmla="*/ 87 w 349"/>
                    <a:gd name="T21" fmla="*/ 22 h 106"/>
                    <a:gd name="T22" fmla="*/ 95 w 349"/>
                    <a:gd name="T23" fmla="*/ 18 h 106"/>
                    <a:gd name="T24" fmla="*/ 105 w 349"/>
                    <a:gd name="T25" fmla="*/ 15 h 106"/>
                    <a:gd name="T26" fmla="*/ 116 w 349"/>
                    <a:gd name="T27" fmla="*/ 12 h 106"/>
                    <a:gd name="T28" fmla="*/ 132 w 349"/>
                    <a:gd name="T29" fmla="*/ 9 h 106"/>
                    <a:gd name="T30" fmla="*/ 151 w 349"/>
                    <a:gd name="T31" fmla="*/ 7 h 106"/>
                    <a:gd name="T32" fmla="*/ 174 w 349"/>
                    <a:gd name="T33" fmla="*/ 7 h 106"/>
                    <a:gd name="T34" fmla="*/ 174 w 349"/>
                    <a:gd name="T35" fmla="*/ 0 h 106"/>
                    <a:gd name="T36" fmla="*/ 151 w 349"/>
                    <a:gd name="T37" fmla="*/ 0 h 106"/>
                    <a:gd name="T38" fmla="*/ 131 w 349"/>
                    <a:gd name="T39" fmla="*/ 2 h 106"/>
                    <a:gd name="T40" fmla="*/ 115 w 349"/>
                    <a:gd name="T41" fmla="*/ 4 h 106"/>
                    <a:gd name="T42" fmla="*/ 102 w 349"/>
                    <a:gd name="T43" fmla="*/ 7 h 106"/>
                    <a:gd name="T44" fmla="*/ 92 w 349"/>
                    <a:gd name="T45" fmla="*/ 11 h 106"/>
                    <a:gd name="T46" fmla="*/ 84 w 349"/>
                    <a:gd name="T47" fmla="*/ 15 h 106"/>
                    <a:gd name="T48" fmla="*/ 77 w 349"/>
                    <a:gd name="T49" fmla="*/ 19 h 106"/>
                    <a:gd name="T50" fmla="*/ 71 w 349"/>
                    <a:gd name="T51" fmla="*/ 24 h 106"/>
                    <a:gd name="T52" fmla="*/ 66 w 349"/>
                    <a:gd name="T53" fmla="*/ 28 h 106"/>
                    <a:gd name="T54" fmla="*/ 60 w 349"/>
                    <a:gd name="T55" fmla="*/ 33 h 106"/>
                    <a:gd name="T56" fmla="*/ 55 w 349"/>
                    <a:gd name="T57" fmla="*/ 36 h 106"/>
                    <a:gd name="T58" fmla="*/ 49 w 349"/>
                    <a:gd name="T59" fmla="*/ 40 h 106"/>
                    <a:gd name="T60" fmla="*/ 40 w 349"/>
                    <a:gd name="T61" fmla="*/ 43 h 106"/>
                    <a:gd name="T62" fmla="*/ 30 w 349"/>
                    <a:gd name="T63" fmla="*/ 44 h 106"/>
                    <a:gd name="T64" fmla="*/ 16 w 349"/>
                    <a:gd name="T65" fmla="*/ 46 h 106"/>
                    <a:gd name="T66" fmla="*/ 0 w 349"/>
                    <a:gd name="T67" fmla="*/ 46 h 106"/>
                    <a:gd name="T68" fmla="*/ 0 w 349"/>
                    <a:gd name="T69" fmla="*/ 53 h 10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49" h="106">
                      <a:moveTo>
                        <a:pt x="0" y="106"/>
                      </a:moveTo>
                      <a:lnTo>
                        <a:pt x="35" y="106"/>
                      </a:lnTo>
                      <a:lnTo>
                        <a:pt x="62" y="103"/>
                      </a:lnTo>
                      <a:lnTo>
                        <a:pt x="85" y="99"/>
                      </a:lnTo>
                      <a:lnTo>
                        <a:pt x="103" y="92"/>
                      </a:lnTo>
                      <a:lnTo>
                        <a:pt x="118" y="85"/>
                      </a:lnTo>
                      <a:lnTo>
                        <a:pt x="130" y="76"/>
                      </a:lnTo>
                      <a:lnTo>
                        <a:pt x="141" y="69"/>
                      </a:lnTo>
                      <a:lnTo>
                        <a:pt x="152" y="60"/>
                      </a:lnTo>
                      <a:lnTo>
                        <a:pt x="163" y="50"/>
                      </a:lnTo>
                      <a:lnTo>
                        <a:pt x="175" y="43"/>
                      </a:lnTo>
                      <a:lnTo>
                        <a:pt x="190" y="36"/>
                      </a:lnTo>
                      <a:lnTo>
                        <a:pt x="210" y="29"/>
                      </a:lnTo>
                      <a:lnTo>
                        <a:pt x="233" y="23"/>
                      </a:lnTo>
                      <a:lnTo>
                        <a:pt x="264" y="18"/>
                      </a:lnTo>
                      <a:lnTo>
                        <a:pt x="302" y="14"/>
                      </a:lnTo>
                      <a:lnTo>
                        <a:pt x="349" y="14"/>
                      </a:lnTo>
                      <a:lnTo>
                        <a:pt x="349" y="0"/>
                      </a:lnTo>
                      <a:lnTo>
                        <a:pt x="302" y="0"/>
                      </a:lnTo>
                      <a:lnTo>
                        <a:pt x="262" y="4"/>
                      </a:lnTo>
                      <a:lnTo>
                        <a:pt x="231" y="7"/>
                      </a:lnTo>
                      <a:lnTo>
                        <a:pt x="204" y="14"/>
                      </a:lnTo>
                      <a:lnTo>
                        <a:pt x="184" y="22"/>
                      </a:lnTo>
                      <a:lnTo>
                        <a:pt x="168" y="29"/>
                      </a:lnTo>
                      <a:lnTo>
                        <a:pt x="154" y="38"/>
                      </a:lnTo>
                      <a:lnTo>
                        <a:pt x="143" y="47"/>
                      </a:lnTo>
                      <a:lnTo>
                        <a:pt x="132" y="56"/>
                      </a:lnTo>
                      <a:lnTo>
                        <a:pt x="121" y="65"/>
                      </a:lnTo>
                      <a:lnTo>
                        <a:pt x="110" y="72"/>
                      </a:lnTo>
                      <a:lnTo>
                        <a:pt x="98" y="79"/>
                      </a:lnTo>
                      <a:lnTo>
                        <a:pt x="81" y="85"/>
                      </a:lnTo>
                      <a:lnTo>
                        <a:pt x="60" y="88"/>
                      </a:lnTo>
                      <a:lnTo>
                        <a:pt x="33" y="92"/>
                      </a:lnTo>
                      <a:lnTo>
                        <a:pt x="0" y="92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70" name="Freeform 78"/>
                <p:cNvSpPr>
                  <a:spLocks noChangeAspect="1"/>
                </p:cNvSpPr>
                <p:nvPr/>
              </p:nvSpPr>
              <p:spPr bwMode="auto">
                <a:xfrm>
                  <a:off x="485" y="722"/>
                  <a:ext cx="123" cy="130"/>
                </a:xfrm>
                <a:custGeom>
                  <a:avLst/>
                  <a:gdLst>
                    <a:gd name="T0" fmla="*/ 37 w 247"/>
                    <a:gd name="T1" fmla="*/ 126 h 260"/>
                    <a:gd name="T2" fmla="*/ 25 w 247"/>
                    <a:gd name="T3" fmla="*/ 104 h 260"/>
                    <a:gd name="T4" fmla="*/ 17 w 247"/>
                    <a:gd name="T5" fmla="*/ 85 h 260"/>
                    <a:gd name="T6" fmla="*/ 13 w 247"/>
                    <a:gd name="T7" fmla="*/ 77 h 260"/>
                    <a:gd name="T8" fmla="*/ 11 w 247"/>
                    <a:gd name="T9" fmla="*/ 69 h 260"/>
                    <a:gd name="T10" fmla="*/ 9 w 247"/>
                    <a:gd name="T11" fmla="*/ 62 h 260"/>
                    <a:gd name="T12" fmla="*/ 8 w 247"/>
                    <a:gd name="T13" fmla="*/ 55 h 260"/>
                    <a:gd name="T14" fmla="*/ 7 w 247"/>
                    <a:gd name="T15" fmla="*/ 49 h 260"/>
                    <a:gd name="T16" fmla="*/ 7 w 247"/>
                    <a:gd name="T17" fmla="*/ 43 h 260"/>
                    <a:gd name="T18" fmla="*/ 7 w 247"/>
                    <a:gd name="T19" fmla="*/ 39 h 260"/>
                    <a:gd name="T20" fmla="*/ 9 w 247"/>
                    <a:gd name="T21" fmla="*/ 34 h 260"/>
                    <a:gd name="T22" fmla="*/ 10 w 247"/>
                    <a:gd name="T23" fmla="*/ 31 h 260"/>
                    <a:gd name="T24" fmla="*/ 11 w 247"/>
                    <a:gd name="T25" fmla="*/ 27 h 260"/>
                    <a:gd name="T26" fmla="*/ 14 w 247"/>
                    <a:gd name="T27" fmla="*/ 25 h 260"/>
                    <a:gd name="T28" fmla="*/ 17 w 247"/>
                    <a:gd name="T29" fmla="*/ 22 h 260"/>
                    <a:gd name="T30" fmla="*/ 21 w 247"/>
                    <a:gd name="T31" fmla="*/ 19 h 260"/>
                    <a:gd name="T32" fmla="*/ 24 w 247"/>
                    <a:gd name="T33" fmla="*/ 17 h 260"/>
                    <a:gd name="T34" fmla="*/ 29 w 247"/>
                    <a:gd name="T35" fmla="*/ 15 h 260"/>
                    <a:gd name="T36" fmla="*/ 33 w 247"/>
                    <a:gd name="T37" fmla="*/ 14 h 260"/>
                    <a:gd name="T38" fmla="*/ 45 w 247"/>
                    <a:gd name="T39" fmla="*/ 11 h 260"/>
                    <a:gd name="T40" fmla="*/ 58 w 247"/>
                    <a:gd name="T41" fmla="*/ 9 h 260"/>
                    <a:gd name="T42" fmla="*/ 88 w 247"/>
                    <a:gd name="T43" fmla="*/ 7 h 260"/>
                    <a:gd name="T44" fmla="*/ 123 w 247"/>
                    <a:gd name="T45" fmla="*/ 7 h 260"/>
                    <a:gd name="T46" fmla="*/ 123 w 247"/>
                    <a:gd name="T47" fmla="*/ 0 h 260"/>
                    <a:gd name="T48" fmla="*/ 88 w 247"/>
                    <a:gd name="T49" fmla="*/ 0 h 260"/>
                    <a:gd name="T50" fmla="*/ 58 w 247"/>
                    <a:gd name="T51" fmla="*/ 2 h 260"/>
                    <a:gd name="T52" fmla="*/ 44 w 247"/>
                    <a:gd name="T53" fmla="*/ 4 h 260"/>
                    <a:gd name="T54" fmla="*/ 31 w 247"/>
                    <a:gd name="T55" fmla="*/ 7 h 260"/>
                    <a:gd name="T56" fmla="*/ 26 w 247"/>
                    <a:gd name="T57" fmla="*/ 8 h 260"/>
                    <a:gd name="T58" fmla="*/ 21 w 247"/>
                    <a:gd name="T59" fmla="*/ 10 h 260"/>
                    <a:gd name="T60" fmla="*/ 17 w 247"/>
                    <a:gd name="T61" fmla="*/ 13 h 260"/>
                    <a:gd name="T62" fmla="*/ 12 w 247"/>
                    <a:gd name="T63" fmla="*/ 16 h 260"/>
                    <a:gd name="T64" fmla="*/ 9 w 247"/>
                    <a:gd name="T65" fmla="*/ 19 h 260"/>
                    <a:gd name="T66" fmla="*/ 5 w 247"/>
                    <a:gd name="T67" fmla="*/ 23 h 260"/>
                    <a:gd name="T68" fmla="*/ 3 w 247"/>
                    <a:gd name="T69" fmla="*/ 27 h 260"/>
                    <a:gd name="T70" fmla="*/ 2 w 247"/>
                    <a:gd name="T71" fmla="*/ 32 h 260"/>
                    <a:gd name="T72" fmla="*/ 0 w 247"/>
                    <a:gd name="T73" fmla="*/ 37 h 260"/>
                    <a:gd name="T74" fmla="*/ 0 w 247"/>
                    <a:gd name="T75" fmla="*/ 43 h 260"/>
                    <a:gd name="T76" fmla="*/ 0 w 247"/>
                    <a:gd name="T77" fmla="*/ 49 h 260"/>
                    <a:gd name="T78" fmla="*/ 0 w 247"/>
                    <a:gd name="T79" fmla="*/ 56 h 260"/>
                    <a:gd name="T80" fmla="*/ 2 w 247"/>
                    <a:gd name="T81" fmla="*/ 63 h 260"/>
                    <a:gd name="T82" fmla="*/ 3 w 247"/>
                    <a:gd name="T83" fmla="*/ 71 h 260"/>
                    <a:gd name="T84" fmla="*/ 6 w 247"/>
                    <a:gd name="T85" fmla="*/ 79 h 260"/>
                    <a:gd name="T86" fmla="*/ 10 w 247"/>
                    <a:gd name="T87" fmla="*/ 88 h 260"/>
                    <a:gd name="T88" fmla="*/ 19 w 247"/>
                    <a:gd name="T89" fmla="*/ 107 h 260"/>
                    <a:gd name="T90" fmla="*/ 30 w 247"/>
                    <a:gd name="T91" fmla="*/ 130 h 260"/>
                    <a:gd name="T92" fmla="*/ 37 w 247"/>
                    <a:gd name="T93" fmla="*/ 126 h 26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247" h="260">
                      <a:moveTo>
                        <a:pt x="74" y="252"/>
                      </a:moveTo>
                      <a:lnTo>
                        <a:pt x="51" y="207"/>
                      </a:lnTo>
                      <a:lnTo>
                        <a:pt x="34" y="169"/>
                      </a:lnTo>
                      <a:lnTo>
                        <a:pt x="27" y="153"/>
                      </a:lnTo>
                      <a:lnTo>
                        <a:pt x="22" y="137"/>
                      </a:lnTo>
                      <a:lnTo>
                        <a:pt x="18" y="123"/>
                      </a:lnTo>
                      <a:lnTo>
                        <a:pt x="16" y="110"/>
                      </a:lnTo>
                      <a:lnTo>
                        <a:pt x="14" y="97"/>
                      </a:lnTo>
                      <a:lnTo>
                        <a:pt x="14" y="86"/>
                      </a:lnTo>
                      <a:lnTo>
                        <a:pt x="14" y="77"/>
                      </a:lnTo>
                      <a:lnTo>
                        <a:pt x="18" y="68"/>
                      </a:lnTo>
                      <a:lnTo>
                        <a:pt x="20" y="61"/>
                      </a:lnTo>
                      <a:lnTo>
                        <a:pt x="23" y="54"/>
                      </a:lnTo>
                      <a:lnTo>
                        <a:pt x="29" y="49"/>
                      </a:lnTo>
                      <a:lnTo>
                        <a:pt x="34" y="43"/>
                      </a:lnTo>
                      <a:lnTo>
                        <a:pt x="42" y="38"/>
                      </a:lnTo>
                      <a:lnTo>
                        <a:pt x="49" y="34"/>
                      </a:lnTo>
                      <a:lnTo>
                        <a:pt x="58" y="29"/>
                      </a:lnTo>
                      <a:lnTo>
                        <a:pt x="67" y="27"/>
                      </a:lnTo>
                      <a:lnTo>
                        <a:pt x="90" y="22"/>
                      </a:lnTo>
                      <a:lnTo>
                        <a:pt x="116" y="18"/>
                      </a:lnTo>
                      <a:lnTo>
                        <a:pt x="177" y="14"/>
                      </a:lnTo>
                      <a:lnTo>
                        <a:pt x="247" y="14"/>
                      </a:lnTo>
                      <a:lnTo>
                        <a:pt x="247" y="0"/>
                      </a:lnTo>
                      <a:lnTo>
                        <a:pt x="177" y="0"/>
                      </a:lnTo>
                      <a:lnTo>
                        <a:pt x="116" y="4"/>
                      </a:lnTo>
                      <a:lnTo>
                        <a:pt x="88" y="7"/>
                      </a:lnTo>
                      <a:lnTo>
                        <a:pt x="63" y="13"/>
                      </a:lnTo>
                      <a:lnTo>
                        <a:pt x="52" y="16"/>
                      </a:lnTo>
                      <a:lnTo>
                        <a:pt x="43" y="20"/>
                      </a:lnTo>
                      <a:lnTo>
                        <a:pt x="34" y="25"/>
                      </a:lnTo>
                      <a:lnTo>
                        <a:pt x="25" y="31"/>
                      </a:lnTo>
                      <a:lnTo>
                        <a:pt x="18" y="38"/>
                      </a:lnTo>
                      <a:lnTo>
                        <a:pt x="11" y="45"/>
                      </a:lnTo>
                      <a:lnTo>
                        <a:pt x="7" y="54"/>
                      </a:lnTo>
                      <a:lnTo>
                        <a:pt x="4" y="63"/>
                      </a:lnTo>
                      <a:lnTo>
                        <a:pt x="0" y="74"/>
                      </a:lnTo>
                      <a:lnTo>
                        <a:pt x="0" y="86"/>
                      </a:lnTo>
                      <a:lnTo>
                        <a:pt x="0" y="97"/>
                      </a:lnTo>
                      <a:lnTo>
                        <a:pt x="0" y="112"/>
                      </a:lnTo>
                      <a:lnTo>
                        <a:pt x="4" y="126"/>
                      </a:lnTo>
                      <a:lnTo>
                        <a:pt x="7" y="141"/>
                      </a:lnTo>
                      <a:lnTo>
                        <a:pt x="13" y="157"/>
                      </a:lnTo>
                      <a:lnTo>
                        <a:pt x="20" y="175"/>
                      </a:lnTo>
                      <a:lnTo>
                        <a:pt x="38" y="214"/>
                      </a:lnTo>
                      <a:lnTo>
                        <a:pt x="61" y="260"/>
                      </a:lnTo>
                      <a:lnTo>
                        <a:pt x="74" y="25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7430" name="Group 79"/>
              <p:cNvGrpSpPr>
                <a:grpSpLocks noChangeAspect="1"/>
              </p:cNvGrpSpPr>
              <p:nvPr/>
            </p:nvGrpSpPr>
            <p:grpSpPr bwMode="auto">
              <a:xfrm rot="10800000" flipV="1">
                <a:off x="144" y="3724"/>
                <a:ext cx="111" cy="188"/>
                <a:chOff x="485" y="677"/>
                <a:chExt cx="609" cy="950"/>
              </a:xfrm>
            </p:grpSpPr>
            <p:sp>
              <p:nvSpPr>
                <p:cNvPr id="17445" name="Freeform 80"/>
                <p:cNvSpPr>
                  <a:spLocks noChangeAspect="1"/>
                </p:cNvSpPr>
                <p:nvPr/>
              </p:nvSpPr>
              <p:spPr bwMode="auto">
                <a:xfrm>
                  <a:off x="488" y="680"/>
                  <a:ext cx="603" cy="944"/>
                </a:xfrm>
                <a:custGeom>
                  <a:avLst/>
                  <a:gdLst>
                    <a:gd name="T0" fmla="*/ 51 w 1206"/>
                    <a:gd name="T1" fmla="*/ 212 h 1888"/>
                    <a:gd name="T2" fmla="*/ 74 w 1206"/>
                    <a:gd name="T3" fmla="*/ 286 h 1888"/>
                    <a:gd name="T4" fmla="*/ 109 w 1206"/>
                    <a:gd name="T5" fmla="*/ 401 h 1888"/>
                    <a:gd name="T6" fmla="*/ 120 w 1206"/>
                    <a:gd name="T7" fmla="*/ 505 h 1888"/>
                    <a:gd name="T8" fmla="*/ 115 w 1206"/>
                    <a:gd name="T9" fmla="*/ 612 h 1888"/>
                    <a:gd name="T10" fmla="*/ 93 w 1206"/>
                    <a:gd name="T11" fmla="*/ 751 h 1888"/>
                    <a:gd name="T12" fmla="*/ 91 w 1206"/>
                    <a:gd name="T13" fmla="*/ 837 h 1888"/>
                    <a:gd name="T14" fmla="*/ 100 w 1206"/>
                    <a:gd name="T15" fmla="*/ 885 h 1888"/>
                    <a:gd name="T16" fmla="*/ 115 w 1206"/>
                    <a:gd name="T17" fmla="*/ 915 h 1888"/>
                    <a:gd name="T18" fmla="*/ 135 w 1206"/>
                    <a:gd name="T19" fmla="*/ 934 h 1888"/>
                    <a:gd name="T20" fmla="*/ 156 w 1206"/>
                    <a:gd name="T21" fmla="*/ 943 h 1888"/>
                    <a:gd name="T22" fmla="*/ 214 w 1206"/>
                    <a:gd name="T23" fmla="*/ 939 h 1888"/>
                    <a:gd name="T24" fmla="*/ 284 w 1206"/>
                    <a:gd name="T25" fmla="*/ 925 h 1888"/>
                    <a:gd name="T26" fmla="*/ 341 w 1206"/>
                    <a:gd name="T27" fmla="*/ 931 h 1888"/>
                    <a:gd name="T28" fmla="*/ 403 w 1206"/>
                    <a:gd name="T29" fmla="*/ 941 h 1888"/>
                    <a:gd name="T30" fmla="*/ 453 w 1206"/>
                    <a:gd name="T31" fmla="*/ 941 h 1888"/>
                    <a:gd name="T32" fmla="*/ 478 w 1206"/>
                    <a:gd name="T33" fmla="*/ 932 h 1888"/>
                    <a:gd name="T34" fmla="*/ 498 w 1206"/>
                    <a:gd name="T35" fmla="*/ 913 h 1888"/>
                    <a:gd name="T36" fmla="*/ 513 w 1206"/>
                    <a:gd name="T37" fmla="*/ 884 h 1888"/>
                    <a:gd name="T38" fmla="*/ 520 w 1206"/>
                    <a:gd name="T39" fmla="*/ 835 h 1888"/>
                    <a:gd name="T40" fmla="*/ 514 w 1206"/>
                    <a:gd name="T41" fmla="*/ 745 h 1888"/>
                    <a:gd name="T42" fmla="*/ 484 w 1206"/>
                    <a:gd name="T43" fmla="*/ 604 h 1888"/>
                    <a:gd name="T44" fmla="*/ 469 w 1206"/>
                    <a:gd name="T45" fmla="*/ 507 h 1888"/>
                    <a:gd name="T46" fmla="*/ 467 w 1206"/>
                    <a:gd name="T47" fmla="*/ 429 h 1888"/>
                    <a:gd name="T48" fmla="*/ 474 w 1206"/>
                    <a:gd name="T49" fmla="*/ 376 h 1888"/>
                    <a:gd name="T50" fmla="*/ 488 w 1206"/>
                    <a:gd name="T51" fmla="*/ 330 h 1888"/>
                    <a:gd name="T52" fmla="*/ 509 w 1206"/>
                    <a:gd name="T53" fmla="*/ 279 h 1888"/>
                    <a:gd name="T54" fmla="*/ 548 w 1206"/>
                    <a:gd name="T55" fmla="*/ 209 h 1888"/>
                    <a:gd name="T56" fmla="*/ 590 w 1206"/>
                    <a:gd name="T57" fmla="*/ 139 h 1888"/>
                    <a:gd name="T58" fmla="*/ 602 w 1206"/>
                    <a:gd name="T59" fmla="*/ 107 h 1888"/>
                    <a:gd name="T60" fmla="*/ 601 w 1206"/>
                    <a:gd name="T61" fmla="*/ 82 h 1888"/>
                    <a:gd name="T62" fmla="*/ 590 w 1206"/>
                    <a:gd name="T63" fmla="*/ 65 h 1888"/>
                    <a:gd name="T64" fmla="*/ 571 w 1206"/>
                    <a:gd name="T65" fmla="*/ 54 h 1888"/>
                    <a:gd name="T66" fmla="*/ 519 w 1206"/>
                    <a:gd name="T67" fmla="*/ 47 h 1888"/>
                    <a:gd name="T68" fmla="*/ 445 w 1206"/>
                    <a:gd name="T69" fmla="*/ 46 h 1888"/>
                    <a:gd name="T70" fmla="*/ 405 w 1206"/>
                    <a:gd name="T71" fmla="*/ 36 h 1888"/>
                    <a:gd name="T72" fmla="*/ 386 w 1206"/>
                    <a:gd name="T73" fmla="*/ 19 h 1888"/>
                    <a:gd name="T74" fmla="*/ 351 w 1206"/>
                    <a:gd name="T75" fmla="*/ 5 h 1888"/>
                    <a:gd name="T76" fmla="*/ 271 w 1206"/>
                    <a:gd name="T77" fmla="*/ 0 h 1888"/>
                    <a:gd name="T78" fmla="*/ 214 w 1206"/>
                    <a:gd name="T79" fmla="*/ 11 h 1888"/>
                    <a:gd name="T80" fmla="*/ 188 w 1206"/>
                    <a:gd name="T81" fmla="*/ 27 h 1888"/>
                    <a:gd name="T82" fmla="*/ 162 w 1206"/>
                    <a:gd name="T83" fmla="*/ 43 h 1888"/>
                    <a:gd name="T84" fmla="*/ 85 w 1206"/>
                    <a:gd name="T85" fmla="*/ 46 h 1888"/>
                    <a:gd name="T86" fmla="*/ 25 w 1206"/>
                    <a:gd name="T87" fmla="*/ 54 h 1888"/>
                    <a:gd name="T88" fmla="*/ 8 w 1206"/>
                    <a:gd name="T89" fmla="*/ 64 h 1888"/>
                    <a:gd name="T90" fmla="*/ 0 w 1206"/>
                    <a:gd name="T91" fmla="*/ 81 h 1888"/>
                    <a:gd name="T92" fmla="*/ 2 w 1206"/>
                    <a:gd name="T93" fmla="*/ 105 h 1888"/>
                    <a:gd name="T94" fmla="*/ 19 w 1206"/>
                    <a:gd name="T95" fmla="*/ 148 h 188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206" h="1888">
                      <a:moveTo>
                        <a:pt x="62" y="341"/>
                      </a:moveTo>
                      <a:lnTo>
                        <a:pt x="78" y="372"/>
                      </a:lnTo>
                      <a:lnTo>
                        <a:pt x="90" y="399"/>
                      </a:lnTo>
                      <a:lnTo>
                        <a:pt x="101" y="424"/>
                      </a:lnTo>
                      <a:lnTo>
                        <a:pt x="112" y="451"/>
                      </a:lnTo>
                      <a:lnTo>
                        <a:pt x="121" y="482"/>
                      </a:lnTo>
                      <a:lnTo>
                        <a:pt x="134" y="521"/>
                      </a:lnTo>
                      <a:lnTo>
                        <a:pt x="148" y="572"/>
                      </a:lnTo>
                      <a:lnTo>
                        <a:pt x="168" y="635"/>
                      </a:lnTo>
                      <a:lnTo>
                        <a:pt x="188" y="700"/>
                      </a:lnTo>
                      <a:lnTo>
                        <a:pt x="204" y="754"/>
                      </a:lnTo>
                      <a:lnTo>
                        <a:pt x="217" y="801"/>
                      </a:lnTo>
                      <a:lnTo>
                        <a:pt x="226" y="846"/>
                      </a:lnTo>
                      <a:lnTo>
                        <a:pt x="233" y="893"/>
                      </a:lnTo>
                      <a:lnTo>
                        <a:pt x="238" y="947"/>
                      </a:lnTo>
                      <a:lnTo>
                        <a:pt x="240" y="1010"/>
                      </a:lnTo>
                      <a:lnTo>
                        <a:pt x="240" y="1089"/>
                      </a:lnTo>
                      <a:lnTo>
                        <a:pt x="238" y="1134"/>
                      </a:lnTo>
                      <a:lnTo>
                        <a:pt x="235" y="1179"/>
                      </a:lnTo>
                      <a:lnTo>
                        <a:pt x="229" y="1224"/>
                      </a:lnTo>
                      <a:lnTo>
                        <a:pt x="222" y="1271"/>
                      </a:lnTo>
                      <a:lnTo>
                        <a:pt x="208" y="1363"/>
                      </a:lnTo>
                      <a:lnTo>
                        <a:pt x="193" y="1455"/>
                      </a:lnTo>
                      <a:lnTo>
                        <a:pt x="186" y="1502"/>
                      </a:lnTo>
                      <a:lnTo>
                        <a:pt x="183" y="1545"/>
                      </a:lnTo>
                      <a:lnTo>
                        <a:pt x="179" y="1589"/>
                      </a:lnTo>
                      <a:lnTo>
                        <a:pt x="179" y="1632"/>
                      </a:lnTo>
                      <a:lnTo>
                        <a:pt x="181" y="1673"/>
                      </a:lnTo>
                      <a:lnTo>
                        <a:pt x="186" y="1713"/>
                      </a:lnTo>
                      <a:lnTo>
                        <a:pt x="190" y="1731"/>
                      </a:lnTo>
                      <a:lnTo>
                        <a:pt x="193" y="1751"/>
                      </a:lnTo>
                      <a:lnTo>
                        <a:pt x="199" y="1769"/>
                      </a:lnTo>
                      <a:lnTo>
                        <a:pt x="206" y="1787"/>
                      </a:lnTo>
                      <a:lnTo>
                        <a:pt x="213" y="1803"/>
                      </a:lnTo>
                      <a:lnTo>
                        <a:pt x="222" y="1817"/>
                      </a:lnTo>
                      <a:lnTo>
                        <a:pt x="229" y="1830"/>
                      </a:lnTo>
                      <a:lnTo>
                        <a:pt x="238" y="1843"/>
                      </a:lnTo>
                      <a:lnTo>
                        <a:pt x="247" y="1852"/>
                      </a:lnTo>
                      <a:lnTo>
                        <a:pt x="258" y="1861"/>
                      </a:lnTo>
                      <a:lnTo>
                        <a:pt x="269" y="1868"/>
                      </a:lnTo>
                      <a:lnTo>
                        <a:pt x="278" y="1873"/>
                      </a:lnTo>
                      <a:lnTo>
                        <a:pt x="289" y="1879"/>
                      </a:lnTo>
                      <a:lnTo>
                        <a:pt x="302" y="1882"/>
                      </a:lnTo>
                      <a:lnTo>
                        <a:pt x="312" y="1886"/>
                      </a:lnTo>
                      <a:lnTo>
                        <a:pt x="325" y="1888"/>
                      </a:lnTo>
                      <a:lnTo>
                        <a:pt x="349" y="1888"/>
                      </a:lnTo>
                      <a:lnTo>
                        <a:pt x="374" y="1886"/>
                      </a:lnTo>
                      <a:lnTo>
                        <a:pt x="428" y="1877"/>
                      </a:lnTo>
                      <a:lnTo>
                        <a:pt x="484" y="1864"/>
                      </a:lnTo>
                      <a:lnTo>
                        <a:pt x="511" y="1859"/>
                      </a:lnTo>
                      <a:lnTo>
                        <a:pt x="540" y="1854"/>
                      </a:lnTo>
                      <a:lnTo>
                        <a:pt x="567" y="1850"/>
                      </a:lnTo>
                      <a:lnTo>
                        <a:pt x="594" y="1850"/>
                      </a:lnTo>
                      <a:lnTo>
                        <a:pt x="623" y="1852"/>
                      </a:lnTo>
                      <a:lnTo>
                        <a:pt x="652" y="1855"/>
                      </a:lnTo>
                      <a:lnTo>
                        <a:pt x="682" y="1861"/>
                      </a:lnTo>
                      <a:lnTo>
                        <a:pt x="713" y="1866"/>
                      </a:lnTo>
                      <a:lnTo>
                        <a:pt x="744" y="1872"/>
                      </a:lnTo>
                      <a:lnTo>
                        <a:pt x="774" y="1877"/>
                      </a:lnTo>
                      <a:lnTo>
                        <a:pt x="805" y="1882"/>
                      </a:lnTo>
                      <a:lnTo>
                        <a:pt x="836" y="1884"/>
                      </a:lnTo>
                      <a:lnTo>
                        <a:pt x="865" y="1886"/>
                      </a:lnTo>
                      <a:lnTo>
                        <a:pt x="892" y="1884"/>
                      </a:lnTo>
                      <a:lnTo>
                        <a:pt x="906" y="1882"/>
                      </a:lnTo>
                      <a:lnTo>
                        <a:pt x="919" y="1879"/>
                      </a:lnTo>
                      <a:lnTo>
                        <a:pt x="931" y="1875"/>
                      </a:lnTo>
                      <a:lnTo>
                        <a:pt x="944" y="1870"/>
                      </a:lnTo>
                      <a:lnTo>
                        <a:pt x="955" y="1864"/>
                      </a:lnTo>
                      <a:lnTo>
                        <a:pt x="966" y="1857"/>
                      </a:lnTo>
                      <a:lnTo>
                        <a:pt x="977" y="1848"/>
                      </a:lnTo>
                      <a:lnTo>
                        <a:pt x="987" y="1837"/>
                      </a:lnTo>
                      <a:lnTo>
                        <a:pt x="996" y="1826"/>
                      </a:lnTo>
                      <a:lnTo>
                        <a:pt x="1004" y="1814"/>
                      </a:lnTo>
                      <a:lnTo>
                        <a:pt x="1013" y="1799"/>
                      </a:lnTo>
                      <a:lnTo>
                        <a:pt x="1018" y="1783"/>
                      </a:lnTo>
                      <a:lnTo>
                        <a:pt x="1025" y="1767"/>
                      </a:lnTo>
                      <a:lnTo>
                        <a:pt x="1031" y="1749"/>
                      </a:lnTo>
                      <a:lnTo>
                        <a:pt x="1034" y="1729"/>
                      </a:lnTo>
                      <a:lnTo>
                        <a:pt x="1036" y="1711"/>
                      </a:lnTo>
                      <a:lnTo>
                        <a:pt x="1040" y="1670"/>
                      </a:lnTo>
                      <a:lnTo>
                        <a:pt x="1040" y="1626"/>
                      </a:lnTo>
                      <a:lnTo>
                        <a:pt x="1038" y="1583"/>
                      </a:lnTo>
                      <a:lnTo>
                        <a:pt x="1033" y="1536"/>
                      </a:lnTo>
                      <a:lnTo>
                        <a:pt x="1027" y="1489"/>
                      </a:lnTo>
                      <a:lnTo>
                        <a:pt x="1018" y="1442"/>
                      </a:lnTo>
                      <a:lnTo>
                        <a:pt x="998" y="1347"/>
                      </a:lnTo>
                      <a:lnTo>
                        <a:pt x="978" y="1253"/>
                      </a:lnTo>
                      <a:lnTo>
                        <a:pt x="968" y="1208"/>
                      </a:lnTo>
                      <a:lnTo>
                        <a:pt x="959" y="1165"/>
                      </a:lnTo>
                      <a:lnTo>
                        <a:pt x="951" y="1123"/>
                      </a:lnTo>
                      <a:lnTo>
                        <a:pt x="946" y="1086"/>
                      </a:lnTo>
                      <a:lnTo>
                        <a:pt x="937" y="1013"/>
                      </a:lnTo>
                      <a:lnTo>
                        <a:pt x="933" y="947"/>
                      </a:lnTo>
                      <a:lnTo>
                        <a:pt x="933" y="916"/>
                      </a:lnTo>
                      <a:lnTo>
                        <a:pt x="933" y="885"/>
                      </a:lnTo>
                      <a:lnTo>
                        <a:pt x="933" y="857"/>
                      </a:lnTo>
                      <a:lnTo>
                        <a:pt x="935" y="830"/>
                      </a:lnTo>
                      <a:lnTo>
                        <a:pt x="939" y="802"/>
                      </a:lnTo>
                      <a:lnTo>
                        <a:pt x="942" y="777"/>
                      </a:lnTo>
                      <a:lnTo>
                        <a:pt x="948" y="752"/>
                      </a:lnTo>
                      <a:lnTo>
                        <a:pt x="953" y="729"/>
                      </a:lnTo>
                      <a:lnTo>
                        <a:pt x="960" y="705"/>
                      </a:lnTo>
                      <a:lnTo>
                        <a:pt x="968" y="682"/>
                      </a:lnTo>
                      <a:lnTo>
                        <a:pt x="975" y="660"/>
                      </a:lnTo>
                      <a:lnTo>
                        <a:pt x="986" y="638"/>
                      </a:lnTo>
                      <a:lnTo>
                        <a:pt x="1000" y="602"/>
                      </a:lnTo>
                      <a:lnTo>
                        <a:pt x="1011" y="577"/>
                      </a:lnTo>
                      <a:lnTo>
                        <a:pt x="1018" y="557"/>
                      </a:lnTo>
                      <a:lnTo>
                        <a:pt x="1025" y="537"/>
                      </a:lnTo>
                      <a:lnTo>
                        <a:pt x="1040" y="510"/>
                      </a:lnTo>
                      <a:lnTo>
                        <a:pt x="1061" y="473"/>
                      </a:lnTo>
                      <a:lnTo>
                        <a:pt x="1096" y="418"/>
                      </a:lnTo>
                      <a:lnTo>
                        <a:pt x="1144" y="341"/>
                      </a:lnTo>
                      <a:lnTo>
                        <a:pt x="1159" y="319"/>
                      </a:lnTo>
                      <a:lnTo>
                        <a:pt x="1170" y="298"/>
                      </a:lnTo>
                      <a:lnTo>
                        <a:pt x="1180" y="278"/>
                      </a:lnTo>
                      <a:lnTo>
                        <a:pt x="1190" y="260"/>
                      </a:lnTo>
                      <a:lnTo>
                        <a:pt x="1195" y="244"/>
                      </a:lnTo>
                      <a:lnTo>
                        <a:pt x="1200" y="227"/>
                      </a:lnTo>
                      <a:lnTo>
                        <a:pt x="1204" y="213"/>
                      </a:lnTo>
                      <a:lnTo>
                        <a:pt x="1206" y="199"/>
                      </a:lnTo>
                      <a:lnTo>
                        <a:pt x="1206" y="186"/>
                      </a:lnTo>
                      <a:lnTo>
                        <a:pt x="1206" y="175"/>
                      </a:lnTo>
                      <a:lnTo>
                        <a:pt x="1202" y="164"/>
                      </a:lnTo>
                      <a:lnTo>
                        <a:pt x="1199" y="153"/>
                      </a:lnTo>
                      <a:lnTo>
                        <a:pt x="1195" y="146"/>
                      </a:lnTo>
                      <a:lnTo>
                        <a:pt x="1188" y="137"/>
                      </a:lnTo>
                      <a:lnTo>
                        <a:pt x="1180" y="130"/>
                      </a:lnTo>
                      <a:lnTo>
                        <a:pt x="1171" y="125"/>
                      </a:lnTo>
                      <a:lnTo>
                        <a:pt x="1162" y="119"/>
                      </a:lnTo>
                      <a:lnTo>
                        <a:pt x="1152" y="114"/>
                      </a:lnTo>
                      <a:lnTo>
                        <a:pt x="1141" y="108"/>
                      </a:lnTo>
                      <a:lnTo>
                        <a:pt x="1128" y="105"/>
                      </a:lnTo>
                      <a:lnTo>
                        <a:pt x="1101" y="99"/>
                      </a:lnTo>
                      <a:lnTo>
                        <a:pt x="1070" y="96"/>
                      </a:lnTo>
                      <a:lnTo>
                        <a:pt x="1038" y="94"/>
                      </a:lnTo>
                      <a:lnTo>
                        <a:pt x="1002" y="92"/>
                      </a:lnTo>
                      <a:lnTo>
                        <a:pt x="964" y="92"/>
                      </a:lnTo>
                      <a:lnTo>
                        <a:pt x="926" y="92"/>
                      </a:lnTo>
                      <a:lnTo>
                        <a:pt x="890" y="92"/>
                      </a:lnTo>
                      <a:lnTo>
                        <a:pt x="863" y="90"/>
                      </a:lnTo>
                      <a:lnTo>
                        <a:pt x="841" y="85"/>
                      </a:lnTo>
                      <a:lnTo>
                        <a:pt x="823" y="80"/>
                      </a:lnTo>
                      <a:lnTo>
                        <a:pt x="809" y="72"/>
                      </a:lnTo>
                      <a:lnTo>
                        <a:pt x="798" y="65"/>
                      </a:lnTo>
                      <a:lnTo>
                        <a:pt x="789" y="56"/>
                      </a:lnTo>
                      <a:lnTo>
                        <a:pt x="780" y="47"/>
                      </a:lnTo>
                      <a:lnTo>
                        <a:pt x="771" y="38"/>
                      </a:lnTo>
                      <a:lnTo>
                        <a:pt x="758" y="29"/>
                      </a:lnTo>
                      <a:lnTo>
                        <a:pt x="744" y="22"/>
                      </a:lnTo>
                      <a:lnTo>
                        <a:pt x="726" y="15"/>
                      </a:lnTo>
                      <a:lnTo>
                        <a:pt x="702" y="9"/>
                      </a:lnTo>
                      <a:lnTo>
                        <a:pt x="672" y="4"/>
                      </a:lnTo>
                      <a:lnTo>
                        <a:pt x="634" y="0"/>
                      </a:lnTo>
                      <a:lnTo>
                        <a:pt x="589" y="0"/>
                      </a:lnTo>
                      <a:lnTo>
                        <a:pt x="542" y="0"/>
                      </a:lnTo>
                      <a:lnTo>
                        <a:pt x="504" y="4"/>
                      </a:lnTo>
                      <a:lnTo>
                        <a:pt x="473" y="7"/>
                      </a:lnTo>
                      <a:lnTo>
                        <a:pt x="448" y="15"/>
                      </a:lnTo>
                      <a:lnTo>
                        <a:pt x="428" y="22"/>
                      </a:lnTo>
                      <a:lnTo>
                        <a:pt x="412" y="29"/>
                      </a:lnTo>
                      <a:lnTo>
                        <a:pt x="397" y="38"/>
                      </a:lnTo>
                      <a:lnTo>
                        <a:pt x="386" y="47"/>
                      </a:lnTo>
                      <a:lnTo>
                        <a:pt x="376" y="54"/>
                      </a:lnTo>
                      <a:lnTo>
                        <a:pt x="367" y="63"/>
                      </a:lnTo>
                      <a:lnTo>
                        <a:pt x="354" y="71"/>
                      </a:lnTo>
                      <a:lnTo>
                        <a:pt x="340" y="78"/>
                      </a:lnTo>
                      <a:lnTo>
                        <a:pt x="323" y="85"/>
                      </a:lnTo>
                      <a:lnTo>
                        <a:pt x="302" y="89"/>
                      </a:lnTo>
                      <a:lnTo>
                        <a:pt x="273" y="92"/>
                      </a:lnTo>
                      <a:lnTo>
                        <a:pt x="240" y="92"/>
                      </a:lnTo>
                      <a:lnTo>
                        <a:pt x="170" y="92"/>
                      </a:lnTo>
                      <a:lnTo>
                        <a:pt x="109" y="96"/>
                      </a:lnTo>
                      <a:lnTo>
                        <a:pt x="81" y="99"/>
                      </a:lnTo>
                      <a:lnTo>
                        <a:pt x="58" y="105"/>
                      </a:lnTo>
                      <a:lnTo>
                        <a:pt x="49" y="108"/>
                      </a:lnTo>
                      <a:lnTo>
                        <a:pt x="38" y="112"/>
                      </a:lnTo>
                      <a:lnTo>
                        <a:pt x="31" y="116"/>
                      </a:lnTo>
                      <a:lnTo>
                        <a:pt x="24" y="121"/>
                      </a:lnTo>
                      <a:lnTo>
                        <a:pt x="16" y="128"/>
                      </a:lnTo>
                      <a:lnTo>
                        <a:pt x="11" y="135"/>
                      </a:lnTo>
                      <a:lnTo>
                        <a:pt x="6" y="143"/>
                      </a:lnTo>
                      <a:lnTo>
                        <a:pt x="4" y="152"/>
                      </a:lnTo>
                      <a:lnTo>
                        <a:pt x="0" y="161"/>
                      </a:lnTo>
                      <a:lnTo>
                        <a:pt x="0" y="171"/>
                      </a:lnTo>
                      <a:lnTo>
                        <a:pt x="0" y="182"/>
                      </a:lnTo>
                      <a:lnTo>
                        <a:pt x="2" y="195"/>
                      </a:lnTo>
                      <a:lnTo>
                        <a:pt x="4" y="209"/>
                      </a:lnTo>
                      <a:lnTo>
                        <a:pt x="7" y="224"/>
                      </a:lnTo>
                      <a:lnTo>
                        <a:pt x="13" y="240"/>
                      </a:lnTo>
                      <a:lnTo>
                        <a:pt x="20" y="258"/>
                      </a:lnTo>
                      <a:lnTo>
                        <a:pt x="38" y="296"/>
                      </a:lnTo>
                      <a:lnTo>
                        <a:pt x="62" y="34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46" name="Freeform 81"/>
                <p:cNvSpPr>
                  <a:spLocks noChangeAspect="1"/>
                </p:cNvSpPr>
                <p:nvPr/>
              </p:nvSpPr>
              <p:spPr bwMode="auto">
                <a:xfrm>
                  <a:off x="515" y="849"/>
                  <a:ext cx="61" cy="150"/>
                </a:xfrm>
                <a:custGeom>
                  <a:avLst/>
                  <a:gdLst>
                    <a:gd name="T0" fmla="*/ 61 w 121"/>
                    <a:gd name="T1" fmla="*/ 148 h 301"/>
                    <a:gd name="T2" fmla="*/ 51 w 121"/>
                    <a:gd name="T3" fmla="*/ 116 h 301"/>
                    <a:gd name="T4" fmla="*/ 44 w 121"/>
                    <a:gd name="T5" fmla="*/ 91 h 301"/>
                    <a:gd name="T6" fmla="*/ 37 w 121"/>
                    <a:gd name="T7" fmla="*/ 71 h 301"/>
                    <a:gd name="T8" fmla="*/ 33 w 121"/>
                    <a:gd name="T9" fmla="*/ 56 h 301"/>
                    <a:gd name="T10" fmla="*/ 28 w 121"/>
                    <a:gd name="T11" fmla="*/ 41 h 301"/>
                    <a:gd name="T12" fmla="*/ 22 w 121"/>
                    <a:gd name="T13" fmla="*/ 29 h 301"/>
                    <a:gd name="T14" fmla="*/ 16 w 121"/>
                    <a:gd name="T15" fmla="*/ 15 h 301"/>
                    <a:gd name="T16" fmla="*/ 7 w 121"/>
                    <a:gd name="T17" fmla="*/ 0 h 301"/>
                    <a:gd name="T18" fmla="*/ 0 w 121"/>
                    <a:gd name="T19" fmla="*/ 4 h 301"/>
                    <a:gd name="T20" fmla="*/ 9 w 121"/>
                    <a:gd name="T21" fmla="*/ 19 h 301"/>
                    <a:gd name="T22" fmla="*/ 15 w 121"/>
                    <a:gd name="T23" fmla="*/ 32 h 301"/>
                    <a:gd name="T24" fmla="*/ 20 w 121"/>
                    <a:gd name="T25" fmla="*/ 44 h 301"/>
                    <a:gd name="T26" fmla="*/ 26 w 121"/>
                    <a:gd name="T27" fmla="*/ 58 h 301"/>
                    <a:gd name="T28" fmla="*/ 30 w 121"/>
                    <a:gd name="T29" fmla="*/ 74 h 301"/>
                    <a:gd name="T30" fmla="*/ 37 w 121"/>
                    <a:gd name="T31" fmla="*/ 93 h 301"/>
                    <a:gd name="T32" fmla="*/ 44 w 121"/>
                    <a:gd name="T33" fmla="*/ 118 h 301"/>
                    <a:gd name="T34" fmla="*/ 54 w 121"/>
                    <a:gd name="T35" fmla="*/ 150 h 301"/>
                    <a:gd name="T36" fmla="*/ 61 w 121"/>
                    <a:gd name="T37" fmla="*/ 148 h 30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1" h="301">
                      <a:moveTo>
                        <a:pt x="121" y="296"/>
                      </a:moveTo>
                      <a:lnTo>
                        <a:pt x="101" y="233"/>
                      </a:lnTo>
                      <a:lnTo>
                        <a:pt x="87" y="182"/>
                      </a:lnTo>
                      <a:lnTo>
                        <a:pt x="74" y="143"/>
                      </a:lnTo>
                      <a:lnTo>
                        <a:pt x="65" y="112"/>
                      </a:lnTo>
                      <a:lnTo>
                        <a:pt x="55" y="83"/>
                      </a:lnTo>
                      <a:lnTo>
                        <a:pt x="44" y="58"/>
                      </a:lnTo>
                      <a:lnTo>
                        <a:pt x="31" y="31"/>
                      </a:lnTo>
                      <a:lnTo>
                        <a:pt x="13" y="0"/>
                      </a:lnTo>
                      <a:lnTo>
                        <a:pt x="0" y="8"/>
                      </a:lnTo>
                      <a:lnTo>
                        <a:pt x="17" y="38"/>
                      </a:lnTo>
                      <a:lnTo>
                        <a:pt x="29" y="65"/>
                      </a:lnTo>
                      <a:lnTo>
                        <a:pt x="40" y="89"/>
                      </a:lnTo>
                      <a:lnTo>
                        <a:pt x="51" y="116"/>
                      </a:lnTo>
                      <a:lnTo>
                        <a:pt x="60" y="148"/>
                      </a:lnTo>
                      <a:lnTo>
                        <a:pt x="73" y="186"/>
                      </a:lnTo>
                      <a:lnTo>
                        <a:pt x="87" y="237"/>
                      </a:lnTo>
                      <a:lnTo>
                        <a:pt x="107" y="301"/>
                      </a:lnTo>
                      <a:lnTo>
                        <a:pt x="121" y="29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47" name="Freeform 82"/>
                <p:cNvSpPr>
                  <a:spLocks noChangeAspect="1"/>
                </p:cNvSpPr>
                <p:nvPr/>
              </p:nvSpPr>
              <p:spPr bwMode="auto">
                <a:xfrm>
                  <a:off x="568" y="997"/>
                  <a:ext cx="44" cy="228"/>
                </a:xfrm>
                <a:custGeom>
                  <a:avLst/>
                  <a:gdLst>
                    <a:gd name="T0" fmla="*/ 44 w 86"/>
                    <a:gd name="T1" fmla="*/ 228 h 456"/>
                    <a:gd name="T2" fmla="*/ 44 w 86"/>
                    <a:gd name="T3" fmla="*/ 189 h 456"/>
                    <a:gd name="T4" fmla="*/ 43 w 86"/>
                    <a:gd name="T5" fmla="*/ 156 h 456"/>
                    <a:gd name="T6" fmla="*/ 40 w 86"/>
                    <a:gd name="T7" fmla="*/ 130 h 456"/>
                    <a:gd name="T8" fmla="*/ 37 w 86"/>
                    <a:gd name="T9" fmla="*/ 106 h 456"/>
                    <a:gd name="T10" fmla="*/ 32 w 86"/>
                    <a:gd name="T11" fmla="*/ 83 h 456"/>
                    <a:gd name="T12" fmla="*/ 26 w 86"/>
                    <a:gd name="T13" fmla="*/ 60 h 456"/>
                    <a:gd name="T14" fmla="*/ 17 w 86"/>
                    <a:gd name="T15" fmla="*/ 33 h 456"/>
                    <a:gd name="T16" fmla="*/ 7 w 86"/>
                    <a:gd name="T17" fmla="*/ 0 h 456"/>
                    <a:gd name="T18" fmla="*/ 0 w 86"/>
                    <a:gd name="T19" fmla="*/ 3 h 456"/>
                    <a:gd name="T20" fmla="*/ 10 w 86"/>
                    <a:gd name="T21" fmla="*/ 35 h 456"/>
                    <a:gd name="T22" fmla="*/ 18 w 86"/>
                    <a:gd name="T23" fmla="*/ 62 h 456"/>
                    <a:gd name="T24" fmla="*/ 25 w 86"/>
                    <a:gd name="T25" fmla="*/ 85 h 456"/>
                    <a:gd name="T26" fmla="*/ 30 w 86"/>
                    <a:gd name="T27" fmla="*/ 108 h 456"/>
                    <a:gd name="T28" fmla="*/ 33 w 86"/>
                    <a:gd name="T29" fmla="*/ 130 h 456"/>
                    <a:gd name="T30" fmla="*/ 36 w 86"/>
                    <a:gd name="T31" fmla="*/ 157 h 456"/>
                    <a:gd name="T32" fmla="*/ 37 w 86"/>
                    <a:gd name="T33" fmla="*/ 189 h 456"/>
                    <a:gd name="T34" fmla="*/ 37 w 86"/>
                    <a:gd name="T35" fmla="*/ 228 h 456"/>
                    <a:gd name="T36" fmla="*/ 44 w 86"/>
                    <a:gd name="T37" fmla="*/ 228 h 45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86" h="456">
                      <a:moveTo>
                        <a:pt x="86" y="456"/>
                      </a:moveTo>
                      <a:lnTo>
                        <a:pt x="86" y="377"/>
                      </a:lnTo>
                      <a:lnTo>
                        <a:pt x="85" y="312"/>
                      </a:lnTo>
                      <a:lnTo>
                        <a:pt x="79" y="260"/>
                      </a:lnTo>
                      <a:lnTo>
                        <a:pt x="72" y="211"/>
                      </a:lnTo>
                      <a:lnTo>
                        <a:pt x="63" y="166"/>
                      </a:lnTo>
                      <a:lnTo>
                        <a:pt x="50" y="119"/>
                      </a:lnTo>
                      <a:lnTo>
                        <a:pt x="34" y="65"/>
                      </a:lnTo>
                      <a:lnTo>
                        <a:pt x="14" y="0"/>
                      </a:lnTo>
                      <a:lnTo>
                        <a:pt x="0" y="5"/>
                      </a:lnTo>
                      <a:lnTo>
                        <a:pt x="20" y="69"/>
                      </a:lnTo>
                      <a:lnTo>
                        <a:pt x="36" y="123"/>
                      </a:lnTo>
                      <a:lnTo>
                        <a:pt x="49" y="169"/>
                      </a:lnTo>
                      <a:lnTo>
                        <a:pt x="58" y="215"/>
                      </a:lnTo>
                      <a:lnTo>
                        <a:pt x="65" y="260"/>
                      </a:lnTo>
                      <a:lnTo>
                        <a:pt x="70" y="314"/>
                      </a:lnTo>
                      <a:lnTo>
                        <a:pt x="72" y="377"/>
                      </a:lnTo>
                      <a:lnTo>
                        <a:pt x="72" y="456"/>
                      </a:lnTo>
                      <a:lnTo>
                        <a:pt x="86" y="4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48" name="Freeform 83"/>
                <p:cNvSpPr>
                  <a:spLocks noChangeAspect="1"/>
                </p:cNvSpPr>
                <p:nvPr/>
              </p:nvSpPr>
              <p:spPr bwMode="auto">
                <a:xfrm>
                  <a:off x="574" y="1225"/>
                  <a:ext cx="38" cy="349"/>
                </a:xfrm>
                <a:custGeom>
                  <a:avLst/>
                  <a:gdLst>
                    <a:gd name="T0" fmla="*/ 21 w 75"/>
                    <a:gd name="T1" fmla="*/ 346 h 700"/>
                    <a:gd name="T2" fmla="*/ 17 w 75"/>
                    <a:gd name="T3" fmla="*/ 337 h 700"/>
                    <a:gd name="T4" fmla="*/ 15 w 75"/>
                    <a:gd name="T5" fmla="*/ 328 h 700"/>
                    <a:gd name="T6" fmla="*/ 13 w 75"/>
                    <a:gd name="T7" fmla="*/ 319 h 700"/>
                    <a:gd name="T8" fmla="*/ 11 w 75"/>
                    <a:gd name="T9" fmla="*/ 310 h 700"/>
                    <a:gd name="T10" fmla="*/ 8 w 75"/>
                    <a:gd name="T11" fmla="*/ 290 h 700"/>
                    <a:gd name="T12" fmla="*/ 7 w 75"/>
                    <a:gd name="T13" fmla="*/ 271 h 700"/>
                    <a:gd name="T14" fmla="*/ 7 w 75"/>
                    <a:gd name="T15" fmla="*/ 250 h 700"/>
                    <a:gd name="T16" fmla="*/ 9 w 75"/>
                    <a:gd name="T17" fmla="*/ 228 h 700"/>
                    <a:gd name="T18" fmla="*/ 11 w 75"/>
                    <a:gd name="T19" fmla="*/ 206 h 700"/>
                    <a:gd name="T20" fmla="*/ 15 w 75"/>
                    <a:gd name="T21" fmla="*/ 183 h 700"/>
                    <a:gd name="T22" fmla="*/ 22 w 75"/>
                    <a:gd name="T23" fmla="*/ 138 h 700"/>
                    <a:gd name="T24" fmla="*/ 29 w 75"/>
                    <a:gd name="T25" fmla="*/ 92 h 700"/>
                    <a:gd name="T26" fmla="*/ 33 w 75"/>
                    <a:gd name="T27" fmla="*/ 68 h 700"/>
                    <a:gd name="T28" fmla="*/ 35 w 75"/>
                    <a:gd name="T29" fmla="*/ 45 h 700"/>
                    <a:gd name="T30" fmla="*/ 37 w 75"/>
                    <a:gd name="T31" fmla="*/ 22 h 700"/>
                    <a:gd name="T32" fmla="*/ 38 w 75"/>
                    <a:gd name="T33" fmla="*/ 0 h 700"/>
                    <a:gd name="T34" fmla="*/ 31 w 75"/>
                    <a:gd name="T35" fmla="*/ 0 h 700"/>
                    <a:gd name="T36" fmla="*/ 30 w 75"/>
                    <a:gd name="T37" fmla="*/ 22 h 700"/>
                    <a:gd name="T38" fmla="*/ 28 w 75"/>
                    <a:gd name="T39" fmla="*/ 44 h 700"/>
                    <a:gd name="T40" fmla="*/ 25 w 75"/>
                    <a:gd name="T41" fmla="*/ 67 h 700"/>
                    <a:gd name="T42" fmla="*/ 22 w 75"/>
                    <a:gd name="T43" fmla="*/ 90 h 700"/>
                    <a:gd name="T44" fmla="*/ 15 w 75"/>
                    <a:gd name="T45" fmla="*/ 137 h 700"/>
                    <a:gd name="T46" fmla="*/ 7 w 75"/>
                    <a:gd name="T47" fmla="*/ 182 h 700"/>
                    <a:gd name="T48" fmla="*/ 4 w 75"/>
                    <a:gd name="T49" fmla="*/ 205 h 700"/>
                    <a:gd name="T50" fmla="*/ 2 w 75"/>
                    <a:gd name="T51" fmla="*/ 227 h 700"/>
                    <a:gd name="T52" fmla="*/ 0 w 75"/>
                    <a:gd name="T53" fmla="*/ 249 h 700"/>
                    <a:gd name="T54" fmla="*/ 0 w 75"/>
                    <a:gd name="T55" fmla="*/ 271 h 700"/>
                    <a:gd name="T56" fmla="*/ 1 w 75"/>
                    <a:gd name="T57" fmla="*/ 291 h 700"/>
                    <a:gd name="T58" fmla="*/ 3 w 75"/>
                    <a:gd name="T59" fmla="*/ 311 h 700"/>
                    <a:gd name="T60" fmla="*/ 6 w 75"/>
                    <a:gd name="T61" fmla="*/ 321 h 700"/>
                    <a:gd name="T62" fmla="*/ 7 w 75"/>
                    <a:gd name="T63" fmla="*/ 331 h 700"/>
                    <a:gd name="T64" fmla="*/ 10 w 75"/>
                    <a:gd name="T65" fmla="*/ 340 h 700"/>
                    <a:gd name="T66" fmla="*/ 14 w 75"/>
                    <a:gd name="T67" fmla="*/ 349 h 700"/>
                    <a:gd name="T68" fmla="*/ 21 w 75"/>
                    <a:gd name="T69" fmla="*/ 346 h 70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5" h="700">
                      <a:moveTo>
                        <a:pt x="41" y="694"/>
                      </a:moveTo>
                      <a:lnTo>
                        <a:pt x="34" y="676"/>
                      </a:lnTo>
                      <a:lnTo>
                        <a:pt x="29" y="658"/>
                      </a:lnTo>
                      <a:lnTo>
                        <a:pt x="25" y="640"/>
                      </a:lnTo>
                      <a:lnTo>
                        <a:pt x="21" y="622"/>
                      </a:lnTo>
                      <a:lnTo>
                        <a:pt x="16" y="582"/>
                      </a:lnTo>
                      <a:lnTo>
                        <a:pt x="14" y="543"/>
                      </a:lnTo>
                      <a:lnTo>
                        <a:pt x="14" y="501"/>
                      </a:lnTo>
                      <a:lnTo>
                        <a:pt x="18" y="458"/>
                      </a:lnTo>
                      <a:lnTo>
                        <a:pt x="21" y="413"/>
                      </a:lnTo>
                      <a:lnTo>
                        <a:pt x="29" y="368"/>
                      </a:lnTo>
                      <a:lnTo>
                        <a:pt x="43" y="276"/>
                      </a:lnTo>
                      <a:lnTo>
                        <a:pt x="57" y="184"/>
                      </a:lnTo>
                      <a:lnTo>
                        <a:pt x="65" y="137"/>
                      </a:lnTo>
                      <a:lnTo>
                        <a:pt x="70" y="90"/>
                      </a:lnTo>
                      <a:lnTo>
                        <a:pt x="74" y="45"/>
                      </a:lnTo>
                      <a:lnTo>
                        <a:pt x="75" y="0"/>
                      </a:lnTo>
                      <a:lnTo>
                        <a:pt x="61" y="0"/>
                      </a:lnTo>
                      <a:lnTo>
                        <a:pt x="59" y="45"/>
                      </a:lnTo>
                      <a:lnTo>
                        <a:pt x="56" y="88"/>
                      </a:lnTo>
                      <a:lnTo>
                        <a:pt x="50" y="135"/>
                      </a:lnTo>
                      <a:lnTo>
                        <a:pt x="43" y="180"/>
                      </a:lnTo>
                      <a:lnTo>
                        <a:pt x="29" y="274"/>
                      </a:lnTo>
                      <a:lnTo>
                        <a:pt x="14" y="366"/>
                      </a:lnTo>
                      <a:lnTo>
                        <a:pt x="7" y="411"/>
                      </a:lnTo>
                      <a:lnTo>
                        <a:pt x="3" y="456"/>
                      </a:lnTo>
                      <a:lnTo>
                        <a:pt x="0" y="500"/>
                      </a:lnTo>
                      <a:lnTo>
                        <a:pt x="0" y="543"/>
                      </a:lnTo>
                      <a:lnTo>
                        <a:pt x="1" y="584"/>
                      </a:lnTo>
                      <a:lnTo>
                        <a:pt x="5" y="624"/>
                      </a:lnTo>
                      <a:lnTo>
                        <a:pt x="11" y="644"/>
                      </a:lnTo>
                      <a:lnTo>
                        <a:pt x="14" y="664"/>
                      </a:lnTo>
                      <a:lnTo>
                        <a:pt x="20" y="682"/>
                      </a:lnTo>
                      <a:lnTo>
                        <a:pt x="27" y="700"/>
                      </a:lnTo>
                      <a:lnTo>
                        <a:pt x="41" y="69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49" name="Freeform 84"/>
                <p:cNvSpPr>
                  <a:spLocks noChangeAspect="1"/>
                </p:cNvSpPr>
                <p:nvPr/>
              </p:nvSpPr>
              <p:spPr bwMode="auto">
                <a:xfrm>
                  <a:off x="587" y="1572"/>
                  <a:ext cx="198" cy="55"/>
                </a:xfrm>
                <a:custGeom>
                  <a:avLst/>
                  <a:gdLst>
                    <a:gd name="T0" fmla="*/ 198 w 395"/>
                    <a:gd name="T1" fmla="*/ 29 h 112"/>
                    <a:gd name="T2" fmla="*/ 184 w 395"/>
                    <a:gd name="T3" fmla="*/ 29 h 112"/>
                    <a:gd name="T4" fmla="*/ 170 w 395"/>
                    <a:gd name="T5" fmla="*/ 31 h 112"/>
                    <a:gd name="T6" fmla="*/ 155 w 395"/>
                    <a:gd name="T7" fmla="*/ 34 h 112"/>
                    <a:gd name="T8" fmla="*/ 142 w 395"/>
                    <a:gd name="T9" fmla="*/ 36 h 112"/>
                    <a:gd name="T10" fmla="*/ 114 w 395"/>
                    <a:gd name="T11" fmla="*/ 43 h 112"/>
                    <a:gd name="T12" fmla="*/ 88 w 395"/>
                    <a:gd name="T13" fmla="*/ 47 h 112"/>
                    <a:gd name="T14" fmla="*/ 75 w 395"/>
                    <a:gd name="T15" fmla="*/ 48 h 112"/>
                    <a:gd name="T16" fmla="*/ 63 w 395"/>
                    <a:gd name="T17" fmla="*/ 48 h 112"/>
                    <a:gd name="T18" fmla="*/ 58 w 395"/>
                    <a:gd name="T19" fmla="*/ 47 h 112"/>
                    <a:gd name="T20" fmla="*/ 52 w 395"/>
                    <a:gd name="T21" fmla="*/ 45 h 112"/>
                    <a:gd name="T22" fmla="*/ 47 w 395"/>
                    <a:gd name="T23" fmla="*/ 44 h 112"/>
                    <a:gd name="T24" fmla="*/ 42 w 395"/>
                    <a:gd name="T25" fmla="*/ 42 h 112"/>
                    <a:gd name="T26" fmla="*/ 37 w 395"/>
                    <a:gd name="T27" fmla="*/ 39 h 112"/>
                    <a:gd name="T28" fmla="*/ 32 w 395"/>
                    <a:gd name="T29" fmla="*/ 35 h 112"/>
                    <a:gd name="T30" fmla="*/ 27 w 395"/>
                    <a:gd name="T31" fmla="*/ 31 h 112"/>
                    <a:gd name="T32" fmla="*/ 23 w 395"/>
                    <a:gd name="T33" fmla="*/ 27 h 112"/>
                    <a:gd name="T34" fmla="*/ 19 w 395"/>
                    <a:gd name="T35" fmla="*/ 21 h 112"/>
                    <a:gd name="T36" fmla="*/ 15 w 395"/>
                    <a:gd name="T37" fmla="*/ 15 h 112"/>
                    <a:gd name="T38" fmla="*/ 11 w 395"/>
                    <a:gd name="T39" fmla="*/ 8 h 112"/>
                    <a:gd name="T40" fmla="*/ 7 w 395"/>
                    <a:gd name="T41" fmla="*/ 0 h 112"/>
                    <a:gd name="T42" fmla="*/ 0 w 395"/>
                    <a:gd name="T43" fmla="*/ 3 h 112"/>
                    <a:gd name="T44" fmla="*/ 5 w 395"/>
                    <a:gd name="T45" fmla="*/ 12 h 112"/>
                    <a:gd name="T46" fmla="*/ 8 w 395"/>
                    <a:gd name="T47" fmla="*/ 19 h 112"/>
                    <a:gd name="T48" fmla="*/ 13 w 395"/>
                    <a:gd name="T49" fmla="*/ 26 h 112"/>
                    <a:gd name="T50" fmla="*/ 17 w 395"/>
                    <a:gd name="T51" fmla="*/ 31 h 112"/>
                    <a:gd name="T52" fmla="*/ 23 w 395"/>
                    <a:gd name="T53" fmla="*/ 36 h 112"/>
                    <a:gd name="T54" fmla="*/ 27 w 395"/>
                    <a:gd name="T55" fmla="*/ 41 h 112"/>
                    <a:gd name="T56" fmla="*/ 33 w 395"/>
                    <a:gd name="T57" fmla="*/ 45 h 112"/>
                    <a:gd name="T58" fmla="*/ 39 w 395"/>
                    <a:gd name="T59" fmla="*/ 48 h 112"/>
                    <a:gd name="T60" fmla="*/ 44 w 395"/>
                    <a:gd name="T61" fmla="*/ 51 h 112"/>
                    <a:gd name="T62" fmla="*/ 51 w 395"/>
                    <a:gd name="T63" fmla="*/ 53 h 112"/>
                    <a:gd name="T64" fmla="*/ 56 w 395"/>
                    <a:gd name="T65" fmla="*/ 54 h 112"/>
                    <a:gd name="T66" fmla="*/ 62 w 395"/>
                    <a:gd name="T67" fmla="*/ 55 h 112"/>
                    <a:gd name="T68" fmla="*/ 75 w 395"/>
                    <a:gd name="T69" fmla="*/ 55 h 112"/>
                    <a:gd name="T70" fmla="*/ 89 w 395"/>
                    <a:gd name="T71" fmla="*/ 54 h 112"/>
                    <a:gd name="T72" fmla="*/ 116 w 395"/>
                    <a:gd name="T73" fmla="*/ 50 h 112"/>
                    <a:gd name="T74" fmla="*/ 143 w 395"/>
                    <a:gd name="T75" fmla="*/ 44 h 112"/>
                    <a:gd name="T76" fmla="*/ 157 w 395"/>
                    <a:gd name="T77" fmla="*/ 41 h 112"/>
                    <a:gd name="T78" fmla="*/ 171 w 395"/>
                    <a:gd name="T79" fmla="*/ 38 h 112"/>
                    <a:gd name="T80" fmla="*/ 184 w 395"/>
                    <a:gd name="T81" fmla="*/ 36 h 112"/>
                    <a:gd name="T82" fmla="*/ 198 w 395"/>
                    <a:gd name="T83" fmla="*/ 36 h 112"/>
                    <a:gd name="T84" fmla="*/ 198 w 395"/>
                    <a:gd name="T85" fmla="*/ 29 h 11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395" h="112">
                      <a:moveTo>
                        <a:pt x="395" y="60"/>
                      </a:moveTo>
                      <a:lnTo>
                        <a:pt x="368" y="60"/>
                      </a:lnTo>
                      <a:lnTo>
                        <a:pt x="339" y="63"/>
                      </a:lnTo>
                      <a:lnTo>
                        <a:pt x="310" y="69"/>
                      </a:lnTo>
                      <a:lnTo>
                        <a:pt x="283" y="74"/>
                      </a:lnTo>
                      <a:lnTo>
                        <a:pt x="227" y="87"/>
                      </a:lnTo>
                      <a:lnTo>
                        <a:pt x="175" y="96"/>
                      </a:lnTo>
                      <a:lnTo>
                        <a:pt x="150" y="98"/>
                      </a:lnTo>
                      <a:lnTo>
                        <a:pt x="126" y="98"/>
                      </a:lnTo>
                      <a:lnTo>
                        <a:pt x="115" y="96"/>
                      </a:lnTo>
                      <a:lnTo>
                        <a:pt x="104" y="92"/>
                      </a:lnTo>
                      <a:lnTo>
                        <a:pt x="94" y="89"/>
                      </a:lnTo>
                      <a:lnTo>
                        <a:pt x="83" y="85"/>
                      </a:lnTo>
                      <a:lnTo>
                        <a:pt x="74" y="80"/>
                      </a:lnTo>
                      <a:lnTo>
                        <a:pt x="63" y="72"/>
                      </a:lnTo>
                      <a:lnTo>
                        <a:pt x="54" y="63"/>
                      </a:lnTo>
                      <a:lnTo>
                        <a:pt x="45" y="54"/>
                      </a:lnTo>
                      <a:lnTo>
                        <a:pt x="38" y="43"/>
                      </a:lnTo>
                      <a:lnTo>
                        <a:pt x="29" y="31"/>
                      </a:lnTo>
                      <a:lnTo>
                        <a:pt x="21" y="16"/>
                      </a:lnTo>
                      <a:lnTo>
                        <a:pt x="14" y="0"/>
                      </a:lnTo>
                      <a:lnTo>
                        <a:pt x="0" y="6"/>
                      </a:lnTo>
                      <a:lnTo>
                        <a:pt x="9" y="24"/>
                      </a:lnTo>
                      <a:lnTo>
                        <a:pt x="16" y="38"/>
                      </a:lnTo>
                      <a:lnTo>
                        <a:pt x="25" y="52"/>
                      </a:lnTo>
                      <a:lnTo>
                        <a:pt x="34" y="63"/>
                      </a:lnTo>
                      <a:lnTo>
                        <a:pt x="45" y="74"/>
                      </a:lnTo>
                      <a:lnTo>
                        <a:pt x="54" y="83"/>
                      </a:lnTo>
                      <a:lnTo>
                        <a:pt x="65" y="92"/>
                      </a:lnTo>
                      <a:lnTo>
                        <a:pt x="77" y="98"/>
                      </a:lnTo>
                      <a:lnTo>
                        <a:pt x="88" y="103"/>
                      </a:lnTo>
                      <a:lnTo>
                        <a:pt x="101" y="107"/>
                      </a:lnTo>
                      <a:lnTo>
                        <a:pt x="112" y="110"/>
                      </a:lnTo>
                      <a:lnTo>
                        <a:pt x="124" y="112"/>
                      </a:lnTo>
                      <a:lnTo>
                        <a:pt x="150" y="112"/>
                      </a:lnTo>
                      <a:lnTo>
                        <a:pt x="177" y="110"/>
                      </a:lnTo>
                      <a:lnTo>
                        <a:pt x="231" y="101"/>
                      </a:lnTo>
                      <a:lnTo>
                        <a:pt x="285" y="89"/>
                      </a:lnTo>
                      <a:lnTo>
                        <a:pt x="314" y="83"/>
                      </a:lnTo>
                      <a:lnTo>
                        <a:pt x="341" y="78"/>
                      </a:lnTo>
                      <a:lnTo>
                        <a:pt x="368" y="74"/>
                      </a:lnTo>
                      <a:lnTo>
                        <a:pt x="395" y="74"/>
                      </a:lnTo>
                      <a:lnTo>
                        <a:pt x="395" y="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50" name="Freeform 85"/>
                <p:cNvSpPr>
                  <a:spLocks noChangeAspect="1"/>
                </p:cNvSpPr>
                <p:nvPr/>
              </p:nvSpPr>
              <p:spPr bwMode="auto">
                <a:xfrm>
                  <a:off x="785" y="1571"/>
                  <a:ext cx="216" cy="56"/>
                </a:xfrm>
                <a:custGeom>
                  <a:avLst/>
                  <a:gdLst>
                    <a:gd name="T0" fmla="*/ 210 w 431"/>
                    <a:gd name="T1" fmla="*/ 0 h 112"/>
                    <a:gd name="T2" fmla="*/ 206 w 431"/>
                    <a:gd name="T3" fmla="*/ 8 h 112"/>
                    <a:gd name="T4" fmla="*/ 202 w 431"/>
                    <a:gd name="T5" fmla="*/ 15 h 112"/>
                    <a:gd name="T6" fmla="*/ 198 w 431"/>
                    <a:gd name="T7" fmla="*/ 21 h 112"/>
                    <a:gd name="T8" fmla="*/ 193 w 431"/>
                    <a:gd name="T9" fmla="*/ 27 h 112"/>
                    <a:gd name="T10" fmla="*/ 189 w 431"/>
                    <a:gd name="T11" fmla="*/ 31 h 112"/>
                    <a:gd name="T12" fmla="*/ 184 w 431"/>
                    <a:gd name="T13" fmla="*/ 35 h 112"/>
                    <a:gd name="T14" fmla="*/ 179 w 431"/>
                    <a:gd name="T15" fmla="*/ 38 h 112"/>
                    <a:gd name="T16" fmla="*/ 173 w 431"/>
                    <a:gd name="T17" fmla="*/ 41 h 112"/>
                    <a:gd name="T18" fmla="*/ 168 w 431"/>
                    <a:gd name="T19" fmla="*/ 44 h 112"/>
                    <a:gd name="T20" fmla="*/ 162 w 431"/>
                    <a:gd name="T21" fmla="*/ 46 h 112"/>
                    <a:gd name="T22" fmla="*/ 155 w 431"/>
                    <a:gd name="T23" fmla="*/ 47 h 112"/>
                    <a:gd name="T24" fmla="*/ 149 w 431"/>
                    <a:gd name="T25" fmla="*/ 48 h 112"/>
                    <a:gd name="T26" fmla="*/ 136 w 431"/>
                    <a:gd name="T27" fmla="*/ 49 h 112"/>
                    <a:gd name="T28" fmla="*/ 121 w 431"/>
                    <a:gd name="T29" fmla="*/ 48 h 112"/>
                    <a:gd name="T30" fmla="*/ 107 w 431"/>
                    <a:gd name="T31" fmla="*/ 47 h 112"/>
                    <a:gd name="T32" fmla="*/ 91 w 431"/>
                    <a:gd name="T33" fmla="*/ 45 h 112"/>
                    <a:gd name="T34" fmla="*/ 76 w 431"/>
                    <a:gd name="T35" fmla="*/ 42 h 112"/>
                    <a:gd name="T36" fmla="*/ 60 w 431"/>
                    <a:gd name="T37" fmla="*/ 39 h 112"/>
                    <a:gd name="T38" fmla="*/ 44 w 431"/>
                    <a:gd name="T39" fmla="*/ 36 h 112"/>
                    <a:gd name="T40" fmla="*/ 30 w 431"/>
                    <a:gd name="T41" fmla="*/ 34 h 112"/>
                    <a:gd name="T42" fmla="*/ 15 w 431"/>
                    <a:gd name="T43" fmla="*/ 32 h 112"/>
                    <a:gd name="T44" fmla="*/ 0 w 431"/>
                    <a:gd name="T45" fmla="*/ 31 h 112"/>
                    <a:gd name="T46" fmla="*/ 0 w 431"/>
                    <a:gd name="T47" fmla="*/ 38 h 112"/>
                    <a:gd name="T48" fmla="*/ 14 w 431"/>
                    <a:gd name="T49" fmla="*/ 39 h 112"/>
                    <a:gd name="T50" fmla="*/ 28 w 431"/>
                    <a:gd name="T51" fmla="*/ 41 h 112"/>
                    <a:gd name="T52" fmla="*/ 44 w 431"/>
                    <a:gd name="T53" fmla="*/ 44 h 112"/>
                    <a:gd name="T54" fmla="*/ 59 w 431"/>
                    <a:gd name="T55" fmla="*/ 46 h 112"/>
                    <a:gd name="T56" fmla="*/ 74 w 431"/>
                    <a:gd name="T57" fmla="*/ 49 h 112"/>
                    <a:gd name="T58" fmla="*/ 90 w 431"/>
                    <a:gd name="T59" fmla="*/ 52 h 112"/>
                    <a:gd name="T60" fmla="*/ 106 w 431"/>
                    <a:gd name="T61" fmla="*/ 55 h 112"/>
                    <a:gd name="T62" fmla="*/ 120 w 431"/>
                    <a:gd name="T63" fmla="*/ 56 h 112"/>
                    <a:gd name="T64" fmla="*/ 136 w 431"/>
                    <a:gd name="T65" fmla="*/ 56 h 112"/>
                    <a:gd name="T66" fmla="*/ 150 w 431"/>
                    <a:gd name="T67" fmla="*/ 55 h 112"/>
                    <a:gd name="T68" fmla="*/ 157 w 431"/>
                    <a:gd name="T69" fmla="*/ 55 h 112"/>
                    <a:gd name="T70" fmla="*/ 164 w 431"/>
                    <a:gd name="T71" fmla="*/ 53 h 112"/>
                    <a:gd name="T72" fmla="*/ 170 w 431"/>
                    <a:gd name="T73" fmla="*/ 51 h 112"/>
                    <a:gd name="T74" fmla="*/ 177 w 431"/>
                    <a:gd name="T75" fmla="*/ 48 h 112"/>
                    <a:gd name="T76" fmla="*/ 183 w 431"/>
                    <a:gd name="T77" fmla="*/ 45 h 112"/>
                    <a:gd name="T78" fmla="*/ 189 w 431"/>
                    <a:gd name="T79" fmla="*/ 41 h 112"/>
                    <a:gd name="T80" fmla="*/ 194 w 431"/>
                    <a:gd name="T81" fmla="*/ 37 h 112"/>
                    <a:gd name="T82" fmla="*/ 200 w 431"/>
                    <a:gd name="T83" fmla="*/ 31 h 112"/>
                    <a:gd name="T84" fmla="*/ 204 w 431"/>
                    <a:gd name="T85" fmla="*/ 26 h 112"/>
                    <a:gd name="T86" fmla="*/ 209 w 431"/>
                    <a:gd name="T87" fmla="*/ 18 h 112"/>
                    <a:gd name="T88" fmla="*/ 212 w 431"/>
                    <a:gd name="T89" fmla="*/ 11 h 112"/>
                    <a:gd name="T90" fmla="*/ 216 w 431"/>
                    <a:gd name="T91" fmla="*/ 3 h 112"/>
                    <a:gd name="T92" fmla="*/ 210 w 431"/>
                    <a:gd name="T93" fmla="*/ 0 h 11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431" h="112">
                      <a:moveTo>
                        <a:pt x="419" y="0"/>
                      </a:moveTo>
                      <a:lnTo>
                        <a:pt x="411" y="15"/>
                      </a:lnTo>
                      <a:lnTo>
                        <a:pt x="404" y="29"/>
                      </a:lnTo>
                      <a:lnTo>
                        <a:pt x="395" y="42"/>
                      </a:lnTo>
                      <a:lnTo>
                        <a:pt x="386" y="53"/>
                      </a:lnTo>
                      <a:lnTo>
                        <a:pt x="377" y="62"/>
                      </a:lnTo>
                      <a:lnTo>
                        <a:pt x="368" y="69"/>
                      </a:lnTo>
                      <a:lnTo>
                        <a:pt x="357" y="76"/>
                      </a:lnTo>
                      <a:lnTo>
                        <a:pt x="346" y="82"/>
                      </a:lnTo>
                      <a:lnTo>
                        <a:pt x="336" y="87"/>
                      </a:lnTo>
                      <a:lnTo>
                        <a:pt x="323" y="91"/>
                      </a:lnTo>
                      <a:lnTo>
                        <a:pt x="310" y="94"/>
                      </a:lnTo>
                      <a:lnTo>
                        <a:pt x="298" y="96"/>
                      </a:lnTo>
                      <a:lnTo>
                        <a:pt x="271" y="98"/>
                      </a:lnTo>
                      <a:lnTo>
                        <a:pt x="242" y="96"/>
                      </a:lnTo>
                      <a:lnTo>
                        <a:pt x="213" y="94"/>
                      </a:lnTo>
                      <a:lnTo>
                        <a:pt x="182" y="89"/>
                      </a:lnTo>
                      <a:lnTo>
                        <a:pt x="152" y="83"/>
                      </a:lnTo>
                      <a:lnTo>
                        <a:pt x="119" y="78"/>
                      </a:lnTo>
                      <a:lnTo>
                        <a:pt x="88" y="71"/>
                      </a:lnTo>
                      <a:lnTo>
                        <a:pt x="60" y="67"/>
                      </a:lnTo>
                      <a:lnTo>
                        <a:pt x="29" y="64"/>
                      </a:lnTo>
                      <a:lnTo>
                        <a:pt x="0" y="62"/>
                      </a:lnTo>
                      <a:lnTo>
                        <a:pt x="0" y="76"/>
                      </a:lnTo>
                      <a:lnTo>
                        <a:pt x="27" y="78"/>
                      </a:lnTo>
                      <a:lnTo>
                        <a:pt x="56" y="82"/>
                      </a:lnTo>
                      <a:lnTo>
                        <a:pt x="87" y="87"/>
                      </a:lnTo>
                      <a:lnTo>
                        <a:pt x="117" y="92"/>
                      </a:lnTo>
                      <a:lnTo>
                        <a:pt x="148" y="98"/>
                      </a:lnTo>
                      <a:lnTo>
                        <a:pt x="179" y="103"/>
                      </a:lnTo>
                      <a:lnTo>
                        <a:pt x="211" y="109"/>
                      </a:lnTo>
                      <a:lnTo>
                        <a:pt x="240" y="112"/>
                      </a:lnTo>
                      <a:lnTo>
                        <a:pt x="271" y="112"/>
                      </a:lnTo>
                      <a:lnTo>
                        <a:pt x="300" y="110"/>
                      </a:lnTo>
                      <a:lnTo>
                        <a:pt x="314" y="109"/>
                      </a:lnTo>
                      <a:lnTo>
                        <a:pt x="327" y="105"/>
                      </a:lnTo>
                      <a:lnTo>
                        <a:pt x="339" y="101"/>
                      </a:lnTo>
                      <a:lnTo>
                        <a:pt x="354" y="96"/>
                      </a:lnTo>
                      <a:lnTo>
                        <a:pt x="365" y="89"/>
                      </a:lnTo>
                      <a:lnTo>
                        <a:pt x="377" y="82"/>
                      </a:lnTo>
                      <a:lnTo>
                        <a:pt x="388" y="73"/>
                      </a:lnTo>
                      <a:lnTo>
                        <a:pt x="399" y="62"/>
                      </a:lnTo>
                      <a:lnTo>
                        <a:pt x="408" y="51"/>
                      </a:lnTo>
                      <a:lnTo>
                        <a:pt x="417" y="36"/>
                      </a:lnTo>
                      <a:lnTo>
                        <a:pt x="424" y="22"/>
                      </a:lnTo>
                      <a:lnTo>
                        <a:pt x="431" y="6"/>
                      </a:lnTo>
                      <a:lnTo>
                        <a:pt x="419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51" name="Freeform 86"/>
                <p:cNvSpPr>
                  <a:spLocks noChangeAspect="1"/>
                </p:cNvSpPr>
                <p:nvPr/>
              </p:nvSpPr>
              <p:spPr bwMode="auto">
                <a:xfrm>
                  <a:off x="957" y="1222"/>
                  <a:ext cx="55" cy="351"/>
                </a:xfrm>
                <a:custGeom>
                  <a:avLst/>
                  <a:gdLst>
                    <a:gd name="T0" fmla="*/ 0 w 110"/>
                    <a:gd name="T1" fmla="*/ 1 h 703"/>
                    <a:gd name="T2" fmla="*/ 3 w 110"/>
                    <a:gd name="T3" fmla="*/ 20 h 703"/>
                    <a:gd name="T4" fmla="*/ 6 w 110"/>
                    <a:gd name="T5" fmla="*/ 41 h 703"/>
                    <a:gd name="T6" fmla="*/ 11 w 110"/>
                    <a:gd name="T7" fmla="*/ 63 h 703"/>
                    <a:gd name="T8" fmla="*/ 16 w 110"/>
                    <a:gd name="T9" fmla="*/ 85 h 703"/>
                    <a:gd name="T10" fmla="*/ 26 w 110"/>
                    <a:gd name="T11" fmla="*/ 132 h 703"/>
                    <a:gd name="T12" fmla="*/ 36 w 110"/>
                    <a:gd name="T13" fmla="*/ 180 h 703"/>
                    <a:gd name="T14" fmla="*/ 41 w 110"/>
                    <a:gd name="T15" fmla="*/ 203 h 703"/>
                    <a:gd name="T16" fmla="*/ 43 w 110"/>
                    <a:gd name="T17" fmla="*/ 227 h 703"/>
                    <a:gd name="T18" fmla="*/ 46 w 110"/>
                    <a:gd name="T19" fmla="*/ 249 h 703"/>
                    <a:gd name="T20" fmla="*/ 47 w 110"/>
                    <a:gd name="T21" fmla="*/ 271 h 703"/>
                    <a:gd name="T22" fmla="*/ 47 w 110"/>
                    <a:gd name="T23" fmla="*/ 293 h 703"/>
                    <a:gd name="T24" fmla="*/ 45 w 110"/>
                    <a:gd name="T25" fmla="*/ 312 h 703"/>
                    <a:gd name="T26" fmla="*/ 44 w 110"/>
                    <a:gd name="T27" fmla="*/ 322 h 703"/>
                    <a:gd name="T28" fmla="*/ 42 w 110"/>
                    <a:gd name="T29" fmla="*/ 331 h 703"/>
                    <a:gd name="T30" fmla="*/ 40 w 110"/>
                    <a:gd name="T31" fmla="*/ 339 h 703"/>
                    <a:gd name="T32" fmla="*/ 37 w 110"/>
                    <a:gd name="T33" fmla="*/ 348 h 703"/>
                    <a:gd name="T34" fmla="*/ 43 w 110"/>
                    <a:gd name="T35" fmla="*/ 351 h 703"/>
                    <a:gd name="T36" fmla="*/ 47 w 110"/>
                    <a:gd name="T37" fmla="*/ 342 h 703"/>
                    <a:gd name="T38" fmla="*/ 50 w 110"/>
                    <a:gd name="T39" fmla="*/ 333 h 703"/>
                    <a:gd name="T40" fmla="*/ 52 w 110"/>
                    <a:gd name="T41" fmla="*/ 323 h 703"/>
                    <a:gd name="T42" fmla="*/ 53 w 110"/>
                    <a:gd name="T43" fmla="*/ 313 h 703"/>
                    <a:gd name="T44" fmla="*/ 54 w 110"/>
                    <a:gd name="T45" fmla="*/ 293 h 703"/>
                    <a:gd name="T46" fmla="*/ 55 w 110"/>
                    <a:gd name="T47" fmla="*/ 271 h 703"/>
                    <a:gd name="T48" fmla="*/ 53 w 110"/>
                    <a:gd name="T49" fmla="*/ 248 h 703"/>
                    <a:gd name="T50" fmla="*/ 51 w 110"/>
                    <a:gd name="T51" fmla="*/ 226 h 703"/>
                    <a:gd name="T52" fmla="*/ 48 w 110"/>
                    <a:gd name="T53" fmla="*/ 202 h 703"/>
                    <a:gd name="T54" fmla="*/ 43 w 110"/>
                    <a:gd name="T55" fmla="*/ 178 h 703"/>
                    <a:gd name="T56" fmla="*/ 33 w 110"/>
                    <a:gd name="T57" fmla="*/ 130 h 703"/>
                    <a:gd name="T58" fmla="*/ 24 w 110"/>
                    <a:gd name="T59" fmla="*/ 83 h 703"/>
                    <a:gd name="T60" fmla="*/ 18 w 110"/>
                    <a:gd name="T61" fmla="*/ 61 h 703"/>
                    <a:gd name="T62" fmla="*/ 14 w 110"/>
                    <a:gd name="T63" fmla="*/ 39 h 703"/>
                    <a:gd name="T64" fmla="*/ 10 w 110"/>
                    <a:gd name="T65" fmla="*/ 19 h 703"/>
                    <a:gd name="T66" fmla="*/ 7 w 110"/>
                    <a:gd name="T67" fmla="*/ 0 h 703"/>
                    <a:gd name="T68" fmla="*/ 0 w 110"/>
                    <a:gd name="T69" fmla="*/ 1 h 70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10" h="703">
                      <a:moveTo>
                        <a:pt x="0" y="2"/>
                      </a:moveTo>
                      <a:lnTo>
                        <a:pt x="5" y="41"/>
                      </a:lnTo>
                      <a:lnTo>
                        <a:pt x="12" y="83"/>
                      </a:lnTo>
                      <a:lnTo>
                        <a:pt x="21" y="126"/>
                      </a:lnTo>
                      <a:lnTo>
                        <a:pt x="32" y="171"/>
                      </a:lnTo>
                      <a:lnTo>
                        <a:pt x="52" y="265"/>
                      </a:lnTo>
                      <a:lnTo>
                        <a:pt x="72" y="360"/>
                      </a:lnTo>
                      <a:lnTo>
                        <a:pt x="81" y="407"/>
                      </a:lnTo>
                      <a:lnTo>
                        <a:pt x="86" y="454"/>
                      </a:lnTo>
                      <a:lnTo>
                        <a:pt x="92" y="499"/>
                      </a:lnTo>
                      <a:lnTo>
                        <a:pt x="94" y="542"/>
                      </a:lnTo>
                      <a:lnTo>
                        <a:pt x="94" y="586"/>
                      </a:lnTo>
                      <a:lnTo>
                        <a:pt x="90" y="625"/>
                      </a:lnTo>
                      <a:lnTo>
                        <a:pt x="88" y="645"/>
                      </a:lnTo>
                      <a:lnTo>
                        <a:pt x="83" y="663"/>
                      </a:lnTo>
                      <a:lnTo>
                        <a:pt x="79" y="679"/>
                      </a:lnTo>
                      <a:lnTo>
                        <a:pt x="74" y="697"/>
                      </a:lnTo>
                      <a:lnTo>
                        <a:pt x="86" y="703"/>
                      </a:lnTo>
                      <a:lnTo>
                        <a:pt x="94" y="685"/>
                      </a:lnTo>
                      <a:lnTo>
                        <a:pt x="99" y="667"/>
                      </a:lnTo>
                      <a:lnTo>
                        <a:pt x="103" y="647"/>
                      </a:lnTo>
                      <a:lnTo>
                        <a:pt x="106" y="627"/>
                      </a:lnTo>
                      <a:lnTo>
                        <a:pt x="108" y="586"/>
                      </a:lnTo>
                      <a:lnTo>
                        <a:pt x="110" y="542"/>
                      </a:lnTo>
                      <a:lnTo>
                        <a:pt x="106" y="497"/>
                      </a:lnTo>
                      <a:lnTo>
                        <a:pt x="101" y="452"/>
                      </a:lnTo>
                      <a:lnTo>
                        <a:pt x="95" y="405"/>
                      </a:lnTo>
                      <a:lnTo>
                        <a:pt x="86" y="357"/>
                      </a:lnTo>
                      <a:lnTo>
                        <a:pt x="66" y="261"/>
                      </a:lnTo>
                      <a:lnTo>
                        <a:pt x="47" y="167"/>
                      </a:lnTo>
                      <a:lnTo>
                        <a:pt x="36" y="122"/>
                      </a:lnTo>
                      <a:lnTo>
                        <a:pt x="27" y="79"/>
                      </a:lnTo>
                      <a:lnTo>
                        <a:pt x="20" y="39"/>
                      </a:lnTo>
                      <a:lnTo>
                        <a:pt x="1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52" name="Freeform 87"/>
                <p:cNvSpPr>
                  <a:spLocks noChangeAspect="1"/>
                </p:cNvSpPr>
                <p:nvPr/>
              </p:nvSpPr>
              <p:spPr bwMode="auto">
                <a:xfrm>
                  <a:off x="950" y="997"/>
                  <a:ext cx="34" cy="226"/>
                </a:xfrm>
                <a:custGeom>
                  <a:avLst/>
                  <a:gdLst>
                    <a:gd name="T0" fmla="*/ 27 w 69"/>
                    <a:gd name="T1" fmla="*/ 0 h 451"/>
                    <a:gd name="T2" fmla="*/ 22 w 69"/>
                    <a:gd name="T3" fmla="*/ 11 h 451"/>
                    <a:gd name="T4" fmla="*/ 18 w 69"/>
                    <a:gd name="T5" fmla="*/ 23 h 451"/>
                    <a:gd name="T6" fmla="*/ 14 w 69"/>
                    <a:gd name="T7" fmla="*/ 34 h 451"/>
                    <a:gd name="T8" fmla="*/ 11 w 69"/>
                    <a:gd name="T9" fmla="*/ 46 h 451"/>
                    <a:gd name="T10" fmla="*/ 8 w 69"/>
                    <a:gd name="T11" fmla="*/ 58 h 451"/>
                    <a:gd name="T12" fmla="*/ 5 w 69"/>
                    <a:gd name="T13" fmla="*/ 70 h 451"/>
                    <a:gd name="T14" fmla="*/ 3 w 69"/>
                    <a:gd name="T15" fmla="*/ 84 h 451"/>
                    <a:gd name="T16" fmla="*/ 2 w 69"/>
                    <a:gd name="T17" fmla="*/ 98 h 451"/>
                    <a:gd name="T18" fmla="*/ 1 w 69"/>
                    <a:gd name="T19" fmla="*/ 111 h 451"/>
                    <a:gd name="T20" fmla="*/ 1 w 69"/>
                    <a:gd name="T21" fmla="*/ 125 h 451"/>
                    <a:gd name="T22" fmla="*/ 0 w 69"/>
                    <a:gd name="T23" fmla="*/ 141 h 451"/>
                    <a:gd name="T24" fmla="*/ 1 w 69"/>
                    <a:gd name="T25" fmla="*/ 156 h 451"/>
                    <a:gd name="T26" fmla="*/ 3 w 69"/>
                    <a:gd name="T27" fmla="*/ 189 h 451"/>
                    <a:gd name="T28" fmla="*/ 7 w 69"/>
                    <a:gd name="T29" fmla="*/ 226 h 451"/>
                    <a:gd name="T30" fmla="*/ 14 w 69"/>
                    <a:gd name="T31" fmla="*/ 225 h 451"/>
                    <a:gd name="T32" fmla="*/ 11 w 69"/>
                    <a:gd name="T33" fmla="*/ 189 h 451"/>
                    <a:gd name="T34" fmla="*/ 8 w 69"/>
                    <a:gd name="T35" fmla="*/ 156 h 451"/>
                    <a:gd name="T36" fmla="*/ 8 w 69"/>
                    <a:gd name="T37" fmla="*/ 141 h 451"/>
                    <a:gd name="T38" fmla="*/ 8 w 69"/>
                    <a:gd name="T39" fmla="*/ 125 h 451"/>
                    <a:gd name="T40" fmla="*/ 8 w 69"/>
                    <a:gd name="T41" fmla="*/ 111 h 451"/>
                    <a:gd name="T42" fmla="*/ 9 w 69"/>
                    <a:gd name="T43" fmla="*/ 98 h 451"/>
                    <a:gd name="T44" fmla="*/ 11 w 69"/>
                    <a:gd name="T45" fmla="*/ 85 h 451"/>
                    <a:gd name="T46" fmla="*/ 12 w 69"/>
                    <a:gd name="T47" fmla="*/ 72 h 451"/>
                    <a:gd name="T48" fmla="*/ 15 w 69"/>
                    <a:gd name="T49" fmla="*/ 60 h 451"/>
                    <a:gd name="T50" fmla="*/ 18 w 69"/>
                    <a:gd name="T51" fmla="*/ 48 h 451"/>
                    <a:gd name="T52" fmla="*/ 22 w 69"/>
                    <a:gd name="T53" fmla="*/ 36 h 451"/>
                    <a:gd name="T54" fmla="*/ 25 w 69"/>
                    <a:gd name="T55" fmla="*/ 25 h 451"/>
                    <a:gd name="T56" fmla="*/ 29 w 69"/>
                    <a:gd name="T57" fmla="*/ 14 h 451"/>
                    <a:gd name="T58" fmla="*/ 34 w 69"/>
                    <a:gd name="T59" fmla="*/ 3 h 451"/>
                    <a:gd name="T60" fmla="*/ 27 w 69"/>
                    <a:gd name="T61" fmla="*/ 0 h 45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69" h="451">
                      <a:moveTo>
                        <a:pt x="54" y="0"/>
                      </a:moveTo>
                      <a:lnTo>
                        <a:pt x="45" y="21"/>
                      </a:lnTo>
                      <a:lnTo>
                        <a:pt x="36" y="45"/>
                      </a:lnTo>
                      <a:lnTo>
                        <a:pt x="29" y="68"/>
                      </a:lnTo>
                      <a:lnTo>
                        <a:pt x="22" y="92"/>
                      </a:lnTo>
                      <a:lnTo>
                        <a:pt x="16" y="115"/>
                      </a:lnTo>
                      <a:lnTo>
                        <a:pt x="11" y="140"/>
                      </a:lnTo>
                      <a:lnTo>
                        <a:pt x="7" y="167"/>
                      </a:lnTo>
                      <a:lnTo>
                        <a:pt x="4" y="195"/>
                      </a:lnTo>
                      <a:lnTo>
                        <a:pt x="2" y="222"/>
                      </a:lnTo>
                      <a:lnTo>
                        <a:pt x="2" y="250"/>
                      </a:lnTo>
                      <a:lnTo>
                        <a:pt x="0" y="281"/>
                      </a:lnTo>
                      <a:lnTo>
                        <a:pt x="2" y="312"/>
                      </a:lnTo>
                      <a:lnTo>
                        <a:pt x="6" y="378"/>
                      </a:lnTo>
                      <a:lnTo>
                        <a:pt x="15" y="451"/>
                      </a:lnTo>
                      <a:lnTo>
                        <a:pt x="29" y="449"/>
                      </a:lnTo>
                      <a:lnTo>
                        <a:pt x="22" y="377"/>
                      </a:lnTo>
                      <a:lnTo>
                        <a:pt x="16" y="312"/>
                      </a:lnTo>
                      <a:lnTo>
                        <a:pt x="16" y="281"/>
                      </a:lnTo>
                      <a:lnTo>
                        <a:pt x="16" y="250"/>
                      </a:lnTo>
                      <a:lnTo>
                        <a:pt x="16" y="222"/>
                      </a:lnTo>
                      <a:lnTo>
                        <a:pt x="18" y="195"/>
                      </a:lnTo>
                      <a:lnTo>
                        <a:pt x="22" y="169"/>
                      </a:lnTo>
                      <a:lnTo>
                        <a:pt x="25" y="144"/>
                      </a:lnTo>
                      <a:lnTo>
                        <a:pt x="31" y="119"/>
                      </a:lnTo>
                      <a:lnTo>
                        <a:pt x="36" y="95"/>
                      </a:lnTo>
                      <a:lnTo>
                        <a:pt x="44" y="72"/>
                      </a:lnTo>
                      <a:lnTo>
                        <a:pt x="51" y="50"/>
                      </a:lnTo>
                      <a:lnTo>
                        <a:pt x="58" y="27"/>
                      </a:lnTo>
                      <a:lnTo>
                        <a:pt x="69" y="5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53" name="Freeform 88"/>
                <p:cNvSpPr>
                  <a:spLocks noChangeAspect="1"/>
                </p:cNvSpPr>
                <p:nvPr/>
              </p:nvSpPr>
              <p:spPr bwMode="auto">
                <a:xfrm>
                  <a:off x="977" y="849"/>
                  <a:ext cx="87" cy="151"/>
                </a:xfrm>
                <a:custGeom>
                  <a:avLst/>
                  <a:gdLst>
                    <a:gd name="T0" fmla="*/ 81 w 174"/>
                    <a:gd name="T1" fmla="*/ 0 h 303"/>
                    <a:gd name="T2" fmla="*/ 55 w 174"/>
                    <a:gd name="T3" fmla="*/ 39 h 303"/>
                    <a:gd name="T4" fmla="*/ 38 w 174"/>
                    <a:gd name="T5" fmla="*/ 66 h 303"/>
                    <a:gd name="T6" fmla="*/ 28 w 174"/>
                    <a:gd name="T7" fmla="*/ 85 h 303"/>
                    <a:gd name="T8" fmla="*/ 21 w 174"/>
                    <a:gd name="T9" fmla="*/ 98 h 303"/>
                    <a:gd name="T10" fmla="*/ 17 w 174"/>
                    <a:gd name="T11" fmla="*/ 108 h 303"/>
                    <a:gd name="T12" fmla="*/ 13 w 174"/>
                    <a:gd name="T13" fmla="*/ 118 h 303"/>
                    <a:gd name="T14" fmla="*/ 9 w 174"/>
                    <a:gd name="T15" fmla="*/ 131 h 303"/>
                    <a:gd name="T16" fmla="*/ 0 w 174"/>
                    <a:gd name="T17" fmla="*/ 149 h 303"/>
                    <a:gd name="T18" fmla="*/ 8 w 174"/>
                    <a:gd name="T19" fmla="*/ 151 h 303"/>
                    <a:gd name="T20" fmla="*/ 15 w 174"/>
                    <a:gd name="T21" fmla="*/ 133 h 303"/>
                    <a:gd name="T22" fmla="*/ 20 w 174"/>
                    <a:gd name="T23" fmla="*/ 121 h 303"/>
                    <a:gd name="T24" fmla="*/ 24 w 174"/>
                    <a:gd name="T25" fmla="*/ 111 h 303"/>
                    <a:gd name="T26" fmla="*/ 28 w 174"/>
                    <a:gd name="T27" fmla="*/ 102 h 303"/>
                    <a:gd name="T28" fmla="*/ 35 w 174"/>
                    <a:gd name="T29" fmla="*/ 88 h 303"/>
                    <a:gd name="T30" fmla="*/ 46 w 174"/>
                    <a:gd name="T31" fmla="*/ 70 h 303"/>
                    <a:gd name="T32" fmla="*/ 62 w 174"/>
                    <a:gd name="T33" fmla="*/ 42 h 303"/>
                    <a:gd name="T34" fmla="*/ 87 w 174"/>
                    <a:gd name="T35" fmla="*/ 4 h 303"/>
                    <a:gd name="T36" fmla="*/ 81 w 174"/>
                    <a:gd name="T37" fmla="*/ 0 h 3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74" h="303">
                      <a:moveTo>
                        <a:pt x="161" y="0"/>
                      </a:moveTo>
                      <a:lnTo>
                        <a:pt x="110" y="78"/>
                      </a:lnTo>
                      <a:lnTo>
                        <a:pt x="76" y="132"/>
                      </a:lnTo>
                      <a:lnTo>
                        <a:pt x="55" y="170"/>
                      </a:lnTo>
                      <a:lnTo>
                        <a:pt x="42" y="197"/>
                      </a:lnTo>
                      <a:lnTo>
                        <a:pt x="33" y="217"/>
                      </a:lnTo>
                      <a:lnTo>
                        <a:pt x="26" y="237"/>
                      </a:lnTo>
                      <a:lnTo>
                        <a:pt x="17" y="262"/>
                      </a:lnTo>
                      <a:lnTo>
                        <a:pt x="0" y="298"/>
                      </a:lnTo>
                      <a:lnTo>
                        <a:pt x="15" y="303"/>
                      </a:lnTo>
                      <a:lnTo>
                        <a:pt x="29" y="267"/>
                      </a:lnTo>
                      <a:lnTo>
                        <a:pt x="40" y="242"/>
                      </a:lnTo>
                      <a:lnTo>
                        <a:pt x="47" y="222"/>
                      </a:lnTo>
                      <a:lnTo>
                        <a:pt x="55" y="204"/>
                      </a:lnTo>
                      <a:lnTo>
                        <a:pt x="69" y="177"/>
                      </a:lnTo>
                      <a:lnTo>
                        <a:pt x="91" y="141"/>
                      </a:lnTo>
                      <a:lnTo>
                        <a:pt x="123" y="85"/>
                      </a:lnTo>
                      <a:lnTo>
                        <a:pt x="174" y="8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54" name="Freeform 89"/>
                <p:cNvSpPr>
                  <a:spLocks noChangeAspect="1"/>
                </p:cNvSpPr>
                <p:nvPr/>
              </p:nvSpPr>
              <p:spPr bwMode="auto">
                <a:xfrm>
                  <a:off x="951" y="722"/>
                  <a:ext cx="143" cy="130"/>
                </a:xfrm>
                <a:custGeom>
                  <a:avLst/>
                  <a:gdLst>
                    <a:gd name="T0" fmla="*/ 0 w 287"/>
                    <a:gd name="T1" fmla="*/ 7 h 260"/>
                    <a:gd name="T2" fmla="*/ 19 w 287"/>
                    <a:gd name="T3" fmla="*/ 7 h 260"/>
                    <a:gd name="T4" fmla="*/ 38 w 287"/>
                    <a:gd name="T5" fmla="*/ 7 h 260"/>
                    <a:gd name="T6" fmla="*/ 55 w 287"/>
                    <a:gd name="T7" fmla="*/ 8 h 260"/>
                    <a:gd name="T8" fmla="*/ 72 w 287"/>
                    <a:gd name="T9" fmla="*/ 9 h 260"/>
                    <a:gd name="T10" fmla="*/ 86 w 287"/>
                    <a:gd name="T11" fmla="*/ 11 h 260"/>
                    <a:gd name="T12" fmla="*/ 100 w 287"/>
                    <a:gd name="T13" fmla="*/ 14 h 260"/>
                    <a:gd name="T14" fmla="*/ 106 w 287"/>
                    <a:gd name="T15" fmla="*/ 16 h 260"/>
                    <a:gd name="T16" fmla="*/ 112 w 287"/>
                    <a:gd name="T17" fmla="*/ 18 h 260"/>
                    <a:gd name="T18" fmla="*/ 116 w 287"/>
                    <a:gd name="T19" fmla="*/ 20 h 260"/>
                    <a:gd name="T20" fmla="*/ 121 w 287"/>
                    <a:gd name="T21" fmla="*/ 23 h 260"/>
                    <a:gd name="T22" fmla="*/ 124 w 287"/>
                    <a:gd name="T23" fmla="*/ 25 h 260"/>
                    <a:gd name="T24" fmla="*/ 128 w 287"/>
                    <a:gd name="T25" fmla="*/ 29 h 260"/>
                    <a:gd name="T26" fmla="*/ 131 w 287"/>
                    <a:gd name="T27" fmla="*/ 33 h 260"/>
                    <a:gd name="T28" fmla="*/ 133 w 287"/>
                    <a:gd name="T29" fmla="*/ 36 h 260"/>
                    <a:gd name="T30" fmla="*/ 134 w 287"/>
                    <a:gd name="T31" fmla="*/ 41 h 260"/>
                    <a:gd name="T32" fmla="*/ 136 w 287"/>
                    <a:gd name="T33" fmla="*/ 45 h 260"/>
                    <a:gd name="T34" fmla="*/ 136 w 287"/>
                    <a:gd name="T35" fmla="*/ 51 h 260"/>
                    <a:gd name="T36" fmla="*/ 136 w 287"/>
                    <a:gd name="T37" fmla="*/ 57 h 260"/>
                    <a:gd name="T38" fmla="*/ 135 w 287"/>
                    <a:gd name="T39" fmla="*/ 63 h 260"/>
                    <a:gd name="T40" fmla="*/ 133 w 287"/>
                    <a:gd name="T41" fmla="*/ 71 h 260"/>
                    <a:gd name="T42" fmla="*/ 131 w 287"/>
                    <a:gd name="T43" fmla="*/ 78 h 260"/>
                    <a:gd name="T44" fmla="*/ 128 w 287"/>
                    <a:gd name="T45" fmla="*/ 86 h 260"/>
                    <a:gd name="T46" fmla="*/ 123 w 287"/>
                    <a:gd name="T47" fmla="*/ 95 h 260"/>
                    <a:gd name="T48" fmla="*/ 119 w 287"/>
                    <a:gd name="T49" fmla="*/ 105 h 260"/>
                    <a:gd name="T50" fmla="*/ 113 w 287"/>
                    <a:gd name="T51" fmla="*/ 115 h 260"/>
                    <a:gd name="T52" fmla="*/ 106 w 287"/>
                    <a:gd name="T53" fmla="*/ 126 h 260"/>
                    <a:gd name="T54" fmla="*/ 113 w 287"/>
                    <a:gd name="T55" fmla="*/ 130 h 260"/>
                    <a:gd name="T56" fmla="*/ 119 w 287"/>
                    <a:gd name="T57" fmla="*/ 119 h 260"/>
                    <a:gd name="T58" fmla="*/ 125 w 287"/>
                    <a:gd name="T59" fmla="*/ 108 h 260"/>
                    <a:gd name="T60" fmla="*/ 131 w 287"/>
                    <a:gd name="T61" fmla="*/ 98 h 260"/>
                    <a:gd name="T62" fmla="*/ 134 w 287"/>
                    <a:gd name="T63" fmla="*/ 89 h 260"/>
                    <a:gd name="T64" fmla="*/ 138 w 287"/>
                    <a:gd name="T65" fmla="*/ 80 h 260"/>
                    <a:gd name="T66" fmla="*/ 141 w 287"/>
                    <a:gd name="T67" fmla="*/ 72 h 260"/>
                    <a:gd name="T68" fmla="*/ 142 w 287"/>
                    <a:gd name="T69" fmla="*/ 64 h 260"/>
                    <a:gd name="T70" fmla="*/ 143 w 287"/>
                    <a:gd name="T71" fmla="*/ 57 h 260"/>
                    <a:gd name="T72" fmla="*/ 143 w 287"/>
                    <a:gd name="T73" fmla="*/ 51 h 260"/>
                    <a:gd name="T74" fmla="*/ 143 w 287"/>
                    <a:gd name="T75" fmla="*/ 44 h 260"/>
                    <a:gd name="T76" fmla="*/ 141 w 287"/>
                    <a:gd name="T77" fmla="*/ 39 h 260"/>
                    <a:gd name="T78" fmla="*/ 140 w 287"/>
                    <a:gd name="T79" fmla="*/ 34 h 260"/>
                    <a:gd name="T80" fmla="*/ 137 w 287"/>
                    <a:gd name="T81" fmla="*/ 28 h 260"/>
                    <a:gd name="T82" fmla="*/ 133 w 287"/>
                    <a:gd name="T83" fmla="*/ 24 h 260"/>
                    <a:gd name="T84" fmla="*/ 130 w 287"/>
                    <a:gd name="T85" fmla="*/ 20 h 260"/>
                    <a:gd name="T86" fmla="*/ 125 w 287"/>
                    <a:gd name="T87" fmla="*/ 16 h 260"/>
                    <a:gd name="T88" fmla="*/ 120 w 287"/>
                    <a:gd name="T89" fmla="*/ 14 h 260"/>
                    <a:gd name="T90" fmla="*/ 114 w 287"/>
                    <a:gd name="T91" fmla="*/ 11 h 260"/>
                    <a:gd name="T92" fmla="*/ 108 w 287"/>
                    <a:gd name="T93" fmla="*/ 9 h 260"/>
                    <a:gd name="T94" fmla="*/ 102 w 287"/>
                    <a:gd name="T95" fmla="*/ 7 h 260"/>
                    <a:gd name="T96" fmla="*/ 88 w 287"/>
                    <a:gd name="T97" fmla="*/ 4 h 260"/>
                    <a:gd name="T98" fmla="*/ 72 w 287"/>
                    <a:gd name="T99" fmla="*/ 2 h 260"/>
                    <a:gd name="T100" fmla="*/ 56 w 287"/>
                    <a:gd name="T101" fmla="*/ 1 h 260"/>
                    <a:gd name="T102" fmla="*/ 38 w 287"/>
                    <a:gd name="T103" fmla="*/ 0 h 260"/>
                    <a:gd name="T104" fmla="*/ 19 w 287"/>
                    <a:gd name="T105" fmla="*/ 0 h 260"/>
                    <a:gd name="T106" fmla="*/ 0 w 287"/>
                    <a:gd name="T107" fmla="*/ 0 h 260"/>
                    <a:gd name="T108" fmla="*/ 0 w 287"/>
                    <a:gd name="T109" fmla="*/ 7 h 26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87" h="260">
                      <a:moveTo>
                        <a:pt x="0" y="14"/>
                      </a:moveTo>
                      <a:lnTo>
                        <a:pt x="38" y="14"/>
                      </a:lnTo>
                      <a:lnTo>
                        <a:pt x="76" y="14"/>
                      </a:lnTo>
                      <a:lnTo>
                        <a:pt x="110" y="16"/>
                      </a:lnTo>
                      <a:lnTo>
                        <a:pt x="144" y="18"/>
                      </a:lnTo>
                      <a:lnTo>
                        <a:pt x="173" y="22"/>
                      </a:lnTo>
                      <a:lnTo>
                        <a:pt x="200" y="27"/>
                      </a:lnTo>
                      <a:lnTo>
                        <a:pt x="213" y="31"/>
                      </a:lnTo>
                      <a:lnTo>
                        <a:pt x="224" y="36"/>
                      </a:lnTo>
                      <a:lnTo>
                        <a:pt x="233" y="40"/>
                      </a:lnTo>
                      <a:lnTo>
                        <a:pt x="242" y="45"/>
                      </a:lnTo>
                      <a:lnTo>
                        <a:pt x="249" y="50"/>
                      </a:lnTo>
                      <a:lnTo>
                        <a:pt x="256" y="58"/>
                      </a:lnTo>
                      <a:lnTo>
                        <a:pt x="262" y="65"/>
                      </a:lnTo>
                      <a:lnTo>
                        <a:pt x="267" y="72"/>
                      </a:lnTo>
                      <a:lnTo>
                        <a:pt x="269" y="81"/>
                      </a:lnTo>
                      <a:lnTo>
                        <a:pt x="273" y="90"/>
                      </a:lnTo>
                      <a:lnTo>
                        <a:pt x="273" y="101"/>
                      </a:lnTo>
                      <a:lnTo>
                        <a:pt x="273" y="114"/>
                      </a:lnTo>
                      <a:lnTo>
                        <a:pt x="271" y="126"/>
                      </a:lnTo>
                      <a:lnTo>
                        <a:pt x="267" y="141"/>
                      </a:lnTo>
                      <a:lnTo>
                        <a:pt x="262" y="155"/>
                      </a:lnTo>
                      <a:lnTo>
                        <a:pt x="256" y="171"/>
                      </a:lnTo>
                      <a:lnTo>
                        <a:pt x="247" y="189"/>
                      </a:lnTo>
                      <a:lnTo>
                        <a:pt x="238" y="209"/>
                      </a:lnTo>
                      <a:lnTo>
                        <a:pt x="226" y="229"/>
                      </a:lnTo>
                      <a:lnTo>
                        <a:pt x="213" y="252"/>
                      </a:lnTo>
                      <a:lnTo>
                        <a:pt x="226" y="260"/>
                      </a:lnTo>
                      <a:lnTo>
                        <a:pt x="238" y="238"/>
                      </a:lnTo>
                      <a:lnTo>
                        <a:pt x="251" y="216"/>
                      </a:lnTo>
                      <a:lnTo>
                        <a:pt x="262" y="196"/>
                      </a:lnTo>
                      <a:lnTo>
                        <a:pt x="269" y="178"/>
                      </a:lnTo>
                      <a:lnTo>
                        <a:pt x="276" y="160"/>
                      </a:lnTo>
                      <a:lnTo>
                        <a:pt x="282" y="144"/>
                      </a:lnTo>
                      <a:lnTo>
                        <a:pt x="285" y="128"/>
                      </a:lnTo>
                      <a:lnTo>
                        <a:pt x="287" y="114"/>
                      </a:lnTo>
                      <a:lnTo>
                        <a:pt x="287" y="101"/>
                      </a:lnTo>
                      <a:lnTo>
                        <a:pt x="287" y="88"/>
                      </a:lnTo>
                      <a:lnTo>
                        <a:pt x="283" y="77"/>
                      </a:lnTo>
                      <a:lnTo>
                        <a:pt x="280" y="67"/>
                      </a:lnTo>
                      <a:lnTo>
                        <a:pt x="274" y="56"/>
                      </a:lnTo>
                      <a:lnTo>
                        <a:pt x="267" y="47"/>
                      </a:lnTo>
                      <a:lnTo>
                        <a:pt x="260" y="40"/>
                      </a:lnTo>
                      <a:lnTo>
                        <a:pt x="251" y="32"/>
                      </a:lnTo>
                      <a:lnTo>
                        <a:pt x="240" y="27"/>
                      </a:lnTo>
                      <a:lnTo>
                        <a:pt x="229" y="22"/>
                      </a:lnTo>
                      <a:lnTo>
                        <a:pt x="217" y="18"/>
                      </a:lnTo>
                      <a:lnTo>
                        <a:pt x="204" y="13"/>
                      </a:lnTo>
                      <a:lnTo>
                        <a:pt x="177" y="7"/>
                      </a:lnTo>
                      <a:lnTo>
                        <a:pt x="144" y="4"/>
                      </a:lnTo>
                      <a:lnTo>
                        <a:pt x="112" y="2"/>
                      </a:lnTo>
                      <a:lnTo>
                        <a:pt x="76" y="0"/>
                      </a:lnTo>
                      <a:lnTo>
                        <a:pt x="38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55" name="Freeform 90"/>
                <p:cNvSpPr>
                  <a:spLocks noChangeAspect="1"/>
                </p:cNvSpPr>
                <p:nvPr/>
              </p:nvSpPr>
              <p:spPr bwMode="auto">
                <a:xfrm>
                  <a:off x="782" y="677"/>
                  <a:ext cx="169" cy="53"/>
                </a:xfrm>
                <a:custGeom>
                  <a:avLst/>
                  <a:gdLst>
                    <a:gd name="T0" fmla="*/ 0 w 337"/>
                    <a:gd name="T1" fmla="*/ 7 h 106"/>
                    <a:gd name="T2" fmla="*/ 23 w 337"/>
                    <a:gd name="T3" fmla="*/ 7 h 106"/>
                    <a:gd name="T4" fmla="*/ 42 w 337"/>
                    <a:gd name="T5" fmla="*/ 9 h 106"/>
                    <a:gd name="T6" fmla="*/ 56 w 337"/>
                    <a:gd name="T7" fmla="*/ 12 h 106"/>
                    <a:gd name="T8" fmla="*/ 68 w 337"/>
                    <a:gd name="T9" fmla="*/ 15 h 106"/>
                    <a:gd name="T10" fmla="*/ 77 w 337"/>
                    <a:gd name="T11" fmla="*/ 18 h 106"/>
                    <a:gd name="T12" fmla="*/ 83 w 337"/>
                    <a:gd name="T13" fmla="*/ 22 h 106"/>
                    <a:gd name="T14" fmla="*/ 88 w 337"/>
                    <a:gd name="T15" fmla="*/ 25 h 106"/>
                    <a:gd name="T16" fmla="*/ 93 w 337"/>
                    <a:gd name="T17" fmla="*/ 30 h 106"/>
                    <a:gd name="T18" fmla="*/ 97 w 337"/>
                    <a:gd name="T19" fmla="*/ 35 h 106"/>
                    <a:gd name="T20" fmla="*/ 103 w 337"/>
                    <a:gd name="T21" fmla="*/ 39 h 106"/>
                    <a:gd name="T22" fmla="*/ 108 w 337"/>
                    <a:gd name="T23" fmla="*/ 44 h 106"/>
                    <a:gd name="T24" fmla="*/ 116 w 337"/>
                    <a:gd name="T25" fmla="*/ 47 h 106"/>
                    <a:gd name="T26" fmla="*/ 125 w 337"/>
                    <a:gd name="T27" fmla="*/ 50 h 106"/>
                    <a:gd name="T28" fmla="*/ 136 w 337"/>
                    <a:gd name="T29" fmla="*/ 53 h 106"/>
                    <a:gd name="T30" fmla="*/ 151 w 337"/>
                    <a:gd name="T31" fmla="*/ 53 h 106"/>
                    <a:gd name="T32" fmla="*/ 169 w 337"/>
                    <a:gd name="T33" fmla="*/ 53 h 106"/>
                    <a:gd name="T34" fmla="*/ 169 w 337"/>
                    <a:gd name="T35" fmla="*/ 46 h 106"/>
                    <a:gd name="T36" fmla="*/ 152 w 337"/>
                    <a:gd name="T37" fmla="*/ 46 h 106"/>
                    <a:gd name="T38" fmla="*/ 137 w 337"/>
                    <a:gd name="T39" fmla="*/ 44 h 106"/>
                    <a:gd name="T40" fmla="*/ 127 w 337"/>
                    <a:gd name="T41" fmla="*/ 43 h 106"/>
                    <a:gd name="T42" fmla="*/ 119 w 337"/>
                    <a:gd name="T43" fmla="*/ 40 h 106"/>
                    <a:gd name="T44" fmla="*/ 113 w 337"/>
                    <a:gd name="T45" fmla="*/ 37 h 106"/>
                    <a:gd name="T46" fmla="*/ 107 w 337"/>
                    <a:gd name="T47" fmla="*/ 33 h 106"/>
                    <a:gd name="T48" fmla="*/ 103 w 337"/>
                    <a:gd name="T49" fmla="*/ 29 h 106"/>
                    <a:gd name="T50" fmla="*/ 98 w 337"/>
                    <a:gd name="T51" fmla="*/ 25 h 106"/>
                    <a:gd name="T52" fmla="*/ 93 w 337"/>
                    <a:gd name="T53" fmla="*/ 20 h 106"/>
                    <a:gd name="T54" fmla="*/ 88 w 337"/>
                    <a:gd name="T55" fmla="*/ 16 h 106"/>
                    <a:gd name="T56" fmla="*/ 79 w 337"/>
                    <a:gd name="T57" fmla="*/ 11 h 106"/>
                    <a:gd name="T58" fmla="*/ 70 w 337"/>
                    <a:gd name="T59" fmla="*/ 7 h 106"/>
                    <a:gd name="T60" fmla="*/ 58 w 337"/>
                    <a:gd name="T61" fmla="*/ 5 h 106"/>
                    <a:gd name="T62" fmla="*/ 42 w 337"/>
                    <a:gd name="T63" fmla="*/ 2 h 106"/>
                    <a:gd name="T64" fmla="*/ 23 w 337"/>
                    <a:gd name="T65" fmla="*/ 0 h 106"/>
                    <a:gd name="T66" fmla="*/ 0 w 337"/>
                    <a:gd name="T67" fmla="*/ 0 h 106"/>
                    <a:gd name="T68" fmla="*/ 0 w 337"/>
                    <a:gd name="T69" fmla="*/ 7 h 10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37" h="106">
                      <a:moveTo>
                        <a:pt x="0" y="14"/>
                      </a:moveTo>
                      <a:lnTo>
                        <a:pt x="45" y="14"/>
                      </a:lnTo>
                      <a:lnTo>
                        <a:pt x="83" y="18"/>
                      </a:lnTo>
                      <a:lnTo>
                        <a:pt x="111" y="23"/>
                      </a:lnTo>
                      <a:lnTo>
                        <a:pt x="135" y="29"/>
                      </a:lnTo>
                      <a:lnTo>
                        <a:pt x="153" y="36"/>
                      </a:lnTo>
                      <a:lnTo>
                        <a:pt x="166" y="43"/>
                      </a:lnTo>
                      <a:lnTo>
                        <a:pt x="176" y="50"/>
                      </a:lnTo>
                      <a:lnTo>
                        <a:pt x="185" y="60"/>
                      </a:lnTo>
                      <a:lnTo>
                        <a:pt x="194" y="69"/>
                      </a:lnTo>
                      <a:lnTo>
                        <a:pt x="205" y="78"/>
                      </a:lnTo>
                      <a:lnTo>
                        <a:pt x="216" y="87"/>
                      </a:lnTo>
                      <a:lnTo>
                        <a:pt x="231" y="94"/>
                      </a:lnTo>
                      <a:lnTo>
                        <a:pt x="250" y="99"/>
                      </a:lnTo>
                      <a:lnTo>
                        <a:pt x="272" y="105"/>
                      </a:lnTo>
                      <a:lnTo>
                        <a:pt x="301" y="106"/>
                      </a:lnTo>
                      <a:lnTo>
                        <a:pt x="337" y="106"/>
                      </a:lnTo>
                      <a:lnTo>
                        <a:pt x="337" y="92"/>
                      </a:lnTo>
                      <a:lnTo>
                        <a:pt x="303" y="92"/>
                      </a:lnTo>
                      <a:lnTo>
                        <a:pt x="274" y="88"/>
                      </a:lnTo>
                      <a:lnTo>
                        <a:pt x="254" y="85"/>
                      </a:lnTo>
                      <a:lnTo>
                        <a:pt x="238" y="79"/>
                      </a:lnTo>
                      <a:lnTo>
                        <a:pt x="225" y="74"/>
                      </a:lnTo>
                      <a:lnTo>
                        <a:pt x="214" y="65"/>
                      </a:lnTo>
                      <a:lnTo>
                        <a:pt x="205" y="58"/>
                      </a:lnTo>
                      <a:lnTo>
                        <a:pt x="196" y="49"/>
                      </a:lnTo>
                      <a:lnTo>
                        <a:pt x="185" y="40"/>
                      </a:lnTo>
                      <a:lnTo>
                        <a:pt x="175" y="31"/>
                      </a:lnTo>
                      <a:lnTo>
                        <a:pt x="158" y="22"/>
                      </a:lnTo>
                      <a:lnTo>
                        <a:pt x="139" y="14"/>
                      </a:lnTo>
                      <a:lnTo>
                        <a:pt x="115" y="9"/>
                      </a:lnTo>
                      <a:lnTo>
                        <a:pt x="84" y="4"/>
                      </a:lnTo>
                      <a:lnTo>
                        <a:pt x="45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56" name="Freeform 91"/>
                <p:cNvSpPr>
                  <a:spLocks noChangeAspect="1"/>
                </p:cNvSpPr>
                <p:nvPr/>
              </p:nvSpPr>
              <p:spPr bwMode="auto">
                <a:xfrm>
                  <a:off x="608" y="677"/>
                  <a:ext cx="174" cy="53"/>
                </a:xfrm>
                <a:custGeom>
                  <a:avLst/>
                  <a:gdLst>
                    <a:gd name="T0" fmla="*/ 0 w 349"/>
                    <a:gd name="T1" fmla="*/ 53 h 106"/>
                    <a:gd name="T2" fmla="*/ 17 w 349"/>
                    <a:gd name="T3" fmla="*/ 53 h 106"/>
                    <a:gd name="T4" fmla="*/ 31 w 349"/>
                    <a:gd name="T5" fmla="*/ 52 h 106"/>
                    <a:gd name="T6" fmla="*/ 42 w 349"/>
                    <a:gd name="T7" fmla="*/ 50 h 106"/>
                    <a:gd name="T8" fmla="*/ 51 w 349"/>
                    <a:gd name="T9" fmla="*/ 46 h 106"/>
                    <a:gd name="T10" fmla="*/ 59 w 349"/>
                    <a:gd name="T11" fmla="*/ 43 h 106"/>
                    <a:gd name="T12" fmla="*/ 65 w 349"/>
                    <a:gd name="T13" fmla="*/ 38 h 106"/>
                    <a:gd name="T14" fmla="*/ 70 w 349"/>
                    <a:gd name="T15" fmla="*/ 35 h 106"/>
                    <a:gd name="T16" fmla="*/ 76 w 349"/>
                    <a:gd name="T17" fmla="*/ 30 h 106"/>
                    <a:gd name="T18" fmla="*/ 81 w 349"/>
                    <a:gd name="T19" fmla="*/ 25 h 106"/>
                    <a:gd name="T20" fmla="*/ 87 w 349"/>
                    <a:gd name="T21" fmla="*/ 22 h 106"/>
                    <a:gd name="T22" fmla="*/ 95 w 349"/>
                    <a:gd name="T23" fmla="*/ 18 h 106"/>
                    <a:gd name="T24" fmla="*/ 105 w 349"/>
                    <a:gd name="T25" fmla="*/ 15 h 106"/>
                    <a:gd name="T26" fmla="*/ 116 w 349"/>
                    <a:gd name="T27" fmla="*/ 12 h 106"/>
                    <a:gd name="T28" fmla="*/ 132 w 349"/>
                    <a:gd name="T29" fmla="*/ 9 h 106"/>
                    <a:gd name="T30" fmla="*/ 151 w 349"/>
                    <a:gd name="T31" fmla="*/ 7 h 106"/>
                    <a:gd name="T32" fmla="*/ 174 w 349"/>
                    <a:gd name="T33" fmla="*/ 7 h 106"/>
                    <a:gd name="T34" fmla="*/ 174 w 349"/>
                    <a:gd name="T35" fmla="*/ 0 h 106"/>
                    <a:gd name="T36" fmla="*/ 151 w 349"/>
                    <a:gd name="T37" fmla="*/ 0 h 106"/>
                    <a:gd name="T38" fmla="*/ 131 w 349"/>
                    <a:gd name="T39" fmla="*/ 2 h 106"/>
                    <a:gd name="T40" fmla="*/ 115 w 349"/>
                    <a:gd name="T41" fmla="*/ 4 h 106"/>
                    <a:gd name="T42" fmla="*/ 102 w 349"/>
                    <a:gd name="T43" fmla="*/ 7 h 106"/>
                    <a:gd name="T44" fmla="*/ 92 w 349"/>
                    <a:gd name="T45" fmla="*/ 11 h 106"/>
                    <a:gd name="T46" fmla="*/ 84 w 349"/>
                    <a:gd name="T47" fmla="*/ 15 h 106"/>
                    <a:gd name="T48" fmla="*/ 77 w 349"/>
                    <a:gd name="T49" fmla="*/ 19 h 106"/>
                    <a:gd name="T50" fmla="*/ 71 w 349"/>
                    <a:gd name="T51" fmla="*/ 24 h 106"/>
                    <a:gd name="T52" fmla="*/ 66 w 349"/>
                    <a:gd name="T53" fmla="*/ 28 h 106"/>
                    <a:gd name="T54" fmla="*/ 60 w 349"/>
                    <a:gd name="T55" fmla="*/ 33 h 106"/>
                    <a:gd name="T56" fmla="*/ 55 w 349"/>
                    <a:gd name="T57" fmla="*/ 36 h 106"/>
                    <a:gd name="T58" fmla="*/ 49 w 349"/>
                    <a:gd name="T59" fmla="*/ 40 h 106"/>
                    <a:gd name="T60" fmla="*/ 40 w 349"/>
                    <a:gd name="T61" fmla="*/ 43 h 106"/>
                    <a:gd name="T62" fmla="*/ 30 w 349"/>
                    <a:gd name="T63" fmla="*/ 44 h 106"/>
                    <a:gd name="T64" fmla="*/ 16 w 349"/>
                    <a:gd name="T65" fmla="*/ 46 h 106"/>
                    <a:gd name="T66" fmla="*/ 0 w 349"/>
                    <a:gd name="T67" fmla="*/ 46 h 106"/>
                    <a:gd name="T68" fmla="*/ 0 w 349"/>
                    <a:gd name="T69" fmla="*/ 53 h 10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49" h="106">
                      <a:moveTo>
                        <a:pt x="0" y="106"/>
                      </a:moveTo>
                      <a:lnTo>
                        <a:pt x="35" y="106"/>
                      </a:lnTo>
                      <a:lnTo>
                        <a:pt x="62" y="103"/>
                      </a:lnTo>
                      <a:lnTo>
                        <a:pt x="85" y="99"/>
                      </a:lnTo>
                      <a:lnTo>
                        <a:pt x="103" y="92"/>
                      </a:lnTo>
                      <a:lnTo>
                        <a:pt x="118" y="85"/>
                      </a:lnTo>
                      <a:lnTo>
                        <a:pt x="130" y="76"/>
                      </a:lnTo>
                      <a:lnTo>
                        <a:pt x="141" y="69"/>
                      </a:lnTo>
                      <a:lnTo>
                        <a:pt x="152" y="60"/>
                      </a:lnTo>
                      <a:lnTo>
                        <a:pt x="163" y="50"/>
                      </a:lnTo>
                      <a:lnTo>
                        <a:pt x="175" y="43"/>
                      </a:lnTo>
                      <a:lnTo>
                        <a:pt x="190" y="36"/>
                      </a:lnTo>
                      <a:lnTo>
                        <a:pt x="210" y="29"/>
                      </a:lnTo>
                      <a:lnTo>
                        <a:pt x="233" y="23"/>
                      </a:lnTo>
                      <a:lnTo>
                        <a:pt x="264" y="18"/>
                      </a:lnTo>
                      <a:lnTo>
                        <a:pt x="302" y="14"/>
                      </a:lnTo>
                      <a:lnTo>
                        <a:pt x="349" y="14"/>
                      </a:lnTo>
                      <a:lnTo>
                        <a:pt x="349" y="0"/>
                      </a:lnTo>
                      <a:lnTo>
                        <a:pt x="302" y="0"/>
                      </a:lnTo>
                      <a:lnTo>
                        <a:pt x="262" y="4"/>
                      </a:lnTo>
                      <a:lnTo>
                        <a:pt x="231" y="7"/>
                      </a:lnTo>
                      <a:lnTo>
                        <a:pt x="204" y="14"/>
                      </a:lnTo>
                      <a:lnTo>
                        <a:pt x="184" y="22"/>
                      </a:lnTo>
                      <a:lnTo>
                        <a:pt x="168" y="29"/>
                      </a:lnTo>
                      <a:lnTo>
                        <a:pt x="154" y="38"/>
                      </a:lnTo>
                      <a:lnTo>
                        <a:pt x="143" y="47"/>
                      </a:lnTo>
                      <a:lnTo>
                        <a:pt x="132" y="56"/>
                      </a:lnTo>
                      <a:lnTo>
                        <a:pt x="121" y="65"/>
                      </a:lnTo>
                      <a:lnTo>
                        <a:pt x="110" y="72"/>
                      </a:lnTo>
                      <a:lnTo>
                        <a:pt x="98" y="79"/>
                      </a:lnTo>
                      <a:lnTo>
                        <a:pt x="81" y="85"/>
                      </a:lnTo>
                      <a:lnTo>
                        <a:pt x="60" y="88"/>
                      </a:lnTo>
                      <a:lnTo>
                        <a:pt x="33" y="92"/>
                      </a:lnTo>
                      <a:lnTo>
                        <a:pt x="0" y="92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57" name="Freeform 92"/>
                <p:cNvSpPr>
                  <a:spLocks noChangeAspect="1"/>
                </p:cNvSpPr>
                <p:nvPr/>
              </p:nvSpPr>
              <p:spPr bwMode="auto">
                <a:xfrm>
                  <a:off x="485" y="722"/>
                  <a:ext cx="123" cy="130"/>
                </a:xfrm>
                <a:custGeom>
                  <a:avLst/>
                  <a:gdLst>
                    <a:gd name="T0" fmla="*/ 37 w 247"/>
                    <a:gd name="T1" fmla="*/ 126 h 260"/>
                    <a:gd name="T2" fmla="*/ 25 w 247"/>
                    <a:gd name="T3" fmla="*/ 104 h 260"/>
                    <a:gd name="T4" fmla="*/ 17 w 247"/>
                    <a:gd name="T5" fmla="*/ 85 h 260"/>
                    <a:gd name="T6" fmla="*/ 13 w 247"/>
                    <a:gd name="T7" fmla="*/ 77 h 260"/>
                    <a:gd name="T8" fmla="*/ 11 w 247"/>
                    <a:gd name="T9" fmla="*/ 69 h 260"/>
                    <a:gd name="T10" fmla="*/ 9 w 247"/>
                    <a:gd name="T11" fmla="*/ 62 h 260"/>
                    <a:gd name="T12" fmla="*/ 8 w 247"/>
                    <a:gd name="T13" fmla="*/ 55 h 260"/>
                    <a:gd name="T14" fmla="*/ 7 w 247"/>
                    <a:gd name="T15" fmla="*/ 49 h 260"/>
                    <a:gd name="T16" fmla="*/ 7 w 247"/>
                    <a:gd name="T17" fmla="*/ 43 h 260"/>
                    <a:gd name="T18" fmla="*/ 7 w 247"/>
                    <a:gd name="T19" fmla="*/ 39 h 260"/>
                    <a:gd name="T20" fmla="*/ 9 w 247"/>
                    <a:gd name="T21" fmla="*/ 34 h 260"/>
                    <a:gd name="T22" fmla="*/ 10 w 247"/>
                    <a:gd name="T23" fmla="*/ 31 h 260"/>
                    <a:gd name="T24" fmla="*/ 11 w 247"/>
                    <a:gd name="T25" fmla="*/ 27 h 260"/>
                    <a:gd name="T26" fmla="*/ 14 w 247"/>
                    <a:gd name="T27" fmla="*/ 25 h 260"/>
                    <a:gd name="T28" fmla="*/ 17 w 247"/>
                    <a:gd name="T29" fmla="*/ 22 h 260"/>
                    <a:gd name="T30" fmla="*/ 21 w 247"/>
                    <a:gd name="T31" fmla="*/ 19 h 260"/>
                    <a:gd name="T32" fmla="*/ 24 w 247"/>
                    <a:gd name="T33" fmla="*/ 17 h 260"/>
                    <a:gd name="T34" fmla="*/ 29 w 247"/>
                    <a:gd name="T35" fmla="*/ 15 h 260"/>
                    <a:gd name="T36" fmla="*/ 33 w 247"/>
                    <a:gd name="T37" fmla="*/ 14 h 260"/>
                    <a:gd name="T38" fmla="*/ 45 w 247"/>
                    <a:gd name="T39" fmla="*/ 11 h 260"/>
                    <a:gd name="T40" fmla="*/ 58 w 247"/>
                    <a:gd name="T41" fmla="*/ 9 h 260"/>
                    <a:gd name="T42" fmla="*/ 88 w 247"/>
                    <a:gd name="T43" fmla="*/ 7 h 260"/>
                    <a:gd name="T44" fmla="*/ 123 w 247"/>
                    <a:gd name="T45" fmla="*/ 7 h 260"/>
                    <a:gd name="T46" fmla="*/ 123 w 247"/>
                    <a:gd name="T47" fmla="*/ 0 h 260"/>
                    <a:gd name="T48" fmla="*/ 88 w 247"/>
                    <a:gd name="T49" fmla="*/ 0 h 260"/>
                    <a:gd name="T50" fmla="*/ 58 w 247"/>
                    <a:gd name="T51" fmla="*/ 2 h 260"/>
                    <a:gd name="T52" fmla="*/ 44 w 247"/>
                    <a:gd name="T53" fmla="*/ 4 h 260"/>
                    <a:gd name="T54" fmla="*/ 31 w 247"/>
                    <a:gd name="T55" fmla="*/ 7 h 260"/>
                    <a:gd name="T56" fmla="*/ 26 w 247"/>
                    <a:gd name="T57" fmla="*/ 8 h 260"/>
                    <a:gd name="T58" fmla="*/ 21 w 247"/>
                    <a:gd name="T59" fmla="*/ 10 h 260"/>
                    <a:gd name="T60" fmla="*/ 17 w 247"/>
                    <a:gd name="T61" fmla="*/ 13 h 260"/>
                    <a:gd name="T62" fmla="*/ 12 w 247"/>
                    <a:gd name="T63" fmla="*/ 16 h 260"/>
                    <a:gd name="T64" fmla="*/ 9 w 247"/>
                    <a:gd name="T65" fmla="*/ 19 h 260"/>
                    <a:gd name="T66" fmla="*/ 5 w 247"/>
                    <a:gd name="T67" fmla="*/ 23 h 260"/>
                    <a:gd name="T68" fmla="*/ 3 w 247"/>
                    <a:gd name="T69" fmla="*/ 27 h 260"/>
                    <a:gd name="T70" fmla="*/ 2 w 247"/>
                    <a:gd name="T71" fmla="*/ 32 h 260"/>
                    <a:gd name="T72" fmla="*/ 0 w 247"/>
                    <a:gd name="T73" fmla="*/ 37 h 260"/>
                    <a:gd name="T74" fmla="*/ 0 w 247"/>
                    <a:gd name="T75" fmla="*/ 43 h 260"/>
                    <a:gd name="T76" fmla="*/ 0 w 247"/>
                    <a:gd name="T77" fmla="*/ 49 h 260"/>
                    <a:gd name="T78" fmla="*/ 0 w 247"/>
                    <a:gd name="T79" fmla="*/ 56 h 260"/>
                    <a:gd name="T80" fmla="*/ 2 w 247"/>
                    <a:gd name="T81" fmla="*/ 63 h 260"/>
                    <a:gd name="T82" fmla="*/ 3 w 247"/>
                    <a:gd name="T83" fmla="*/ 71 h 260"/>
                    <a:gd name="T84" fmla="*/ 6 w 247"/>
                    <a:gd name="T85" fmla="*/ 79 h 260"/>
                    <a:gd name="T86" fmla="*/ 10 w 247"/>
                    <a:gd name="T87" fmla="*/ 88 h 260"/>
                    <a:gd name="T88" fmla="*/ 19 w 247"/>
                    <a:gd name="T89" fmla="*/ 107 h 260"/>
                    <a:gd name="T90" fmla="*/ 30 w 247"/>
                    <a:gd name="T91" fmla="*/ 130 h 260"/>
                    <a:gd name="T92" fmla="*/ 37 w 247"/>
                    <a:gd name="T93" fmla="*/ 126 h 26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247" h="260">
                      <a:moveTo>
                        <a:pt x="74" y="252"/>
                      </a:moveTo>
                      <a:lnTo>
                        <a:pt x="51" y="207"/>
                      </a:lnTo>
                      <a:lnTo>
                        <a:pt x="34" y="169"/>
                      </a:lnTo>
                      <a:lnTo>
                        <a:pt x="27" y="153"/>
                      </a:lnTo>
                      <a:lnTo>
                        <a:pt x="22" y="137"/>
                      </a:lnTo>
                      <a:lnTo>
                        <a:pt x="18" y="123"/>
                      </a:lnTo>
                      <a:lnTo>
                        <a:pt x="16" y="110"/>
                      </a:lnTo>
                      <a:lnTo>
                        <a:pt x="14" y="97"/>
                      </a:lnTo>
                      <a:lnTo>
                        <a:pt x="14" y="86"/>
                      </a:lnTo>
                      <a:lnTo>
                        <a:pt x="14" y="77"/>
                      </a:lnTo>
                      <a:lnTo>
                        <a:pt x="18" y="68"/>
                      </a:lnTo>
                      <a:lnTo>
                        <a:pt x="20" y="61"/>
                      </a:lnTo>
                      <a:lnTo>
                        <a:pt x="23" y="54"/>
                      </a:lnTo>
                      <a:lnTo>
                        <a:pt x="29" y="49"/>
                      </a:lnTo>
                      <a:lnTo>
                        <a:pt x="34" y="43"/>
                      </a:lnTo>
                      <a:lnTo>
                        <a:pt x="42" y="38"/>
                      </a:lnTo>
                      <a:lnTo>
                        <a:pt x="49" y="34"/>
                      </a:lnTo>
                      <a:lnTo>
                        <a:pt x="58" y="29"/>
                      </a:lnTo>
                      <a:lnTo>
                        <a:pt x="67" y="27"/>
                      </a:lnTo>
                      <a:lnTo>
                        <a:pt x="90" y="22"/>
                      </a:lnTo>
                      <a:lnTo>
                        <a:pt x="116" y="18"/>
                      </a:lnTo>
                      <a:lnTo>
                        <a:pt x="177" y="14"/>
                      </a:lnTo>
                      <a:lnTo>
                        <a:pt x="247" y="14"/>
                      </a:lnTo>
                      <a:lnTo>
                        <a:pt x="247" y="0"/>
                      </a:lnTo>
                      <a:lnTo>
                        <a:pt x="177" y="0"/>
                      </a:lnTo>
                      <a:lnTo>
                        <a:pt x="116" y="4"/>
                      </a:lnTo>
                      <a:lnTo>
                        <a:pt x="88" y="7"/>
                      </a:lnTo>
                      <a:lnTo>
                        <a:pt x="63" y="13"/>
                      </a:lnTo>
                      <a:lnTo>
                        <a:pt x="52" y="16"/>
                      </a:lnTo>
                      <a:lnTo>
                        <a:pt x="43" y="20"/>
                      </a:lnTo>
                      <a:lnTo>
                        <a:pt x="34" y="25"/>
                      </a:lnTo>
                      <a:lnTo>
                        <a:pt x="25" y="31"/>
                      </a:lnTo>
                      <a:lnTo>
                        <a:pt x="18" y="38"/>
                      </a:lnTo>
                      <a:lnTo>
                        <a:pt x="11" y="45"/>
                      </a:lnTo>
                      <a:lnTo>
                        <a:pt x="7" y="54"/>
                      </a:lnTo>
                      <a:lnTo>
                        <a:pt x="4" y="63"/>
                      </a:lnTo>
                      <a:lnTo>
                        <a:pt x="0" y="74"/>
                      </a:lnTo>
                      <a:lnTo>
                        <a:pt x="0" y="86"/>
                      </a:lnTo>
                      <a:lnTo>
                        <a:pt x="0" y="97"/>
                      </a:lnTo>
                      <a:lnTo>
                        <a:pt x="0" y="112"/>
                      </a:lnTo>
                      <a:lnTo>
                        <a:pt x="4" y="126"/>
                      </a:lnTo>
                      <a:lnTo>
                        <a:pt x="7" y="141"/>
                      </a:lnTo>
                      <a:lnTo>
                        <a:pt x="13" y="157"/>
                      </a:lnTo>
                      <a:lnTo>
                        <a:pt x="20" y="175"/>
                      </a:lnTo>
                      <a:lnTo>
                        <a:pt x="38" y="214"/>
                      </a:lnTo>
                      <a:lnTo>
                        <a:pt x="61" y="260"/>
                      </a:lnTo>
                      <a:lnTo>
                        <a:pt x="74" y="25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7431" name="Text Box 94"/>
              <p:cNvSpPr txBox="1">
                <a:spLocks noChangeArrowheads="1"/>
              </p:cNvSpPr>
              <p:nvPr/>
            </p:nvSpPr>
            <p:spPr bwMode="auto">
              <a:xfrm>
                <a:off x="2400" y="2391"/>
                <a:ext cx="12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800">
                    <a:solidFill>
                      <a:prstClr val="white"/>
                    </a:solidFill>
                  </a:rPr>
                  <a:t>Vagal afferent</a:t>
                </a:r>
              </a:p>
            </p:txBody>
          </p:sp>
          <p:graphicFrame>
            <p:nvGraphicFramePr>
              <p:cNvPr id="17432" name="Object 95"/>
              <p:cNvGraphicFramePr>
                <a:graphicFrameLocks noChangeAspect="1"/>
              </p:cNvGraphicFramePr>
              <p:nvPr/>
            </p:nvGraphicFramePr>
            <p:xfrm>
              <a:off x="96" y="1632"/>
              <a:ext cx="764" cy="13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2" imgW="2515706" imgH="4308040" progId="CorelDraw.Graphic.7">
                      <p:embed/>
                    </p:oleObj>
                  </mc:Choice>
                  <mc:Fallback>
                    <p:oleObj name="CorelDRAW" r:id="rId2" imgW="2515706" imgH="4308040" progId="CorelDraw.Graphic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" y="1632"/>
                            <a:ext cx="764" cy="13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33" name="Text Box 96"/>
              <p:cNvSpPr txBox="1">
                <a:spLocks noChangeArrowheads="1"/>
              </p:cNvSpPr>
              <p:nvPr/>
            </p:nvSpPr>
            <p:spPr bwMode="auto">
              <a:xfrm>
                <a:off x="48" y="1161"/>
                <a:ext cx="11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800">
                    <a:solidFill>
                      <a:prstClr val="white"/>
                    </a:solidFill>
                  </a:rPr>
                  <a:t>Cytotoxic drug</a:t>
                </a:r>
              </a:p>
            </p:txBody>
          </p:sp>
          <p:sp>
            <p:nvSpPr>
              <p:cNvPr id="17434" name="Text Box 97"/>
              <p:cNvSpPr txBox="1">
                <a:spLocks noChangeArrowheads="1"/>
              </p:cNvSpPr>
              <p:nvPr/>
            </p:nvSpPr>
            <p:spPr bwMode="auto">
              <a:xfrm>
                <a:off x="318" y="3715"/>
                <a:ext cx="40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600">
                    <a:solidFill>
                      <a:prstClr val="white"/>
                    </a:solidFill>
                  </a:rPr>
                  <a:t>= 5-HT</a:t>
                </a:r>
                <a:r>
                  <a:rPr lang="en-GB" sz="1600" baseline="-25000">
                    <a:solidFill>
                      <a:prstClr val="white"/>
                    </a:solidFill>
                  </a:rPr>
                  <a:t>3</a:t>
                </a:r>
                <a:r>
                  <a:rPr lang="en-GB" sz="1600">
                    <a:solidFill>
                      <a:prstClr val="white"/>
                    </a:solidFill>
                  </a:rPr>
                  <a:t> receptor</a:t>
                </a:r>
              </a:p>
            </p:txBody>
          </p:sp>
          <p:sp>
            <p:nvSpPr>
              <p:cNvPr id="17435" name="Text Box 98"/>
              <p:cNvSpPr txBox="1">
                <a:spLocks noChangeArrowheads="1"/>
              </p:cNvSpPr>
              <p:nvPr/>
            </p:nvSpPr>
            <p:spPr bwMode="auto">
              <a:xfrm>
                <a:off x="4464" y="3072"/>
                <a:ext cx="12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1800">
                    <a:solidFill>
                      <a:prstClr val="white"/>
                    </a:solidFill>
                  </a:rPr>
                  <a:t>Vomiting centre</a:t>
                </a:r>
              </a:p>
            </p:txBody>
          </p:sp>
          <p:sp>
            <p:nvSpPr>
              <p:cNvPr id="17436" name="AutoShape 99"/>
              <p:cNvSpPr>
                <a:spLocks noChangeArrowheads="1"/>
              </p:cNvSpPr>
              <p:nvPr/>
            </p:nvSpPr>
            <p:spPr bwMode="auto">
              <a:xfrm>
                <a:off x="4953" y="3513"/>
                <a:ext cx="258" cy="441"/>
              </a:xfrm>
              <a:prstGeom prst="downArrow">
                <a:avLst>
                  <a:gd name="adj1" fmla="val 50000"/>
                  <a:gd name="adj2" fmla="val 42733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37" name="Text Box 100"/>
              <p:cNvSpPr txBox="1">
                <a:spLocks noChangeArrowheads="1"/>
              </p:cNvSpPr>
              <p:nvPr/>
            </p:nvSpPr>
            <p:spPr bwMode="auto">
              <a:xfrm>
                <a:off x="4656" y="3926"/>
                <a:ext cx="8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1800">
                    <a:solidFill>
                      <a:prstClr val="white"/>
                    </a:solidFill>
                  </a:rPr>
                  <a:t>Emesis</a:t>
                </a:r>
              </a:p>
            </p:txBody>
          </p:sp>
          <p:sp>
            <p:nvSpPr>
              <p:cNvPr id="17438" name="Text Box 101"/>
              <p:cNvSpPr txBox="1">
                <a:spLocks noChangeArrowheads="1"/>
              </p:cNvSpPr>
              <p:nvPr/>
            </p:nvSpPr>
            <p:spPr bwMode="auto">
              <a:xfrm>
                <a:off x="48" y="3417"/>
                <a:ext cx="8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1800">
                    <a:solidFill>
                      <a:prstClr val="white"/>
                    </a:solidFill>
                  </a:rPr>
                  <a:t>Radiation</a:t>
                </a:r>
              </a:p>
            </p:txBody>
          </p:sp>
          <p:sp>
            <p:nvSpPr>
              <p:cNvPr id="17439" name="Line 102"/>
              <p:cNvSpPr>
                <a:spLocks noChangeShapeType="1"/>
              </p:cNvSpPr>
              <p:nvPr/>
            </p:nvSpPr>
            <p:spPr bwMode="auto">
              <a:xfrm>
                <a:off x="576" y="2400"/>
                <a:ext cx="76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7440" name="Text Box 103"/>
              <p:cNvSpPr txBox="1">
                <a:spLocks noChangeArrowheads="1"/>
              </p:cNvSpPr>
              <p:nvPr/>
            </p:nvSpPr>
            <p:spPr bwMode="auto">
              <a:xfrm>
                <a:off x="846" y="2208"/>
                <a:ext cx="49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800">
                    <a:solidFill>
                      <a:prstClr val="white"/>
                    </a:solidFill>
                  </a:rPr>
                  <a:t>5-HT</a:t>
                </a:r>
              </a:p>
            </p:txBody>
          </p:sp>
          <p:sp>
            <p:nvSpPr>
              <p:cNvPr id="17441" name="Line 104"/>
              <p:cNvSpPr>
                <a:spLocks noChangeShapeType="1"/>
              </p:cNvSpPr>
              <p:nvPr/>
            </p:nvSpPr>
            <p:spPr bwMode="auto">
              <a:xfrm flipH="1" flipV="1">
                <a:off x="472" y="2966"/>
                <a:ext cx="8" cy="442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7442" name="Line 105"/>
              <p:cNvSpPr>
                <a:spLocks noChangeShapeType="1"/>
              </p:cNvSpPr>
              <p:nvPr/>
            </p:nvSpPr>
            <p:spPr bwMode="auto">
              <a:xfrm>
                <a:off x="480" y="1392"/>
                <a:ext cx="5" cy="647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7443" name="Text Box 106"/>
              <p:cNvSpPr txBox="1">
                <a:spLocks noChangeArrowheads="1"/>
              </p:cNvSpPr>
              <p:nvPr/>
            </p:nvSpPr>
            <p:spPr bwMode="auto">
              <a:xfrm>
                <a:off x="3456" y="1180"/>
                <a:ext cx="211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1800">
                    <a:solidFill>
                      <a:prstClr val="white"/>
                    </a:solidFill>
                  </a:rPr>
                  <a:t>Circulating, or locally released 5-HT</a:t>
                </a:r>
              </a:p>
            </p:txBody>
          </p:sp>
          <p:sp>
            <p:nvSpPr>
              <p:cNvPr id="17444" name="Line 107"/>
              <p:cNvSpPr>
                <a:spLocks noChangeShapeType="1"/>
              </p:cNvSpPr>
              <p:nvPr/>
            </p:nvSpPr>
            <p:spPr bwMode="auto">
              <a:xfrm flipH="1">
                <a:off x="4560" y="1575"/>
                <a:ext cx="2" cy="68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928726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7200" b="1" dirty="0">
                <a:solidFill>
                  <a:srgbClr val="FFFF00"/>
                </a:solidFill>
              </a:rPr>
              <a:t>Epidemiology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4000" b="1" dirty="0"/>
              <a:t>Systemic review of prevalence of symptoms in those with serious illness:</a:t>
            </a:r>
          </a:p>
          <a:p>
            <a:pPr lvl="1" eaLnBrk="1" hangingPunct="1"/>
            <a:r>
              <a:rPr lang="en-US" altLang="en-US" sz="3600" b="1" dirty="0"/>
              <a:t>Top 3 (consistently &gt;50%): pain, breathlessness, and fatigue</a:t>
            </a:r>
          </a:p>
          <a:p>
            <a:pPr lvl="1" eaLnBrk="1" hangingPunct="1"/>
            <a:r>
              <a:rPr lang="en-US" altLang="en-US" sz="3600" b="1" dirty="0"/>
              <a:t>Nausea: 16%-68% of patients</a:t>
            </a:r>
          </a:p>
          <a:p>
            <a:pPr lvl="2" eaLnBrk="1" hangingPunct="1"/>
            <a:r>
              <a:rPr lang="en-US" altLang="en-US" sz="3200" b="1" dirty="0"/>
              <a:t>AIDS 43%</a:t>
            </a:r>
          </a:p>
          <a:p>
            <a:pPr lvl="2" eaLnBrk="1" hangingPunct="1"/>
            <a:r>
              <a:rPr lang="en-US" altLang="en-US" sz="3200" b="1" dirty="0"/>
              <a:t>ESRD 30%</a:t>
            </a:r>
          </a:p>
          <a:p>
            <a:pPr lvl="2" eaLnBrk="1" hangingPunct="1"/>
            <a:r>
              <a:rPr lang="en-US" altLang="en-US" sz="3200" b="1" dirty="0"/>
              <a:t>CHF 17%</a:t>
            </a:r>
          </a:p>
          <a:p>
            <a:pPr lvl="2" eaLnBrk="1" hangingPunct="1"/>
            <a:r>
              <a:rPr lang="en-US" altLang="en-US" sz="3200" b="1" dirty="0"/>
              <a:t>Cancer 6%</a:t>
            </a:r>
          </a:p>
        </p:txBody>
      </p:sp>
    </p:spTree>
    <p:extLst>
      <p:ext uri="{BB962C8B-B14F-4D97-AF65-F5344CB8AC3E}">
        <p14:creationId xmlns:p14="http://schemas.microsoft.com/office/powerpoint/2010/main" val="251720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6600" b="1" dirty="0">
                <a:solidFill>
                  <a:srgbClr val="FFFF00"/>
                </a:solidFill>
              </a:rPr>
              <a:t>Etiology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FFC000"/>
                </a:solidFill>
              </a:rPr>
              <a:t>GI tract disorders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/>
              <a:t>Toxins, infections, obstruction, inflammation, </a:t>
            </a:r>
            <a:r>
              <a:rPr lang="en-US" altLang="en-US" sz="3200" dirty="0" err="1"/>
              <a:t>dismotility</a:t>
            </a:r>
            <a:endParaRPr lang="en-US" altLang="en-US" sz="3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FFC000"/>
                </a:solidFill>
              </a:rPr>
              <a:t>Non-GI infections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/>
              <a:t>Liver, CNS, renal, lung, other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FFC000"/>
                </a:solidFill>
              </a:rPr>
              <a:t>Pregnancy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FFC000"/>
                </a:solidFill>
              </a:rPr>
              <a:t>Visceral inflammation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/>
              <a:t>Pancreas, GB, peritoneum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FFC000"/>
                </a:solidFill>
              </a:rPr>
              <a:t>Myocardial ischemia or infarction</a:t>
            </a:r>
          </a:p>
        </p:txBody>
      </p:sp>
    </p:spTree>
    <p:extLst>
      <p:ext uri="{BB962C8B-B14F-4D97-AF65-F5344CB8AC3E}">
        <p14:creationId xmlns:p14="http://schemas.microsoft.com/office/powerpoint/2010/main" val="3864182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6600" b="1" dirty="0">
                <a:solidFill>
                  <a:srgbClr val="FFFF00"/>
                </a:solidFill>
              </a:rPr>
              <a:t>Etiology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Other CNS disorders</a:t>
            </a:r>
          </a:p>
          <a:p>
            <a:pPr lvl="1" eaLnBrk="1" hangingPunct="1"/>
            <a:r>
              <a:rPr lang="en-US" altLang="en-US" dirty="0"/>
              <a:t>Migraine, neoplasm, bleed</a:t>
            </a:r>
          </a:p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Vestibular disorders</a:t>
            </a:r>
          </a:p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Metabolic/endocrine imbalances</a:t>
            </a:r>
          </a:p>
          <a:p>
            <a:pPr lvl="1" eaLnBrk="1" hangingPunct="1"/>
            <a:r>
              <a:rPr lang="en-US" altLang="en-US" dirty="0"/>
              <a:t>DKA, uremia, AI, thyroid, parathyroid</a:t>
            </a:r>
          </a:p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Alcohol toxicity</a:t>
            </a:r>
          </a:p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Psychogenic</a:t>
            </a:r>
          </a:p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Radiation exposure</a:t>
            </a:r>
          </a:p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Medications</a:t>
            </a:r>
          </a:p>
        </p:txBody>
      </p:sp>
    </p:spTree>
    <p:extLst>
      <p:ext uri="{BB962C8B-B14F-4D97-AF65-F5344CB8AC3E}">
        <p14:creationId xmlns:p14="http://schemas.microsoft.com/office/powerpoint/2010/main" val="1300126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7200" dirty="0">
                <a:solidFill>
                  <a:srgbClr val="FFFF00"/>
                </a:solidFill>
              </a:rPr>
              <a:t>Etiology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53009"/>
            <a:ext cx="10980846" cy="43513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>
                <a:solidFill>
                  <a:srgbClr val="FFC000"/>
                </a:solidFill>
              </a:rPr>
              <a:t>Medications</a:t>
            </a:r>
          </a:p>
          <a:p>
            <a:pPr lvl="1" eaLnBrk="1" hangingPunct="1"/>
            <a:r>
              <a:rPr lang="en-US" altLang="en-US" sz="3200" dirty="0"/>
              <a:t>Chemotherapy</a:t>
            </a:r>
          </a:p>
          <a:p>
            <a:pPr lvl="1" eaLnBrk="1" hangingPunct="1"/>
            <a:r>
              <a:rPr lang="en-US" altLang="en-US" sz="3200" dirty="0"/>
              <a:t>Analgesics</a:t>
            </a:r>
          </a:p>
          <a:p>
            <a:pPr lvl="1" eaLnBrk="1" hangingPunct="1"/>
            <a:r>
              <a:rPr lang="en-US" altLang="en-US" sz="3200" dirty="0"/>
              <a:t>Antibiotics</a:t>
            </a:r>
          </a:p>
          <a:p>
            <a:pPr lvl="1" eaLnBrk="1" hangingPunct="1"/>
            <a:r>
              <a:rPr lang="en-US" altLang="en-US" sz="3200" dirty="0"/>
              <a:t>Oral contraceptives</a:t>
            </a:r>
          </a:p>
          <a:p>
            <a:pPr lvl="1" eaLnBrk="1" hangingPunct="1"/>
            <a:r>
              <a:rPr lang="en-US" altLang="en-US" sz="3200" dirty="0"/>
              <a:t>Metformin</a:t>
            </a:r>
          </a:p>
          <a:p>
            <a:pPr lvl="1" eaLnBrk="1" hangingPunct="1"/>
            <a:r>
              <a:rPr lang="en-US" altLang="en-US" sz="3200" dirty="0"/>
              <a:t>Anti-parkinsonians</a:t>
            </a:r>
          </a:p>
          <a:p>
            <a:pPr lvl="1" eaLnBrk="1" hangingPunct="1"/>
            <a:r>
              <a:rPr lang="en-US" altLang="en-US" sz="3200" dirty="0"/>
              <a:t>Anti-</a:t>
            </a:r>
            <a:r>
              <a:rPr lang="en-US" altLang="en-US" sz="3200" dirty="0" err="1"/>
              <a:t>convulsants</a:t>
            </a:r>
            <a:endParaRPr lang="en-US" altLang="en-US" sz="3200" dirty="0"/>
          </a:p>
          <a:p>
            <a:pPr lvl="1" eaLnBrk="1" hangingPunct="1"/>
            <a:r>
              <a:rPr lang="en-US" altLang="en-US" sz="3200" dirty="0"/>
              <a:t>Anti-hypertensives</a:t>
            </a:r>
          </a:p>
          <a:p>
            <a:pPr lvl="1" eaLnBrk="1" hangingPunct="1"/>
            <a:r>
              <a:rPr lang="en-US" altLang="en-US" sz="3200" dirty="0"/>
              <a:t>Anesthetic agents</a:t>
            </a:r>
          </a:p>
        </p:txBody>
      </p:sp>
    </p:spTree>
    <p:extLst>
      <p:ext uri="{BB962C8B-B14F-4D97-AF65-F5344CB8AC3E}">
        <p14:creationId xmlns:p14="http://schemas.microsoft.com/office/powerpoint/2010/main" val="4060261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6000" b="1" dirty="0">
                <a:solidFill>
                  <a:srgbClr val="FFFF00"/>
                </a:solidFill>
              </a:rPr>
              <a:t>Less common etiologies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Rapid weight loss/body casts (SMA syndrome)</a:t>
            </a:r>
          </a:p>
          <a:p>
            <a:pPr eaLnBrk="1" hangingPunct="1"/>
            <a:r>
              <a:rPr lang="en-US" altLang="en-US" sz="4400" dirty="0"/>
              <a:t>Infectious esophagitis</a:t>
            </a:r>
          </a:p>
          <a:p>
            <a:pPr eaLnBrk="1" hangingPunct="1"/>
            <a:r>
              <a:rPr lang="en-US" altLang="en-US" sz="4400" dirty="0"/>
              <a:t>Opiate withdrawal</a:t>
            </a:r>
          </a:p>
          <a:p>
            <a:pPr eaLnBrk="1" hangingPunct="1"/>
            <a:r>
              <a:rPr lang="en-US" altLang="en-US" sz="4400" dirty="0"/>
              <a:t>Herbal preparations</a:t>
            </a:r>
          </a:p>
        </p:txBody>
      </p:sp>
    </p:spTree>
    <p:extLst>
      <p:ext uri="{BB962C8B-B14F-4D97-AF65-F5344CB8AC3E}">
        <p14:creationId xmlns:p14="http://schemas.microsoft.com/office/powerpoint/2010/main" val="194776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5400" b="1" dirty="0">
                <a:solidFill>
                  <a:srgbClr val="FFFF00"/>
                </a:solidFill>
              </a:rPr>
              <a:t>Causes of Nausea and Vomiting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825624"/>
            <a:ext cx="11111475" cy="4734201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100" b="1" dirty="0">
                <a:solidFill>
                  <a:srgbClr val="FFFF00"/>
                </a:solidFill>
              </a:rPr>
              <a:t>V</a:t>
            </a:r>
            <a:r>
              <a:rPr lang="en-US" altLang="en-US" sz="5100" dirty="0"/>
              <a:t>estibular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51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5100" b="1" dirty="0">
                <a:solidFill>
                  <a:srgbClr val="FFFF00"/>
                </a:solidFill>
              </a:rPr>
              <a:t>O</a:t>
            </a:r>
            <a:r>
              <a:rPr lang="en-US" altLang="en-US" sz="5100" dirty="0"/>
              <a:t>bstruction (</a:t>
            </a:r>
            <a:r>
              <a:rPr lang="en-US" altLang="en-US" sz="5100" b="1" dirty="0"/>
              <a:t>O</a:t>
            </a:r>
            <a:r>
              <a:rPr lang="en-US" altLang="en-US" sz="5100" dirty="0"/>
              <a:t>pioids)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51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5100" b="1" dirty="0">
                <a:solidFill>
                  <a:srgbClr val="FFFF00"/>
                </a:solidFill>
              </a:rPr>
              <a:t>M</a:t>
            </a:r>
            <a:r>
              <a:rPr lang="en-US" altLang="en-US" sz="5100" dirty="0"/>
              <a:t>ind (</a:t>
            </a:r>
            <a:r>
              <a:rPr lang="en-US" altLang="en-US" sz="5100" dirty="0" err="1"/>
              <a:t>Dys</a:t>
            </a:r>
            <a:r>
              <a:rPr lang="en-US" altLang="en-US" sz="5100" b="1" dirty="0" err="1"/>
              <a:t>m</a:t>
            </a:r>
            <a:r>
              <a:rPr lang="en-US" altLang="en-US" sz="5100" dirty="0" err="1"/>
              <a:t>otility</a:t>
            </a:r>
            <a:r>
              <a:rPr lang="en-US" altLang="en-US" sz="5100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51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5100" b="1" dirty="0">
                <a:solidFill>
                  <a:srgbClr val="FFFF00"/>
                </a:solidFill>
              </a:rPr>
              <a:t>I</a:t>
            </a:r>
            <a:r>
              <a:rPr lang="en-US" altLang="en-US" sz="5100" dirty="0"/>
              <a:t>nfection (</a:t>
            </a:r>
            <a:r>
              <a:rPr lang="en-US" altLang="en-US" sz="5100" b="1" dirty="0"/>
              <a:t>I</a:t>
            </a:r>
            <a:r>
              <a:rPr lang="en-US" altLang="en-US" sz="5100" dirty="0"/>
              <a:t>rritation)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51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5100" b="1" dirty="0">
                <a:solidFill>
                  <a:srgbClr val="FFFF00"/>
                </a:solidFill>
              </a:rPr>
              <a:t>T</a:t>
            </a:r>
            <a:r>
              <a:rPr lang="en-US" altLang="en-US" sz="5100" dirty="0"/>
              <a:t>oxins (</a:t>
            </a:r>
            <a:r>
              <a:rPr lang="en-US" altLang="en-US" sz="5100" b="1" dirty="0"/>
              <a:t>T</a:t>
            </a:r>
            <a:r>
              <a:rPr lang="en-US" altLang="en-US" sz="5100" dirty="0"/>
              <a:t>aste and other senses)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55692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altLang="en-US" dirty="0"/>
            </a:br>
            <a:r>
              <a:rPr lang="en-US" altLang="en-US" sz="6700" b="1" dirty="0">
                <a:solidFill>
                  <a:srgbClr val="FFFF00"/>
                </a:solidFill>
              </a:rPr>
              <a:t>Vestibular Apparatus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sz="3200" dirty="0"/>
              <a:t>Complaint of nausea with head movement</a:t>
            </a:r>
          </a:p>
          <a:p>
            <a:pPr eaLnBrk="1" hangingPunct="1">
              <a:defRPr/>
            </a:pPr>
            <a:endParaRPr lang="en-US" altLang="en-US" sz="3200" dirty="0"/>
          </a:p>
          <a:p>
            <a:pPr eaLnBrk="1" hangingPunct="1">
              <a:defRPr/>
            </a:pPr>
            <a:r>
              <a:rPr lang="en-US" altLang="en-US" sz="3200" dirty="0"/>
              <a:t>Mediated by acetylcholine and histamine receptors</a:t>
            </a:r>
          </a:p>
          <a:p>
            <a:pPr eaLnBrk="1" hangingPunct="1">
              <a:defRPr/>
            </a:pPr>
            <a:endParaRPr lang="en-US" altLang="en-US" sz="3200" dirty="0"/>
          </a:p>
          <a:p>
            <a:pPr eaLnBrk="1" hangingPunct="1">
              <a:defRPr/>
            </a:pPr>
            <a:r>
              <a:rPr lang="en-US" altLang="en-US" sz="3200" dirty="0"/>
              <a:t>Doc(s):</a:t>
            </a:r>
          </a:p>
          <a:p>
            <a:pPr eaLnBrk="1" hangingPunct="1">
              <a:defRPr/>
            </a:pPr>
            <a:r>
              <a:rPr lang="en-US" altLang="en-US" sz="3200" dirty="0"/>
              <a:t>     </a:t>
            </a:r>
            <a:r>
              <a:rPr lang="en-US" altLang="en-US" sz="3200" dirty="0" err="1"/>
              <a:t>Dimenhydrinate</a:t>
            </a:r>
            <a:endParaRPr lang="en-US" altLang="en-US" sz="3200" dirty="0"/>
          </a:p>
          <a:p>
            <a:pPr lvl="1" eaLnBrk="1" hangingPunct="1">
              <a:defRPr/>
            </a:pPr>
            <a:r>
              <a:rPr lang="en-US" altLang="en-US" sz="2800" dirty="0"/>
              <a:t>Promethazine (</a:t>
            </a:r>
            <a:r>
              <a:rPr lang="en-US" altLang="en-US" sz="2800" dirty="0" err="1"/>
              <a:t>supp</a:t>
            </a:r>
            <a:r>
              <a:rPr lang="en-US" altLang="en-US" sz="2800" dirty="0"/>
              <a:t>)</a:t>
            </a:r>
          </a:p>
          <a:p>
            <a:pPr lvl="1" eaLnBrk="1" hangingPunct="1">
              <a:defRPr/>
            </a:pPr>
            <a:r>
              <a:rPr lang="en-US" altLang="en-US" sz="2800" dirty="0"/>
              <a:t>Scopolamine (patch, injection)</a:t>
            </a:r>
          </a:p>
          <a:p>
            <a:pPr lvl="1" eaLnBrk="1" hangingPunct="1">
              <a:defRPr/>
            </a:pPr>
            <a:r>
              <a:rPr lang="en-US" altLang="en-US" sz="2800" dirty="0" err="1"/>
              <a:t>Cyclizine</a:t>
            </a:r>
            <a:r>
              <a:rPr lang="en-US" altLang="en-US" sz="2800" dirty="0"/>
              <a:t> (oral, injection)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469895" y="4871414"/>
            <a:ext cx="38988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1">
                <a:latin typeface="Times New Roman" panose="02020603050405020304" pitchFamily="18" charset="0"/>
              </a:rPr>
              <a:t>Most anticholinergic, </a:t>
            </a:r>
          </a:p>
          <a:p>
            <a:pPr algn="ctr">
              <a:spcBef>
                <a:spcPct val="50000"/>
              </a:spcBef>
            </a:pPr>
            <a:r>
              <a:rPr lang="en-US" altLang="en-US" i="1">
                <a:latin typeface="Times New Roman" panose="02020603050405020304" pitchFamily="18" charset="0"/>
              </a:rPr>
              <a:t>antihistiminic drugs will help!</a:t>
            </a:r>
          </a:p>
        </p:txBody>
      </p:sp>
    </p:spTree>
    <p:extLst>
      <p:ext uri="{BB962C8B-B14F-4D97-AF65-F5344CB8AC3E}">
        <p14:creationId xmlns:p14="http://schemas.microsoft.com/office/powerpoint/2010/main" val="3875403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7186" y="-49479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600" b="1" dirty="0">
                <a:solidFill>
                  <a:srgbClr val="FFFF00"/>
                </a:solidFill>
              </a:rPr>
              <a:t>Assessment - History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161" y="1058893"/>
            <a:ext cx="11247782" cy="535326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200" b="1" dirty="0"/>
              <a:t>Time of onset Acute or chronic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/>
              <a:t>Quality? nausea, vomiting, retching, projectile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/>
              <a:t>Duration? persistent versus intermittent.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/>
              <a:t>Temporal issues? worse in morning?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/>
              <a:t>Relationship to meals?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/>
              <a:t>Contents of vomitus?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/>
              <a:t>Ameliorants/triggers?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/>
              <a:t>Treatments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/>
              <a:t>Associated symptoms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b="1" dirty="0"/>
              <a:t>Pain, fever, </a:t>
            </a:r>
            <a:r>
              <a:rPr lang="en-US" altLang="en-US" sz="2800" b="1" dirty="0" err="1"/>
              <a:t>myalgias</a:t>
            </a:r>
            <a:r>
              <a:rPr lang="en-US" altLang="en-US" sz="2800" b="1" dirty="0"/>
              <a:t>, constipation, diarrhea, vertigo, dizziness, HA, jaundice, weight loss, focal neurological symptoms</a:t>
            </a:r>
          </a:p>
        </p:txBody>
      </p:sp>
    </p:spTree>
    <p:extLst>
      <p:ext uri="{BB962C8B-B14F-4D97-AF65-F5344CB8AC3E}">
        <p14:creationId xmlns:p14="http://schemas.microsoft.com/office/powerpoint/2010/main" val="3563167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365125"/>
            <a:ext cx="11223171" cy="1325563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Learning Objectives</a:t>
            </a:r>
            <a:br>
              <a:rPr lang="en-GB" b="1" dirty="0">
                <a:solidFill>
                  <a:srgbClr val="FFFF00"/>
                </a:solidFill>
              </a:rPr>
            </a:br>
            <a:r>
              <a:rPr lang="en-GB" b="1" dirty="0">
                <a:solidFill>
                  <a:srgbClr val="FFFF00"/>
                </a:solidFill>
              </a:rPr>
              <a:t>Following this lecture, students should be able to:</a:t>
            </a:r>
            <a:br>
              <a:rPr lang="en-GB" b="1" dirty="0">
                <a:solidFill>
                  <a:srgbClr val="FFFF00"/>
                </a:solidFill>
              </a:rPr>
            </a:b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Provide a brief description of </a:t>
            </a:r>
            <a:r>
              <a:rPr lang="en-GB" dirty="0" err="1"/>
              <a:t>nausea,vomiting,regurgitation</a:t>
            </a:r>
            <a:r>
              <a:rPr lang="en-GB" dirty="0"/>
              <a:t>..</a:t>
            </a:r>
          </a:p>
          <a:p>
            <a:r>
              <a:rPr lang="en-GB" dirty="0"/>
              <a:t>Describe the key events in vomiting</a:t>
            </a:r>
          </a:p>
          <a:p>
            <a:r>
              <a:rPr lang="en-GB" dirty="0"/>
              <a:t>Describe the various triggers for vomiting</a:t>
            </a:r>
          </a:p>
          <a:p>
            <a:r>
              <a:rPr lang="en-GB" dirty="0"/>
              <a:t>Be aware of the role of the chemoreceptor trigger zone (CTZ) and vomiting centre (VC) in vomiting</a:t>
            </a:r>
          </a:p>
          <a:p>
            <a:r>
              <a:rPr lang="en-GB" dirty="0"/>
              <a:t>Know the major classes of antiemetic drugs, their clinical uses and be able to outline their proposed mechanisms of action</a:t>
            </a:r>
          </a:p>
          <a:p>
            <a:r>
              <a:rPr lang="en-GB" dirty="0"/>
              <a:t>5-HT3 receptor antagonists</a:t>
            </a:r>
          </a:p>
          <a:p>
            <a:r>
              <a:rPr lang="en-GB" dirty="0"/>
              <a:t>Muscarinic receptor antagonists</a:t>
            </a:r>
          </a:p>
          <a:p>
            <a:r>
              <a:rPr lang="en-GB" dirty="0"/>
              <a:t>Dopamine receptor antagonists</a:t>
            </a:r>
          </a:p>
          <a:p>
            <a:r>
              <a:rPr lang="en-GB" dirty="0"/>
              <a:t>Cannabinoids</a:t>
            </a:r>
          </a:p>
          <a:p>
            <a:r>
              <a:rPr lang="en-GB" dirty="0"/>
              <a:t>List the major consequences of severe vomiting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661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Nausea and Vomiting: </a:t>
            </a:r>
            <a:br>
              <a:rPr lang="en-US" alt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Key Historical Questions</a:t>
            </a:r>
            <a:endParaRPr lang="en-US" altLang="en-US" sz="4800" b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Clr>
                <a:schemeClr val="accent2"/>
              </a:buClr>
            </a:pPr>
            <a:r>
              <a:rPr lang="en-US" altLang="en-US" sz="3600" dirty="0"/>
              <a:t>How long?</a:t>
            </a:r>
          </a:p>
          <a:p>
            <a:pPr>
              <a:buClr>
                <a:schemeClr val="accent2"/>
              </a:buClr>
            </a:pPr>
            <a:r>
              <a:rPr lang="en-US" altLang="en-US" sz="3600" dirty="0"/>
              <a:t>Relationship to meals?</a:t>
            </a:r>
          </a:p>
          <a:p>
            <a:pPr>
              <a:buClr>
                <a:schemeClr val="accent2"/>
              </a:buClr>
            </a:pPr>
            <a:r>
              <a:rPr lang="en-US" altLang="en-US" sz="3600" dirty="0">
                <a:solidFill>
                  <a:srgbClr val="FFC000"/>
                </a:solidFill>
              </a:rPr>
              <a:t>Contents of vomitus?</a:t>
            </a:r>
          </a:p>
          <a:p>
            <a:pPr>
              <a:buClr>
                <a:schemeClr val="accent2"/>
              </a:buClr>
            </a:pPr>
            <a:r>
              <a:rPr lang="en-US" altLang="en-US" sz="3600" dirty="0"/>
              <a:t>Associated symptoms</a:t>
            </a:r>
          </a:p>
          <a:p>
            <a:pPr lvl="1">
              <a:buClr>
                <a:schemeClr val="accent2"/>
              </a:buClr>
            </a:pPr>
            <a:r>
              <a:rPr lang="en-US" altLang="en-US" sz="3200" dirty="0"/>
              <a:t>pain in chest or abdomen, fever, </a:t>
            </a:r>
            <a:r>
              <a:rPr lang="en-US" altLang="en-US" sz="3200" dirty="0" err="1"/>
              <a:t>myalgias</a:t>
            </a:r>
            <a:r>
              <a:rPr lang="en-US" altLang="en-US" sz="3200" dirty="0"/>
              <a:t>, diarrhea, vertigo, dizziness, headache, focal neurological symptoms, jaundice, weight loss</a:t>
            </a:r>
          </a:p>
          <a:p>
            <a:pPr>
              <a:buClr>
                <a:schemeClr val="accent2"/>
              </a:buClr>
            </a:pPr>
            <a:r>
              <a:rPr lang="en-US" altLang="en-US" sz="3600" dirty="0">
                <a:solidFill>
                  <a:srgbClr val="FFC000"/>
                </a:solidFill>
              </a:rPr>
              <a:t>Diabetes?</a:t>
            </a:r>
          </a:p>
          <a:p>
            <a:pPr>
              <a:buClr>
                <a:schemeClr val="accent2"/>
              </a:buClr>
            </a:pPr>
            <a:r>
              <a:rPr lang="en-US" altLang="en-US" sz="3600" dirty="0"/>
              <a:t>When was last menstrual period?</a:t>
            </a:r>
          </a:p>
        </p:txBody>
      </p:sp>
    </p:spTree>
    <p:extLst>
      <p:ext uri="{BB962C8B-B14F-4D97-AF65-F5344CB8AC3E}">
        <p14:creationId xmlns:p14="http://schemas.microsoft.com/office/powerpoint/2010/main" val="1302077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6450" y="365125"/>
            <a:ext cx="1100735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Radiopaque markers still in the stomach 6 hours after meal in a 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diabetic with nausea</a:t>
            </a:r>
            <a:endParaRPr lang="en-US" altLang="en-US" sz="4800" b="1" dirty="0">
              <a:solidFill>
                <a:srgbClr val="FFC000"/>
              </a:solidFill>
            </a:endParaRPr>
          </a:p>
        </p:txBody>
      </p:sp>
      <p:pic>
        <p:nvPicPr>
          <p:cNvPr id="28675" name="Picture 4" descr=" nv-10.jpg                                                      00014C52&#10;Hard Drive                     B75E23A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60564"/>
            <a:ext cx="554355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669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00"/>
                </a:solidFill>
              </a:rPr>
              <a:t>Physical Examination</a:t>
            </a:r>
            <a:endParaRPr lang="en-GB" sz="6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General Physical Exam.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400" dirty="0"/>
              <a:t>   Weight loss, Acute or chronic pain</a:t>
            </a:r>
          </a:p>
          <a:p>
            <a:r>
              <a:rPr lang="en-US" sz="4400" dirty="0"/>
              <a:t>Neurological Exam</a:t>
            </a:r>
          </a:p>
          <a:p>
            <a:r>
              <a:rPr lang="en-US" sz="4400" dirty="0"/>
              <a:t>Vestibular test</a:t>
            </a:r>
          </a:p>
          <a:p>
            <a:r>
              <a:rPr lang="en-US" sz="4400" dirty="0"/>
              <a:t>Ophthalmoscopy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238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6000" b="1" dirty="0">
                <a:solidFill>
                  <a:srgbClr val="FFFF00"/>
                </a:solidFill>
              </a:rPr>
              <a:t>Paraclinical  Studies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Electrolytes, glucose, BUN/creatinine</a:t>
            </a:r>
          </a:p>
          <a:p>
            <a:pPr eaLnBrk="1" hangingPunct="1"/>
            <a:r>
              <a:rPr lang="en-US" altLang="en-US" sz="3600" dirty="0"/>
              <a:t>Calcium, albumin, total serum proteins</a:t>
            </a:r>
          </a:p>
          <a:p>
            <a:pPr eaLnBrk="1" hangingPunct="1"/>
            <a:r>
              <a:rPr lang="en-US" altLang="en-US" sz="3600" dirty="0"/>
              <a:t>CBC</a:t>
            </a:r>
          </a:p>
          <a:p>
            <a:pPr eaLnBrk="1" hangingPunct="1"/>
            <a:r>
              <a:rPr lang="en-US" altLang="en-US" sz="3600" dirty="0"/>
              <a:t>LFTs</a:t>
            </a:r>
          </a:p>
          <a:p>
            <a:pPr eaLnBrk="1" hangingPunct="1"/>
            <a:r>
              <a:rPr lang="en-US" altLang="en-US" sz="3600" dirty="0"/>
              <a:t>Pregnancy test</a:t>
            </a:r>
          </a:p>
          <a:p>
            <a:pPr eaLnBrk="1" hangingPunct="1"/>
            <a:r>
              <a:rPr lang="en-US" altLang="en-US" sz="3600" dirty="0"/>
              <a:t>Urinalysis</a:t>
            </a:r>
          </a:p>
          <a:p>
            <a:pPr eaLnBrk="1" hangingPunct="1"/>
            <a:r>
              <a:rPr lang="en-US" altLang="en-US" sz="3600" dirty="0"/>
              <a:t>Serum lipase w/ or w/out amylase </a:t>
            </a:r>
          </a:p>
        </p:txBody>
      </p:sp>
    </p:spTree>
    <p:extLst>
      <p:ext uri="{BB962C8B-B14F-4D97-AF65-F5344CB8AC3E}">
        <p14:creationId xmlns:p14="http://schemas.microsoft.com/office/powerpoint/2010/main" val="4161903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6600" b="1" dirty="0">
                <a:solidFill>
                  <a:srgbClr val="FFFF00"/>
                </a:solidFill>
              </a:rPr>
              <a:t>Radiological studies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Plain abdominal films</a:t>
            </a:r>
          </a:p>
          <a:p>
            <a:pPr eaLnBrk="1" hangingPunct="1"/>
            <a:r>
              <a:rPr lang="en-US" altLang="en-US" sz="3600" dirty="0"/>
              <a:t>Abdominal </a:t>
            </a:r>
            <a:r>
              <a:rPr lang="en-US" altLang="en-US" sz="3600" dirty="0" err="1"/>
              <a:t>sono</a:t>
            </a:r>
            <a:r>
              <a:rPr lang="en-US" altLang="en-US" sz="3600" dirty="0"/>
              <a:t> or CT if pain is key feature</a:t>
            </a:r>
          </a:p>
          <a:p>
            <a:pPr eaLnBrk="1" hangingPunct="1"/>
            <a:r>
              <a:rPr lang="en-US" altLang="en-US" sz="3600" dirty="0"/>
              <a:t>Brain CT or MRI if severe HA, papilledema, marked HTN, AMS, or focal neuro findings</a:t>
            </a:r>
          </a:p>
          <a:p>
            <a:pPr eaLnBrk="1" hangingPunct="1"/>
            <a:r>
              <a:rPr lang="en-US" altLang="en-US" sz="3600" dirty="0"/>
              <a:t>EGD or upper GI</a:t>
            </a:r>
          </a:p>
          <a:p>
            <a:pPr eaLnBrk="1" hangingPunct="1"/>
            <a:r>
              <a:rPr lang="en-US" altLang="en-US" sz="3600" dirty="0"/>
              <a:t>Gastric emptying studies</a:t>
            </a:r>
          </a:p>
        </p:txBody>
      </p:sp>
    </p:spTree>
    <p:extLst>
      <p:ext uri="{BB962C8B-B14F-4D97-AF65-F5344CB8AC3E}">
        <p14:creationId xmlns:p14="http://schemas.microsoft.com/office/powerpoint/2010/main" val="3107653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Most common cause of N&amp;V in daily practice</a:t>
            </a:r>
            <a:endParaRPr lang="en-GB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C000"/>
                </a:solidFill>
              </a:rPr>
              <a:t>Acute gastroenteritis </a:t>
            </a:r>
            <a:r>
              <a:rPr lang="en-US" sz="3600" dirty="0"/>
              <a:t>usually accompany with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    Abdominal pain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     Diarrhea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 </a:t>
            </a:r>
            <a:r>
              <a:rPr lang="en-US" sz="3600" dirty="0">
                <a:solidFill>
                  <a:srgbClr val="FFC000"/>
                </a:solidFill>
              </a:rPr>
              <a:t>GERD: Chronic N&amp;V </a:t>
            </a:r>
            <a:r>
              <a:rPr lang="en-US" sz="3600" dirty="0"/>
              <a:t>usually accompany with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 Sore mouth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Dyspepsia </a:t>
            </a:r>
            <a:r>
              <a:rPr lang="en-US" sz="3600" dirty="0" err="1"/>
              <a:t>pyrosis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127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7200" b="1" dirty="0">
                <a:solidFill>
                  <a:srgbClr val="FFFF00"/>
                </a:solidFill>
              </a:rPr>
              <a:t>Psychogenic Vomiting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Usually young and female</a:t>
            </a:r>
          </a:p>
          <a:p>
            <a:pPr eaLnBrk="1" hangingPunct="1"/>
            <a:r>
              <a:rPr lang="en-US" altLang="en-US" sz="3600" dirty="0"/>
              <a:t>Denial or minimization of nausea</a:t>
            </a:r>
          </a:p>
          <a:p>
            <a:pPr eaLnBrk="1" hangingPunct="1"/>
            <a:r>
              <a:rPr lang="en-US" altLang="en-US" sz="3600" dirty="0"/>
              <a:t>Rarely occurs in public or in front of others</a:t>
            </a:r>
          </a:p>
          <a:p>
            <a:pPr eaLnBrk="1" hangingPunct="1"/>
            <a:r>
              <a:rPr lang="en-US" altLang="en-US" sz="3600" dirty="0"/>
              <a:t>Co-existing eating disorder, laxative abuse, diuretic abuse</a:t>
            </a:r>
          </a:p>
          <a:p>
            <a:pPr eaLnBrk="1" hangingPunct="1"/>
            <a:r>
              <a:rPr lang="en-US" altLang="en-US" sz="3600" dirty="0"/>
              <a:t>Psychological disturbances common</a:t>
            </a:r>
          </a:p>
          <a:p>
            <a:pPr eaLnBrk="1" hangingPunct="1"/>
            <a:r>
              <a:rPr lang="en-US" altLang="en-US" sz="3600" dirty="0"/>
              <a:t>Complications may be present</a:t>
            </a:r>
          </a:p>
        </p:txBody>
      </p:sp>
    </p:spTree>
    <p:extLst>
      <p:ext uri="{BB962C8B-B14F-4D97-AF65-F5344CB8AC3E}">
        <p14:creationId xmlns:p14="http://schemas.microsoft.com/office/powerpoint/2010/main" val="4156221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Chronic vomiting due to gastroparesis associated with a gastric bezoar</a:t>
            </a:r>
            <a:endParaRPr lang="en-US" altLang="en-US"/>
          </a:p>
        </p:txBody>
      </p:sp>
      <p:pic>
        <p:nvPicPr>
          <p:cNvPr id="26627" name="Picture 4" descr="nv-8.jpg                                                       00014C52&#10;Hard Drive                     B75E23A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4369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668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7200" b="1" dirty="0">
                <a:solidFill>
                  <a:srgbClr val="FFFF00"/>
                </a:solidFill>
              </a:rPr>
              <a:t>Treatment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Identify and treat underlying cause</a:t>
            </a:r>
          </a:p>
          <a:p>
            <a:pPr eaLnBrk="1" hangingPunct="1"/>
            <a:r>
              <a:rPr lang="en-US" altLang="en-US" sz="3600" dirty="0"/>
              <a:t>Treat complications</a:t>
            </a:r>
          </a:p>
          <a:p>
            <a:pPr lvl="1" eaLnBrk="1" hangingPunct="1"/>
            <a:r>
              <a:rPr lang="en-US" altLang="en-US" sz="3200" dirty="0"/>
              <a:t>Replace losses</a:t>
            </a:r>
          </a:p>
          <a:p>
            <a:pPr eaLnBrk="1" hangingPunct="1"/>
            <a:r>
              <a:rPr lang="en-US" altLang="en-US" sz="3600" dirty="0"/>
              <a:t>Provide relief of symptoms</a:t>
            </a:r>
          </a:p>
          <a:p>
            <a:pPr lvl="1" eaLnBrk="1" hangingPunct="1"/>
            <a:r>
              <a:rPr lang="en-US" altLang="en-US" sz="3200" dirty="0"/>
              <a:t>Empiric versus mechanistic</a:t>
            </a:r>
          </a:p>
          <a:p>
            <a:pPr eaLnBrk="1" hangingPunct="1"/>
            <a:r>
              <a:rPr lang="en-US" altLang="en-US" sz="3600" dirty="0"/>
              <a:t>Use preventative measures when vomiting is likely to occur</a:t>
            </a:r>
          </a:p>
          <a:p>
            <a:pPr lvl="1" eaLnBrk="1" hangingPunct="1"/>
            <a:r>
              <a:rPr lang="en-US" altLang="en-US" sz="3200" dirty="0"/>
              <a:t>S/P chemotherapy, parenteral opiates</a:t>
            </a:r>
          </a:p>
        </p:txBody>
      </p:sp>
    </p:spTree>
    <p:extLst>
      <p:ext uri="{BB962C8B-B14F-4D97-AF65-F5344CB8AC3E}">
        <p14:creationId xmlns:p14="http://schemas.microsoft.com/office/powerpoint/2010/main" val="3746062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</a:rPr>
              <a:t>Identify underlying causes: six sentinel questions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Intermittent nausea with early satiety, postprandial fullness or bloating. Nausea is relieved with vomiting small amounts of undigested food indicating </a:t>
            </a:r>
            <a:r>
              <a:rPr lang="en-US" altLang="en-US" sz="3600" dirty="0">
                <a:solidFill>
                  <a:srgbClr val="FFC000"/>
                </a:solidFill>
              </a:rPr>
              <a:t>impaired gastric emptying.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Intermittent nausea associated with cramping and altered bowel habit. Nausea relieved with large emesis sometimes bilious/feculent indicating </a:t>
            </a:r>
            <a:r>
              <a:rPr lang="en-US" altLang="en-US" sz="3600" dirty="0">
                <a:solidFill>
                  <a:srgbClr val="FFC000"/>
                </a:solidFill>
              </a:rPr>
              <a:t>obstruction.</a:t>
            </a:r>
          </a:p>
        </p:txBody>
      </p:sp>
    </p:spTree>
    <p:extLst>
      <p:ext uri="{BB962C8B-B14F-4D97-AF65-F5344CB8AC3E}">
        <p14:creationId xmlns:p14="http://schemas.microsoft.com/office/powerpoint/2010/main" val="943850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7200" b="1" dirty="0">
                <a:solidFill>
                  <a:srgbClr val="FFFF00"/>
                </a:solidFill>
              </a:rPr>
              <a:t>Terminology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 dirty="0">
                <a:solidFill>
                  <a:srgbClr val="FFFF00"/>
                </a:solidFill>
              </a:rPr>
              <a:t>Nausea</a:t>
            </a:r>
            <a:r>
              <a:rPr lang="en-US" altLang="en-US" sz="3600" dirty="0"/>
              <a:t>: from the Latin </a:t>
            </a:r>
            <a:r>
              <a:rPr lang="en-US" altLang="en-US" sz="3600" dirty="0" err="1"/>
              <a:t>naus</a:t>
            </a:r>
            <a:r>
              <a:rPr lang="en-US" altLang="en-US" sz="3600" dirty="0"/>
              <a:t> (ship); a very unpleasant sensation that one may vomit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>
                <a:solidFill>
                  <a:srgbClr val="FFFF00"/>
                </a:solidFill>
              </a:rPr>
              <a:t>Retching (dry heaves</a:t>
            </a:r>
            <a:r>
              <a:rPr lang="en-US" altLang="en-US" sz="3600" b="1" dirty="0"/>
              <a:t>):</a:t>
            </a:r>
            <a:r>
              <a:rPr lang="en-US" altLang="en-US" sz="3600" dirty="0"/>
              <a:t> muscular activity of the abdomen and thorax, often voluntary, leading to forced inspiration against a closed mouth and glottis without oral discharge of gastric contents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>
                <a:solidFill>
                  <a:srgbClr val="FFFF00"/>
                </a:solidFill>
              </a:rPr>
              <a:t>Vomiting</a:t>
            </a:r>
            <a:r>
              <a:rPr lang="en-US" altLang="en-US" sz="3600" dirty="0">
                <a:solidFill>
                  <a:srgbClr val="FFFF00"/>
                </a:solidFill>
              </a:rPr>
              <a:t>:</a:t>
            </a:r>
            <a:r>
              <a:rPr lang="en-US" altLang="en-US" sz="3600" dirty="0"/>
              <a:t> involuntary contractions of the abdominal, thoracic and GI (smooth) muscles leading to forceful expulsion of stomach contents from the mouth.</a:t>
            </a:r>
          </a:p>
        </p:txBody>
      </p:sp>
    </p:spTree>
    <p:extLst>
      <p:ext uri="{BB962C8B-B14F-4D97-AF65-F5344CB8AC3E}">
        <p14:creationId xmlns:p14="http://schemas.microsoft.com/office/powerpoint/2010/main" val="2560110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</a:rPr>
              <a:t>Identify underlying causes: six sentinel questions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Persistent nausea aggravated by sight/smell of food, unrelieved by vomiting indicating </a:t>
            </a:r>
            <a:r>
              <a:rPr lang="en-US" altLang="en-US" sz="4000" dirty="0">
                <a:solidFill>
                  <a:srgbClr val="FFC000"/>
                </a:solidFill>
              </a:rPr>
              <a:t>chemical cause.</a:t>
            </a:r>
          </a:p>
          <a:p>
            <a:pPr eaLnBrk="1" hangingPunct="1"/>
            <a:r>
              <a:rPr lang="en-US" altLang="en-US" sz="4000" dirty="0"/>
              <a:t>Early morning nausea and/or vomiting associated with head ache indicating </a:t>
            </a:r>
            <a:r>
              <a:rPr lang="en-US" altLang="en-US" sz="4000" dirty="0">
                <a:solidFill>
                  <a:srgbClr val="FFC000"/>
                </a:solidFill>
              </a:rPr>
              <a:t>increased intracranial pressure.</a:t>
            </a:r>
          </a:p>
          <a:p>
            <a:pPr eaLnBrk="1" hangingPunct="1"/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96212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4800" b="1" dirty="0">
                <a:solidFill>
                  <a:srgbClr val="FFFF00"/>
                </a:solidFill>
              </a:rPr>
              <a:t>Identify underlying causes: six sentinel questions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Nausea aggravated by movement (from degrees of turning of head to motion sickness) indicating a </a:t>
            </a:r>
            <a:r>
              <a:rPr lang="en-US" altLang="en-US" sz="3600" dirty="0">
                <a:solidFill>
                  <a:srgbClr val="FFC000"/>
                </a:solidFill>
              </a:rPr>
              <a:t>vestibular component</a:t>
            </a:r>
            <a:r>
              <a:rPr lang="en-US" altLang="en-US" sz="3600" dirty="0"/>
              <a:t>.</a:t>
            </a:r>
          </a:p>
          <a:p>
            <a:pPr eaLnBrk="1" hangingPunct="1"/>
            <a:r>
              <a:rPr lang="en-US" altLang="en-US" sz="3600" dirty="0"/>
              <a:t>Nausea and vomiting associated with anxiety indicating a </a:t>
            </a:r>
            <a:r>
              <a:rPr lang="en-US" altLang="en-US" sz="3600" dirty="0">
                <a:solidFill>
                  <a:srgbClr val="FFC000"/>
                </a:solidFill>
              </a:rPr>
              <a:t>cortical component</a:t>
            </a:r>
            <a:r>
              <a:rPr lang="en-US" altLang="en-US" sz="3600" dirty="0"/>
              <a:t>.</a:t>
            </a:r>
          </a:p>
          <a:p>
            <a:r>
              <a:rPr lang="en-US" altLang="en-US" sz="3600" dirty="0"/>
              <a:t>Nausea and vomiting  with sore mouth early in</a:t>
            </a:r>
          </a:p>
          <a:p>
            <a:pPr marL="0" indent="0">
              <a:buNone/>
            </a:pPr>
            <a:r>
              <a:rPr lang="en-US" altLang="en-US" sz="3600" dirty="0"/>
              <a:t>  the morning is usually </a:t>
            </a:r>
            <a:r>
              <a:rPr lang="en-US" altLang="en-US" sz="3600" dirty="0">
                <a:solidFill>
                  <a:srgbClr val="FFC000"/>
                </a:solidFill>
              </a:rPr>
              <a:t>secondary to GERD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299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5400" b="1" dirty="0">
                <a:solidFill>
                  <a:srgbClr val="FFFF00"/>
                </a:solidFill>
              </a:rPr>
              <a:t>Treat Complications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3900" dirty="0"/>
              <a:t>Nutritional</a:t>
            </a:r>
          </a:p>
          <a:p>
            <a:pPr eaLnBrk="1" hangingPunct="1"/>
            <a:r>
              <a:rPr lang="en-US" altLang="en-US" sz="3900" dirty="0"/>
              <a:t>Cutaneous – </a:t>
            </a:r>
            <a:r>
              <a:rPr lang="en-US" altLang="en-US" sz="3900" dirty="0" err="1"/>
              <a:t>petechia</a:t>
            </a:r>
            <a:r>
              <a:rPr lang="en-US" altLang="en-US" sz="3900" dirty="0"/>
              <a:t>, purpura</a:t>
            </a:r>
          </a:p>
          <a:p>
            <a:pPr eaLnBrk="1" hangingPunct="1"/>
            <a:r>
              <a:rPr lang="en-US" altLang="en-US" sz="3900" dirty="0"/>
              <a:t>Oropharyngeal – dental, pharyngitis</a:t>
            </a:r>
          </a:p>
          <a:p>
            <a:pPr eaLnBrk="1" hangingPunct="1"/>
            <a:r>
              <a:rPr lang="en-US" altLang="en-US" sz="3900" dirty="0"/>
              <a:t>Esophageal – hematoma, inflammation</a:t>
            </a:r>
          </a:p>
          <a:p>
            <a:pPr eaLnBrk="1" hangingPunct="1"/>
            <a:r>
              <a:rPr lang="en-US" altLang="en-US" sz="3900" dirty="0"/>
              <a:t>GE junctional – M-W tears, </a:t>
            </a:r>
            <a:r>
              <a:rPr lang="en-US" altLang="en-US" sz="3900" dirty="0" err="1"/>
              <a:t>Boorhaave’s</a:t>
            </a:r>
            <a:r>
              <a:rPr lang="en-US" altLang="en-US" sz="3900" dirty="0"/>
              <a:t> rupture</a:t>
            </a:r>
          </a:p>
          <a:p>
            <a:pPr eaLnBrk="1" hangingPunct="1"/>
            <a:r>
              <a:rPr lang="en-US" altLang="en-US" sz="3900" dirty="0"/>
              <a:t>Renal – prerenal azotemia, ATN, hypokalemic nephropathy</a:t>
            </a:r>
          </a:p>
          <a:p>
            <a:pPr eaLnBrk="1" hangingPunct="1"/>
            <a:r>
              <a:rPr lang="en-US" altLang="en-US" sz="3900" dirty="0"/>
              <a:t>Metabolic – electrolytes, acid-base, water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9794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Post-emetic purpura </a:t>
            </a:r>
            <a:b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(“mask phenomenom)</a:t>
            </a:r>
            <a:endParaRPr lang="en-US" altLang="en-US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8289926" y="3927476"/>
            <a:ext cx="15986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prstClr val="white"/>
                </a:solidFill>
              </a:rPr>
              <a:t>Cutis, 1986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209800"/>
            <a:ext cx="2498725" cy="34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8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Mallory-Weiss tear with clot</a:t>
            </a:r>
            <a:endParaRPr lang="en-US" altLang="en-US"/>
          </a:p>
        </p:txBody>
      </p:sp>
      <p:pic>
        <p:nvPicPr>
          <p:cNvPr id="18435" name="Picture 4" descr="nv-4.jpg                                                       00014C52&#10;Hard Drive                     B75E23A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05000"/>
            <a:ext cx="4630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558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nv-5.jpg                                                       00014C52&#10;Hard Drive                     B75E23A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13000"/>
            <a:ext cx="44958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Two tears: one at 7 o’clock opposite other tear at 1 o’clock</a:t>
            </a:r>
            <a:r>
              <a:rPr lang="en-US" altLang="en-US"/>
              <a:t> 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>
            <a:off x="5486400" y="5029200"/>
            <a:ext cx="533400" cy="1143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 flipV="1">
            <a:off x="6553200" y="2438400"/>
            <a:ext cx="381000" cy="1447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28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46263"/>
            <a:ext cx="6248400" cy="433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Esophageal hematoma secondary to forceful emesis</a:t>
            </a:r>
            <a:endParaRPr lang="en-US" altLang="en-US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260726" y="6213476"/>
            <a:ext cx="60737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prstClr val="white"/>
                </a:solidFill>
              </a:rPr>
              <a:t>Digestive Diseases and Sciences 26: 1019, 1981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6308726" y="2555875"/>
            <a:ext cx="104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prstClr val="white"/>
                </a:solidFill>
              </a:rPr>
              <a:t>Lumen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781801" y="3886200"/>
            <a:ext cx="115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prstClr val="white"/>
                </a:solidFill>
                <a:sym typeface="Symbol" panose="05050102010706020507" pitchFamily="18" charset="2"/>
              </a:rPr>
              <a:t></a:t>
            </a:r>
            <a:r>
              <a:rPr lang="en-US" altLang="en-US">
                <a:solidFill>
                  <a:prstClr val="white"/>
                </a:solidFill>
              </a:rPr>
              <a:t>mass</a:t>
            </a:r>
          </a:p>
        </p:txBody>
      </p:sp>
    </p:spTree>
    <p:extLst>
      <p:ext uri="{BB962C8B-B14F-4D97-AF65-F5344CB8AC3E}">
        <p14:creationId xmlns:p14="http://schemas.microsoft.com/office/powerpoint/2010/main" val="983516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</a:rPr>
              <a:t>Treat Complications: Metabolic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732" y="1825625"/>
            <a:ext cx="11030068" cy="48421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Alkalosis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Retention of HCO3 and volume contraction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Hypokalemia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Renal K loss, GI K loss, reduced intake K loss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Note: those with uremia or Addison’s may have normal or even high K despite vomiting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Hypochloremia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GI chloride losses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Hyponatremia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Free water retention 2/2 volume contraction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0736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96754"/>
            <a:ext cx="11711136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Drugs with anti- emetic properties and known mechanisms</a:t>
            </a:r>
            <a:endParaRPr lang="en-US" altLang="en-US" sz="5400" b="1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501" y="1385798"/>
            <a:ext cx="11529391" cy="5259221"/>
          </a:xfrm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buClr>
                <a:schemeClr val="accent2"/>
              </a:buClr>
            </a:pPr>
            <a:r>
              <a:rPr lang="en-US" altLang="en-US" sz="3200" b="1" dirty="0">
                <a:solidFill>
                  <a:srgbClr val="FFC000"/>
                </a:solidFill>
              </a:rPr>
              <a:t>Antihistamines</a:t>
            </a:r>
            <a:r>
              <a:rPr lang="en-US" altLang="en-US" sz="3200" b="1" dirty="0"/>
              <a:t>, e.g., meclizine (</a:t>
            </a:r>
            <a:r>
              <a:rPr lang="en-US" altLang="en-US" sz="3200" b="1" dirty="0" err="1"/>
              <a:t>Antivert</a:t>
            </a:r>
            <a:r>
              <a:rPr lang="en-US" altLang="en-US" sz="3200" b="1" baseline="30000" dirty="0" err="1"/>
              <a:t>R</a:t>
            </a:r>
            <a:r>
              <a:rPr lang="en-US" altLang="en-US" sz="3200" b="1" dirty="0"/>
              <a:t>)</a:t>
            </a:r>
          </a:p>
          <a:p>
            <a:pPr lvl="1">
              <a:buClr>
                <a:schemeClr val="accent2"/>
              </a:buClr>
            </a:pPr>
            <a:r>
              <a:rPr lang="en-US" altLang="en-US" sz="3200" b="1" dirty="0"/>
              <a:t>esp. for vestibular disorders</a:t>
            </a:r>
          </a:p>
          <a:p>
            <a:pPr>
              <a:buClr>
                <a:schemeClr val="accent2"/>
              </a:buClr>
            </a:pPr>
            <a:r>
              <a:rPr lang="en-US" altLang="en-US" sz="3200" b="1" dirty="0">
                <a:solidFill>
                  <a:srgbClr val="FFC000"/>
                </a:solidFill>
              </a:rPr>
              <a:t>Anticholinergics</a:t>
            </a:r>
            <a:r>
              <a:rPr lang="en-US" altLang="en-US" sz="3200" b="1" dirty="0"/>
              <a:t>, e.g., scopolamine (</a:t>
            </a:r>
            <a:r>
              <a:rPr lang="en-US" altLang="en-US" sz="3200" b="1" dirty="0" err="1"/>
              <a:t>Transderm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Scop</a:t>
            </a:r>
            <a:r>
              <a:rPr lang="en-US" altLang="en-US" sz="3200" b="1" baseline="30000" dirty="0" err="1"/>
              <a:t>R</a:t>
            </a:r>
            <a:r>
              <a:rPr lang="en-US" altLang="en-US" sz="3200" b="1" dirty="0"/>
              <a:t>, </a:t>
            </a:r>
            <a:r>
              <a:rPr lang="en-US" altLang="en-US" sz="3200" b="1" dirty="0" err="1"/>
              <a:t>Donnatal</a:t>
            </a:r>
            <a:r>
              <a:rPr lang="en-US" altLang="en-US" sz="3200" b="1" baseline="30000" dirty="0" err="1"/>
              <a:t>R</a:t>
            </a:r>
            <a:r>
              <a:rPr lang="en-US" altLang="en-US" sz="3200" b="1" dirty="0"/>
              <a:t>)</a:t>
            </a:r>
          </a:p>
          <a:p>
            <a:pPr lvl="1">
              <a:buClr>
                <a:schemeClr val="accent2"/>
              </a:buClr>
            </a:pPr>
            <a:r>
              <a:rPr lang="en-US" altLang="en-US" sz="3200" b="1" dirty="0"/>
              <a:t>esp. for vestibular and GI disorders</a:t>
            </a:r>
          </a:p>
          <a:p>
            <a:pPr>
              <a:buClr>
                <a:schemeClr val="accent2"/>
              </a:buClr>
            </a:pPr>
            <a:r>
              <a:rPr lang="en-US" altLang="en-US" sz="3200" b="1" dirty="0">
                <a:solidFill>
                  <a:srgbClr val="FFC000"/>
                </a:solidFill>
              </a:rPr>
              <a:t>Dopamine antagonists</a:t>
            </a:r>
            <a:r>
              <a:rPr lang="en-US" altLang="en-US" sz="3200" b="1" dirty="0"/>
              <a:t>, e.g</a:t>
            </a:r>
            <a:r>
              <a:rPr lang="en-US" altLang="en-US" sz="3600" b="1" dirty="0">
                <a:solidFill>
                  <a:srgbClr val="92D050"/>
                </a:solidFill>
              </a:rPr>
              <a:t>., metoclopramide </a:t>
            </a:r>
            <a:r>
              <a:rPr lang="en-US" altLang="en-US" sz="3200" b="1" dirty="0"/>
              <a:t>(</a:t>
            </a:r>
            <a:r>
              <a:rPr lang="en-US" altLang="en-US" sz="3200" b="1" dirty="0" err="1"/>
              <a:t>Reglan</a:t>
            </a:r>
            <a:r>
              <a:rPr lang="en-US" altLang="en-US" sz="3200" b="1" baseline="30000" dirty="0" err="1"/>
              <a:t>R</a:t>
            </a:r>
            <a:r>
              <a:rPr lang="en-US" altLang="en-US" sz="3200" b="1" dirty="0"/>
              <a:t>) or </a:t>
            </a:r>
            <a:r>
              <a:rPr lang="en-US" altLang="en-US" sz="3200" b="1" dirty="0" err="1"/>
              <a:t>prochlorperazine</a:t>
            </a:r>
            <a:r>
              <a:rPr lang="en-US" altLang="en-US" sz="3200" b="1" dirty="0"/>
              <a:t> (</a:t>
            </a:r>
            <a:r>
              <a:rPr lang="en-US" altLang="en-US" sz="3200" b="1" dirty="0" err="1"/>
              <a:t>Compazine</a:t>
            </a:r>
            <a:r>
              <a:rPr lang="en-US" altLang="en-US" sz="3200" b="1" baseline="30000" dirty="0" err="1"/>
              <a:t>R</a:t>
            </a:r>
            <a:r>
              <a:rPr lang="en-US" altLang="en-US" sz="3200" b="1" dirty="0"/>
              <a:t>)</a:t>
            </a:r>
          </a:p>
          <a:p>
            <a:pPr lvl="1">
              <a:buClr>
                <a:schemeClr val="accent2"/>
              </a:buClr>
            </a:pPr>
            <a:r>
              <a:rPr lang="en-US" altLang="en-US" sz="3200" b="1" dirty="0"/>
              <a:t>esp. for GI disorders</a:t>
            </a:r>
          </a:p>
          <a:p>
            <a:pPr>
              <a:buClr>
                <a:schemeClr val="accent2"/>
              </a:buClr>
            </a:pPr>
            <a:r>
              <a:rPr lang="en-US" altLang="en-US" sz="3200" b="1" dirty="0"/>
              <a:t>Selective </a:t>
            </a:r>
            <a:r>
              <a:rPr lang="en-US" altLang="en-US" sz="3200" b="1" dirty="0">
                <a:solidFill>
                  <a:srgbClr val="FFC000"/>
                </a:solidFill>
              </a:rPr>
              <a:t>serotonin-3 (5HT</a:t>
            </a:r>
            <a:r>
              <a:rPr lang="en-US" altLang="en-US" sz="3200" b="1" baseline="-25000" dirty="0">
                <a:solidFill>
                  <a:srgbClr val="FFC000"/>
                </a:solidFill>
              </a:rPr>
              <a:t>3</a:t>
            </a:r>
            <a:r>
              <a:rPr lang="en-US" altLang="en-US" sz="3200" b="1" dirty="0">
                <a:solidFill>
                  <a:srgbClr val="FFC000"/>
                </a:solidFill>
              </a:rPr>
              <a:t>) RAs</a:t>
            </a:r>
            <a:r>
              <a:rPr lang="en-US" altLang="en-US" sz="3200" b="1" dirty="0"/>
              <a:t>, e.g., </a:t>
            </a:r>
            <a:r>
              <a:rPr lang="en-US" altLang="en-US" sz="3200" b="1" dirty="0" err="1"/>
              <a:t>odansetron</a:t>
            </a:r>
            <a:r>
              <a:rPr lang="en-US" altLang="en-US" sz="3200" b="1" dirty="0"/>
              <a:t>, </a:t>
            </a:r>
            <a:r>
              <a:rPr lang="en-US" altLang="en-US" sz="3200" b="1" dirty="0" err="1"/>
              <a:t>granisetron</a:t>
            </a:r>
            <a:r>
              <a:rPr lang="en-US" altLang="en-US" sz="3200" b="1" dirty="0"/>
              <a:t>, </a:t>
            </a:r>
            <a:r>
              <a:rPr lang="en-US" altLang="en-US" sz="3200" b="1" dirty="0" err="1"/>
              <a:t>dolasetron</a:t>
            </a:r>
            <a:endParaRPr lang="en-US" altLang="en-US" sz="3200" b="1" dirty="0"/>
          </a:p>
          <a:p>
            <a:pPr lvl="1">
              <a:buClr>
                <a:schemeClr val="accent2"/>
              </a:buClr>
            </a:pPr>
            <a:r>
              <a:rPr lang="en-US" altLang="en-US" sz="3200" b="1" dirty="0"/>
              <a:t>esp. to prevent chemotherapy-induced nausea/vomiting</a:t>
            </a:r>
          </a:p>
        </p:txBody>
      </p:sp>
    </p:spTree>
    <p:extLst>
      <p:ext uri="{BB962C8B-B14F-4D97-AF65-F5344CB8AC3E}">
        <p14:creationId xmlns:p14="http://schemas.microsoft.com/office/powerpoint/2010/main" val="2861125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2859" y="152400"/>
            <a:ext cx="11478275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Drugs with multiple anti-emetic  properties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886" y="1447800"/>
            <a:ext cx="10575234" cy="4924602"/>
          </a:xfrm>
        </p:spPr>
        <p:txBody>
          <a:bodyPr>
            <a:normAutofit fontScale="92500" lnSpcReduction="10000"/>
          </a:bodyPr>
          <a:lstStyle/>
          <a:p>
            <a:pPr algn="ctr">
              <a:buClr>
                <a:schemeClr val="accent2"/>
              </a:buClr>
              <a:buFontTx/>
              <a:buNone/>
              <a:defRPr/>
            </a:pPr>
            <a:r>
              <a:rPr lang="en-US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Multiple mechanisms of action:</a:t>
            </a:r>
            <a:endParaRPr lang="en-US" alt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accent2"/>
              </a:buClr>
              <a:defRPr/>
            </a:pPr>
            <a:r>
              <a:rPr lang="en-US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Promethazine (</a:t>
            </a:r>
            <a:r>
              <a:rPr lang="en-US" alt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Phenergan</a:t>
            </a:r>
            <a:r>
              <a:rPr lang="en-US" altLang="en-US" sz="3200" b="1" baseline="30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altLang="en-US" sz="3200" dirty="0"/>
          </a:p>
          <a:p>
            <a:pPr lvl="1">
              <a:buClr>
                <a:schemeClr val="accent2"/>
              </a:buClr>
              <a:defRPr/>
            </a:pPr>
            <a:r>
              <a:rPr lang="en-US" altLang="en-US" sz="2800" dirty="0"/>
              <a:t>dopamine antagonist</a:t>
            </a:r>
          </a:p>
          <a:p>
            <a:pPr lvl="1">
              <a:buClr>
                <a:schemeClr val="accent2"/>
              </a:buClr>
              <a:defRPr/>
            </a:pPr>
            <a:r>
              <a:rPr lang="en-US" altLang="en-US" sz="2800" dirty="0"/>
              <a:t>H1 antihistamine</a:t>
            </a:r>
          </a:p>
          <a:p>
            <a:pPr lvl="1">
              <a:buClr>
                <a:schemeClr val="accent2"/>
              </a:buClr>
              <a:defRPr/>
            </a:pPr>
            <a:r>
              <a:rPr lang="en-US" altLang="en-US" sz="2800" dirty="0"/>
              <a:t>anticholinergic</a:t>
            </a:r>
          </a:p>
          <a:p>
            <a:pPr lvl="1">
              <a:buClr>
                <a:schemeClr val="accent2"/>
              </a:buClr>
              <a:defRPr/>
            </a:pPr>
            <a:r>
              <a:rPr lang="en-US" altLang="en-US" sz="2800" dirty="0"/>
              <a:t>CNS sedative</a:t>
            </a:r>
          </a:p>
          <a:p>
            <a:pPr lvl="1">
              <a:buClr>
                <a:schemeClr val="accent2"/>
              </a:buClr>
              <a:defRPr/>
            </a:pPr>
            <a:r>
              <a:rPr lang="en-US" altLang="en-US" sz="2800" dirty="0"/>
              <a:t>prevention of opiate-induced nausea and vomiting</a:t>
            </a:r>
          </a:p>
          <a:p>
            <a:pPr>
              <a:buClr>
                <a:schemeClr val="accent2"/>
              </a:buClr>
              <a:defRPr/>
            </a:pPr>
            <a:r>
              <a:rPr lang="en-US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Hydroxyzine (</a:t>
            </a:r>
            <a:r>
              <a:rPr lang="en-US" alt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Atarax</a:t>
            </a:r>
            <a:r>
              <a:rPr lang="en-US" altLang="en-US" sz="3200" b="1" baseline="30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Vistaril</a:t>
            </a:r>
            <a:r>
              <a:rPr lang="en-US" altLang="en-US" sz="3200" b="1" baseline="30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altLang="en-US" sz="3200" dirty="0"/>
          </a:p>
          <a:p>
            <a:pPr lvl="1">
              <a:buClr>
                <a:schemeClr val="accent2"/>
              </a:buClr>
              <a:defRPr/>
            </a:pPr>
            <a:r>
              <a:rPr lang="en-US" altLang="en-US" sz="2800" dirty="0"/>
              <a:t>H1 antihistamine</a:t>
            </a:r>
          </a:p>
          <a:p>
            <a:pPr lvl="1">
              <a:buClr>
                <a:schemeClr val="accent2"/>
              </a:buClr>
              <a:defRPr/>
            </a:pPr>
            <a:r>
              <a:rPr lang="en-US" altLang="en-US" sz="2800" dirty="0"/>
              <a:t>anticholinergic</a:t>
            </a:r>
          </a:p>
          <a:p>
            <a:pPr lvl="1">
              <a:buClr>
                <a:schemeClr val="accent2"/>
              </a:buClr>
              <a:defRPr/>
            </a:pPr>
            <a:r>
              <a:rPr lang="en-US" altLang="en-US" sz="2800" dirty="0"/>
              <a:t>CNS sedation</a:t>
            </a:r>
          </a:p>
          <a:p>
            <a:pPr lvl="1">
              <a:buClr>
                <a:schemeClr val="accent2"/>
              </a:buClr>
              <a:defRPr/>
            </a:pPr>
            <a:r>
              <a:rPr lang="en-US" altLang="en-US" sz="2800" dirty="0"/>
              <a:t>prevention of opiate-induced nausea and vomiting 	</a:t>
            </a:r>
          </a:p>
        </p:txBody>
      </p:sp>
    </p:spTree>
    <p:extLst>
      <p:ext uri="{BB962C8B-B14F-4D97-AF65-F5344CB8AC3E}">
        <p14:creationId xmlns:p14="http://schemas.microsoft.com/office/powerpoint/2010/main" val="298986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6600" b="1" dirty="0">
                <a:solidFill>
                  <a:srgbClr val="FFFF00"/>
                </a:solidFill>
              </a:rPr>
              <a:t>Terminology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FF00"/>
                </a:solidFill>
              </a:rPr>
              <a:t>Regurgitation</a:t>
            </a:r>
            <a:r>
              <a:rPr lang="en-US" altLang="en-US" sz="3600" dirty="0">
                <a:solidFill>
                  <a:srgbClr val="FFFF00"/>
                </a:solidFill>
              </a:rPr>
              <a:t>:</a:t>
            </a:r>
            <a:r>
              <a:rPr lang="en-US" altLang="en-US" sz="3600" dirty="0"/>
              <a:t> effortless return of esophageal or gastric contents into the mouth unassociated with nausea or involuntary muscle contractions</a:t>
            </a:r>
          </a:p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</a:rPr>
              <a:t>Rumination</a:t>
            </a:r>
            <a:r>
              <a:rPr lang="en-US" altLang="en-US" sz="3600" dirty="0"/>
              <a:t>: food that is regurgitated </a:t>
            </a:r>
            <a:r>
              <a:rPr lang="en-US" altLang="en-US" sz="3600" dirty="0" err="1"/>
              <a:t>postprandially</a:t>
            </a:r>
            <a:r>
              <a:rPr lang="en-US" altLang="en-US" sz="3600" dirty="0"/>
              <a:t>, re-chewed and then re-swallowed</a:t>
            </a:r>
          </a:p>
        </p:txBody>
      </p:sp>
    </p:spTree>
    <p:extLst>
      <p:ext uri="{BB962C8B-B14F-4D97-AF65-F5344CB8AC3E}">
        <p14:creationId xmlns:p14="http://schemas.microsoft.com/office/powerpoint/2010/main" val="21656619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66937" y="152401"/>
            <a:ext cx="1179064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dirty="0">
                <a:solidFill>
                  <a:srgbClr val="FFFF00"/>
                </a:solidFill>
              </a:rPr>
              <a:t>Histamine H</a:t>
            </a:r>
            <a:r>
              <a:rPr lang="en-GB" sz="3200" baseline="-25000" dirty="0">
                <a:solidFill>
                  <a:srgbClr val="FFFF00"/>
                </a:solidFill>
              </a:rPr>
              <a:t>1</a:t>
            </a:r>
            <a:r>
              <a:rPr lang="en-GB" sz="3200" dirty="0">
                <a:solidFill>
                  <a:srgbClr val="FFFF00"/>
                </a:solidFill>
              </a:rPr>
              <a:t> receptor antagonists (</a:t>
            </a:r>
            <a:r>
              <a:rPr lang="en-GB" sz="3200" i="1" dirty="0">
                <a:solidFill>
                  <a:srgbClr val="FFFF00"/>
                </a:solidFill>
              </a:rPr>
              <a:t>e.g.</a:t>
            </a:r>
            <a:r>
              <a:rPr lang="en-GB" sz="3200" dirty="0">
                <a:solidFill>
                  <a:srgbClr val="FFFF00"/>
                </a:solidFill>
              </a:rPr>
              <a:t> </a:t>
            </a:r>
            <a:r>
              <a:rPr lang="en-GB" sz="3200" dirty="0" err="1">
                <a:solidFill>
                  <a:srgbClr val="FFFF00"/>
                </a:solidFill>
              </a:rPr>
              <a:t>cyclizine</a:t>
            </a:r>
            <a:r>
              <a:rPr lang="en-GB" sz="3200" dirty="0">
                <a:solidFill>
                  <a:srgbClr val="FFFF00"/>
                </a:solidFill>
              </a:rPr>
              <a:t> + many others)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66934" y="2790747"/>
            <a:ext cx="1052412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1775" indent="-231775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GB" sz="2800" dirty="0">
                <a:solidFill>
                  <a:prstClr val="white"/>
                </a:solidFill>
              </a:rPr>
              <a:t>Used for </a:t>
            </a:r>
            <a:r>
              <a:rPr lang="en-GB" sz="2800" dirty="0">
                <a:solidFill>
                  <a:srgbClr val="FFC000"/>
                </a:solidFill>
              </a:rPr>
              <a:t>prophylaxis and treatment of motion sickness </a:t>
            </a:r>
            <a:r>
              <a:rPr lang="en-GB" sz="2800" dirty="0">
                <a:solidFill>
                  <a:prstClr val="white"/>
                </a:solidFill>
              </a:rPr>
              <a:t>and acute </a:t>
            </a:r>
            <a:r>
              <a:rPr lang="en-GB" sz="2800" dirty="0" err="1">
                <a:solidFill>
                  <a:prstClr val="white"/>
                </a:solidFill>
              </a:rPr>
              <a:t>labyrinthitis</a:t>
            </a:r>
            <a:endParaRPr lang="en-GB" sz="2800" dirty="0">
              <a:solidFill>
                <a:prstClr val="white"/>
              </a:solidFill>
            </a:endParaRPr>
          </a:p>
        </p:txBody>
      </p:sp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645095" y="1405752"/>
            <a:ext cx="1113987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dirty="0">
                <a:solidFill>
                  <a:prstClr val="white"/>
                </a:solidFill>
              </a:rPr>
              <a:t>Many agents in this class also exert significant blockade of muscarinic receptors that probably contributes to their activity 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66936" y="5251175"/>
            <a:ext cx="1068314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1775" indent="-231775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GB" sz="2800" dirty="0">
                <a:solidFill>
                  <a:prstClr val="white"/>
                </a:solidFill>
              </a:rPr>
              <a:t>Generally </a:t>
            </a:r>
            <a:r>
              <a:rPr lang="en-GB" sz="2800" dirty="0">
                <a:solidFill>
                  <a:srgbClr val="FFC000"/>
                </a:solidFill>
              </a:rPr>
              <a:t>cause CNS depression </a:t>
            </a:r>
            <a:r>
              <a:rPr lang="en-GB" sz="2800" dirty="0">
                <a:solidFill>
                  <a:prstClr val="white"/>
                </a:solidFill>
              </a:rPr>
              <a:t>and sedation – drowsiness may affect performance of skilled tasks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266935" y="4001812"/>
            <a:ext cx="1138172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1775" indent="-231775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GB" sz="2800" dirty="0">
                <a:solidFill>
                  <a:prstClr val="white"/>
                </a:solidFill>
              </a:rPr>
              <a:t>Action attributed to </a:t>
            </a:r>
            <a:r>
              <a:rPr lang="en-GB" sz="2800" dirty="0">
                <a:solidFill>
                  <a:srgbClr val="FFC000"/>
                </a:solidFill>
              </a:rPr>
              <a:t>blockade of H</a:t>
            </a:r>
            <a:r>
              <a:rPr lang="en-GB" sz="2800" baseline="-25000" dirty="0">
                <a:solidFill>
                  <a:srgbClr val="FFC000"/>
                </a:solidFill>
              </a:rPr>
              <a:t>1</a:t>
            </a:r>
            <a:r>
              <a:rPr lang="en-GB" sz="2800" dirty="0">
                <a:solidFill>
                  <a:srgbClr val="FFC000"/>
                </a:solidFill>
              </a:rPr>
              <a:t> receptors in vestibular nuclei,</a:t>
            </a:r>
            <a:r>
              <a:rPr lang="en-GB" sz="2800" dirty="0">
                <a:solidFill>
                  <a:prstClr val="white"/>
                </a:solidFill>
              </a:rPr>
              <a:t> nucleus of the solitary tract and area </a:t>
            </a:r>
            <a:r>
              <a:rPr lang="en-GB" sz="2800" dirty="0" err="1">
                <a:solidFill>
                  <a:prstClr val="white"/>
                </a:solidFill>
              </a:rPr>
              <a:t>postrema</a:t>
            </a:r>
            <a:endParaRPr lang="en-GB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59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30" grpId="0"/>
      <p:bldP spid="3073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47667" y="152401"/>
            <a:ext cx="1021553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dirty="0">
                <a:solidFill>
                  <a:srgbClr val="FFFF00"/>
                </a:solidFill>
              </a:rPr>
              <a:t>Dopamine receptor antagonists (</a:t>
            </a:r>
            <a:r>
              <a:rPr lang="en-GB" sz="3200" i="1" dirty="0">
                <a:solidFill>
                  <a:srgbClr val="FFFF00"/>
                </a:solidFill>
              </a:rPr>
              <a:t>e.g.</a:t>
            </a:r>
            <a:r>
              <a:rPr lang="en-GB" sz="3200" dirty="0">
                <a:solidFill>
                  <a:srgbClr val="FFFF00"/>
                </a:solidFill>
              </a:rPr>
              <a:t> </a:t>
            </a:r>
            <a:r>
              <a:rPr lang="en-GB" sz="3200" dirty="0" err="1">
                <a:solidFill>
                  <a:srgbClr val="FFFF00"/>
                </a:solidFill>
              </a:rPr>
              <a:t>domperidone</a:t>
            </a:r>
            <a:r>
              <a:rPr lang="en-GB" sz="3200" dirty="0">
                <a:solidFill>
                  <a:srgbClr val="FFFF00"/>
                </a:solidFill>
              </a:rPr>
              <a:t> and metoclopramide</a:t>
            </a:r>
            <a:r>
              <a:rPr lang="en-GB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47667" y="3705881"/>
            <a:ext cx="975880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1775" indent="-231775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GB" sz="2400" dirty="0" err="1">
                <a:solidFill>
                  <a:srgbClr val="FFC000"/>
                </a:solidFill>
              </a:rPr>
              <a:t>Domperidone</a:t>
            </a:r>
            <a:r>
              <a:rPr lang="en-GB" dirty="0">
                <a:solidFill>
                  <a:prstClr val="white"/>
                </a:solidFill>
              </a:rPr>
              <a:t> does not cross the blood brain barrier and is less likely to result in the many unwanted effects of metoclopramide (</a:t>
            </a:r>
            <a:r>
              <a:rPr lang="en-GB" i="1" dirty="0">
                <a:solidFill>
                  <a:prstClr val="white"/>
                </a:solidFill>
              </a:rPr>
              <a:t>e.g.</a:t>
            </a:r>
            <a:r>
              <a:rPr lang="en-GB" dirty="0">
                <a:solidFill>
                  <a:prstClr val="white"/>
                </a:solidFill>
              </a:rPr>
              <a:t> disorders of movement (extrapyramidal effects)) 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47667" y="1614489"/>
            <a:ext cx="959836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1775" indent="-231775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GB" sz="2400" dirty="0">
                <a:solidFill>
                  <a:prstClr val="white"/>
                </a:solidFill>
              </a:rPr>
              <a:t>Complex mechanism of action</a:t>
            </a:r>
          </a:p>
          <a:p>
            <a:pPr lvl="1" eaLnBrk="1" hangingPunct="1">
              <a:spcBef>
                <a:spcPct val="50000"/>
              </a:spcBef>
              <a:buClr>
                <a:srgbClr val="000099"/>
              </a:buClr>
              <a:buFontTx/>
              <a:buChar char="•"/>
            </a:pPr>
            <a:r>
              <a:rPr lang="en-GB" sz="2400" dirty="0">
                <a:solidFill>
                  <a:prstClr val="white"/>
                </a:solidFill>
              </a:rPr>
              <a:t>Centrally block dopamine D</a:t>
            </a:r>
            <a:r>
              <a:rPr lang="en-GB" sz="2400" baseline="-25000" dirty="0">
                <a:solidFill>
                  <a:prstClr val="white"/>
                </a:solidFill>
              </a:rPr>
              <a:t>2</a:t>
            </a:r>
            <a:r>
              <a:rPr lang="en-GB" sz="2400" dirty="0">
                <a:solidFill>
                  <a:prstClr val="white"/>
                </a:solidFill>
              </a:rPr>
              <a:t> receptors in the CTZ</a:t>
            </a:r>
          </a:p>
          <a:p>
            <a:pPr lvl="1" eaLnBrk="1" hangingPunct="1">
              <a:spcBef>
                <a:spcPct val="50000"/>
              </a:spcBef>
              <a:buClr>
                <a:srgbClr val="000099"/>
              </a:buClr>
              <a:buFontTx/>
              <a:buChar char="•"/>
            </a:pPr>
            <a:r>
              <a:rPr lang="en-GB" sz="2400" dirty="0">
                <a:solidFill>
                  <a:prstClr val="white"/>
                </a:solidFill>
              </a:rPr>
              <a:t>Peripherally exert a </a:t>
            </a:r>
            <a:r>
              <a:rPr lang="en-GB" sz="2400" dirty="0" err="1">
                <a:solidFill>
                  <a:prstClr val="white"/>
                </a:solidFill>
              </a:rPr>
              <a:t>prokinetic</a:t>
            </a:r>
            <a:r>
              <a:rPr lang="en-GB" sz="2400" dirty="0">
                <a:solidFill>
                  <a:prstClr val="white"/>
                </a:solidFill>
              </a:rPr>
              <a:t> action on the oesophagus, stomach and intestine   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44219" y="5002441"/>
            <a:ext cx="982696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1775" indent="-231775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GB" dirty="0">
                <a:solidFill>
                  <a:prstClr val="white"/>
                </a:solidFill>
              </a:rPr>
              <a:t>Not effective against motion sickness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44219" y="5678905"/>
            <a:ext cx="994197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u="sng" dirty="0" err="1">
                <a:solidFill>
                  <a:srgbClr val="FFC000"/>
                </a:solidFill>
              </a:rPr>
              <a:t>Phenothiazines</a:t>
            </a:r>
            <a:r>
              <a:rPr lang="en-GB" dirty="0">
                <a:solidFill>
                  <a:prstClr val="white"/>
                </a:solidFill>
              </a:rPr>
              <a:t> – which owe part of their action to dopamine D</a:t>
            </a:r>
            <a:r>
              <a:rPr lang="en-GB" baseline="-25000" dirty="0">
                <a:solidFill>
                  <a:prstClr val="white"/>
                </a:solidFill>
              </a:rPr>
              <a:t>2</a:t>
            </a:r>
            <a:r>
              <a:rPr lang="en-GB" dirty="0">
                <a:solidFill>
                  <a:prstClr val="white"/>
                </a:solidFill>
              </a:rPr>
              <a:t> blockade – are used for severe nausea and vomiting </a:t>
            </a:r>
          </a:p>
        </p:txBody>
      </p:sp>
    </p:spTree>
    <p:extLst>
      <p:ext uri="{BB962C8B-B14F-4D97-AF65-F5344CB8AC3E}">
        <p14:creationId xmlns:p14="http://schemas.microsoft.com/office/powerpoint/2010/main" val="447118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0" grpId="0"/>
      <p:bldP spid="33801" grpId="0"/>
      <p:bldP spid="3380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806489" y="152401"/>
            <a:ext cx="955671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dirty="0">
                <a:solidFill>
                  <a:srgbClr val="FFFF00"/>
                </a:solidFill>
              </a:rPr>
              <a:t>Muscarinic acetylcholine receptor antagonists (</a:t>
            </a:r>
            <a:r>
              <a:rPr lang="en-GB" sz="2800" i="1" dirty="0">
                <a:solidFill>
                  <a:srgbClr val="FFFF00"/>
                </a:solidFill>
              </a:rPr>
              <a:t>e.g.</a:t>
            </a:r>
            <a:r>
              <a:rPr lang="en-GB" sz="2800" dirty="0">
                <a:solidFill>
                  <a:srgbClr val="FFFF00"/>
                </a:solidFill>
              </a:rPr>
              <a:t> </a:t>
            </a:r>
            <a:r>
              <a:rPr lang="en-GB" sz="2800" dirty="0" err="1">
                <a:solidFill>
                  <a:srgbClr val="FFFF00"/>
                </a:solidFill>
              </a:rPr>
              <a:t>hyosine</a:t>
            </a:r>
            <a:r>
              <a:rPr lang="en-GB" sz="2800" dirty="0">
                <a:solidFill>
                  <a:srgbClr val="FFFF00"/>
                </a:solidFill>
              </a:rPr>
              <a:t> /scopolamine)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9574" y="1458946"/>
            <a:ext cx="98809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1775" indent="-231775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GB" sz="2400" dirty="0">
                <a:solidFill>
                  <a:prstClr val="white"/>
                </a:solidFill>
              </a:rPr>
              <a:t>Used for prophylaxis and treatment of motion sickness (can be delivered by transdermal patch) 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-107911" y="2466891"/>
            <a:ext cx="109784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1775" indent="-231775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GB" sz="2800" b="0" dirty="0">
                <a:solidFill>
                  <a:prstClr val="white"/>
                </a:solidFill>
              </a:rPr>
              <a:t>Probably block muscarinic acetylcholine receptors at multiple sites (</a:t>
            </a:r>
            <a:r>
              <a:rPr lang="en-GB" sz="2800" b="0" i="1" dirty="0">
                <a:solidFill>
                  <a:prstClr val="white"/>
                </a:solidFill>
              </a:rPr>
              <a:t>e.g.</a:t>
            </a:r>
            <a:r>
              <a:rPr lang="en-GB" sz="2800" b="0" dirty="0">
                <a:solidFill>
                  <a:prstClr val="white"/>
                </a:solidFill>
              </a:rPr>
              <a:t> vestibular nuclei, nucleus of the solitary tract, vomiting centre)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-43069" y="3773436"/>
            <a:ext cx="1064102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GB" sz="3200" dirty="0">
                <a:solidFill>
                  <a:prstClr val="white"/>
                </a:solidFill>
              </a:rPr>
              <a:t>Direct inhibition of G.I. movements and relaxation of the G.I. tract may contribute (modestly) to anti-emetic effects 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67071" y="5340154"/>
            <a:ext cx="1155352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en-GB" sz="2800" dirty="0">
                <a:solidFill>
                  <a:prstClr val="white"/>
                </a:solidFill>
              </a:rPr>
              <a:t>Have numerous unwanted effects resulting from blockade of the parasympathetic ANS (</a:t>
            </a:r>
            <a:r>
              <a:rPr lang="en-GB" sz="2800" i="1" dirty="0">
                <a:solidFill>
                  <a:prstClr val="white"/>
                </a:solidFill>
              </a:rPr>
              <a:t>e.g.</a:t>
            </a:r>
            <a:r>
              <a:rPr lang="en-GB" sz="2800" dirty="0">
                <a:solidFill>
                  <a:prstClr val="white"/>
                </a:solidFill>
              </a:rPr>
              <a:t> blurred vision, urinary retention, dry mouth) and centrally-mediated sedation </a:t>
            </a:r>
          </a:p>
        </p:txBody>
      </p:sp>
    </p:spTree>
    <p:extLst>
      <p:ext uri="{BB962C8B-B14F-4D97-AF65-F5344CB8AC3E}">
        <p14:creationId xmlns:p14="http://schemas.microsoft.com/office/powerpoint/2010/main" val="3467842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/>
      <p:bldP spid="29703" grpId="0"/>
      <p:bldP spid="2970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6693" y="132265"/>
            <a:ext cx="11047107" cy="82189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800" b="1" dirty="0">
                <a:solidFill>
                  <a:srgbClr val="FFFF00"/>
                </a:solidFill>
              </a:rPr>
              <a:t>Symptom relief:  5HT3  Antagonists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693" y="1229277"/>
            <a:ext cx="10515600" cy="435133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/>
              <a:t>Useful for certain forms of chemotherapy related nausea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/>
              <a:t>May have other special uses: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3200" dirty="0"/>
              <a:t>In CTZ related nausea, where dopamine blockade contraindicated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800" dirty="0"/>
              <a:t>(Parkinson’s Disease)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3200" dirty="0"/>
              <a:t>? Other refractory CTZ related causes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3200" dirty="0"/>
              <a:t>? In certain GI cases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800" dirty="0"/>
              <a:t>? Bowel Obstruction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800" dirty="0"/>
              <a:t>? Radiation Enteritis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/>
              <a:t>Currently very expensive</a:t>
            </a:r>
          </a:p>
        </p:txBody>
      </p:sp>
    </p:spTree>
    <p:extLst>
      <p:ext uri="{BB962C8B-B14F-4D97-AF65-F5344CB8AC3E}">
        <p14:creationId xmlns:p14="http://schemas.microsoft.com/office/powerpoint/2010/main" val="9138174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8019" y="75470"/>
            <a:ext cx="10515600" cy="13255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800" b="1" dirty="0">
                <a:solidFill>
                  <a:srgbClr val="FFFF00"/>
                </a:solidFill>
              </a:rPr>
              <a:t>Symptom relief – Selective 5HT3 receptor antagonists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823" y="1350302"/>
            <a:ext cx="10303566" cy="4953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Ondansetron (</a:t>
            </a:r>
            <a:r>
              <a:rPr lang="en-US" altLang="en-US" dirty="0" err="1"/>
              <a:t>granisetron</a:t>
            </a:r>
            <a:r>
              <a:rPr lang="en-US" altLang="en-US" dirty="0"/>
              <a:t>, </a:t>
            </a:r>
            <a:r>
              <a:rPr lang="en-US" altLang="en-US" dirty="0" err="1"/>
              <a:t>tropisetron</a:t>
            </a:r>
            <a:r>
              <a:rPr lang="en-US" altLang="en-US" dirty="0"/>
              <a:t>, </a:t>
            </a:r>
            <a:r>
              <a:rPr lang="en-US" altLang="en-US" dirty="0" err="1"/>
              <a:t>dolasetron</a:t>
            </a:r>
            <a:r>
              <a:rPr lang="en-US" altLang="en-US" dirty="0"/>
              <a:t>, </a:t>
            </a:r>
            <a:r>
              <a:rPr lang="en-US" altLang="en-US" dirty="0" err="1"/>
              <a:t>palonosetron</a:t>
            </a:r>
            <a:r>
              <a:rPr lang="en-US" alt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4-8mg QD or BID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Liver disease: maximum 8mg daily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IV, PO, SL; Transdermal </a:t>
            </a:r>
            <a:r>
              <a:rPr lang="en-US" altLang="en-US" dirty="0" err="1"/>
              <a:t>granisetron</a:t>
            </a:r>
            <a:r>
              <a:rPr lang="en-US" altLang="en-US" dirty="0"/>
              <a:t> (Europe); PO film in trials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SE: minimal; constipation 5-10% of patients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Watch QT interval; contraindicated in those at risk for </a:t>
            </a:r>
            <a:r>
              <a:rPr lang="en-US" altLang="en-US" dirty="0" err="1"/>
              <a:t>torsades</a:t>
            </a:r>
            <a:endParaRPr lang="en-US" altLang="en-US" dirty="0"/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Reduces tramadol efficacy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Many favorable studies used as prophylactic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2 Randomized controlled trials in advanced cancer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err="1"/>
              <a:t>Tropisetron</a:t>
            </a:r>
            <a:r>
              <a:rPr lang="en-US" altLang="en-US" dirty="0"/>
              <a:t> &gt;effective than metoclopramide or chlorpromazine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No sig difference in ondansetron, metoclopramide and placebo for opioid-induced nausea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Uncontrolled case series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Ondansetron as second-line agent was effective in 80% of pts</a:t>
            </a:r>
          </a:p>
        </p:txBody>
      </p:sp>
    </p:spTree>
    <p:extLst>
      <p:ext uri="{BB962C8B-B14F-4D97-AF65-F5344CB8AC3E}">
        <p14:creationId xmlns:p14="http://schemas.microsoft.com/office/powerpoint/2010/main" val="35084681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2866" y="0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b="1" dirty="0">
                <a:solidFill>
                  <a:srgbClr val="FFFF00"/>
                </a:solidFill>
              </a:rPr>
              <a:t>Symptom relief - Corticosteroids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9092" y="1317171"/>
            <a:ext cx="9321011" cy="5105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Act centrally, but primary action unknown: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Reduction of BBB permeability to toxins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Inhibition of </a:t>
            </a:r>
            <a:r>
              <a:rPr lang="en-US" altLang="en-US" dirty="0" err="1"/>
              <a:t>enkephalin</a:t>
            </a:r>
            <a:r>
              <a:rPr lang="en-US" altLang="en-US" dirty="0"/>
              <a:t> release in brainstem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Depletion of GABA stores in medulla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Studies have shown efficacy rates of &lt;20% to 75%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Bowel obstruction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Chemo-induced nausea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Raised intracranial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Second-line for chronic nausea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SEs: hiccups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Dexamethasone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4-8mg daily (nausea); otherwise up to 16mg daily (BO)</a:t>
            </a:r>
          </a:p>
        </p:txBody>
      </p:sp>
    </p:spTree>
    <p:extLst>
      <p:ext uri="{BB962C8B-B14F-4D97-AF65-F5344CB8AC3E}">
        <p14:creationId xmlns:p14="http://schemas.microsoft.com/office/powerpoint/2010/main" val="25010045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5400" b="1" dirty="0">
                <a:solidFill>
                  <a:srgbClr val="FFFF00"/>
                </a:solidFill>
              </a:rPr>
              <a:t>Symptom relief - Octreotide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544" y="1541650"/>
            <a:ext cx="10515600" cy="435133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 dirty="0"/>
              <a:t>Somatostatin analogue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dirty="0"/>
              <a:t>Refractory bowel obstruction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dirty="0"/>
              <a:t>Reduces secretions from bowel and pancreas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dirty="0"/>
              <a:t>Reduces GI motility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dirty="0"/>
              <a:t>Causes vasoconstriction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dirty="0"/>
              <a:t>Analgesic effects: partial mu-opioid agonist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dirty="0"/>
              <a:t>100mcg SQ </a:t>
            </a:r>
            <a:r>
              <a:rPr lang="en-US" altLang="en-US" sz="3200" b="1" dirty="0" err="1"/>
              <a:t>tid</a:t>
            </a:r>
            <a:r>
              <a:rPr lang="en-US" altLang="en-US" sz="3200" b="1" dirty="0"/>
              <a:t> or 100-600mcg IV daily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dirty="0"/>
              <a:t>SE: skin reaction, cramps, N&amp;V, diarrhea, constipation, gallstones, HA, bradycardia, QT prolongation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dirty="0"/>
              <a:t>Caution: DM , RF, </a:t>
            </a:r>
            <a:r>
              <a:rPr lang="en-US" altLang="en-US" sz="3200" b="1" dirty="0" err="1"/>
              <a:t>endocrinopathies</a:t>
            </a:r>
            <a:r>
              <a:rPr lang="en-US" altLang="en-US" sz="3200" b="1" dirty="0"/>
              <a:t>, hepatic dx </a:t>
            </a:r>
          </a:p>
        </p:txBody>
      </p:sp>
    </p:spTree>
    <p:extLst>
      <p:ext uri="{BB962C8B-B14F-4D97-AF65-F5344CB8AC3E}">
        <p14:creationId xmlns:p14="http://schemas.microsoft.com/office/powerpoint/2010/main" val="27062240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6000" b="1" dirty="0">
                <a:solidFill>
                  <a:srgbClr val="FFFF00"/>
                </a:solidFill>
              </a:rPr>
              <a:t>Symptom relief – Non-pharm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Diet restrictions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Avoid fatty, spicy, highly salty foods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Behavioral approaches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Distraction, relaxation, guided imagery,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Massage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Foot massage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Acupuncture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Studies show effectiveness on chemo-induced nausea and anticipatory nausea</a:t>
            </a:r>
          </a:p>
        </p:txBody>
      </p:sp>
    </p:spTree>
    <p:extLst>
      <p:ext uri="{BB962C8B-B14F-4D97-AF65-F5344CB8AC3E}">
        <p14:creationId xmlns:p14="http://schemas.microsoft.com/office/powerpoint/2010/main" val="3933824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8018" y="7017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>
                <a:solidFill>
                  <a:srgbClr val="FFFF00"/>
                </a:solidFill>
              </a:rPr>
              <a:t>Symptom relief – Nonsurgical procedures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669" y="1111763"/>
            <a:ext cx="8229600" cy="4876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Advanced cancer – 3% present with BO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Bowel CA and Ovarian CA lead the way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PEG - success rate for placement – 89-100%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Complications: ascites/leakage 9%; infection; obstruction; bleeding; tube obstruction; tube migration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Small study 64% reported improvement of nausea, vomiting, insomnia, mood, weakness and concentration after 7 days (symptom distress scale)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NGT – short term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SE: poor tolerance; restriction in activity; pain; altered body image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complications: aspiration; hemorrhage; gastric erosion; alar necrosis; sinusitis; otitis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Stents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Colonic decompression tube</a:t>
            </a:r>
          </a:p>
        </p:txBody>
      </p:sp>
    </p:spTree>
    <p:extLst>
      <p:ext uri="{BB962C8B-B14F-4D97-AF65-F5344CB8AC3E}">
        <p14:creationId xmlns:p14="http://schemas.microsoft.com/office/powerpoint/2010/main" val="34501800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-39757" y="0"/>
            <a:ext cx="10067393" cy="1219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 1</a:t>
            </a:r>
            <a:endParaRPr lang="en-US" altLang="en-US" sz="8800" dirty="0">
              <a:solidFill>
                <a:srgbClr val="FFFF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0586"/>
            <a:ext cx="11744739" cy="5381329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</a:pPr>
            <a:r>
              <a:rPr lang="en-US" altLang="en-US" sz="4400" dirty="0"/>
              <a:t>Nausea and vomiting are features of many GI and non-GI diseases and disorders.</a:t>
            </a:r>
          </a:p>
          <a:p>
            <a:pPr>
              <a:buClr>
                <a:schemeClr val="accent2"/>
              </a:buClr>
            </a:pPr>
            <a:r>
              <a:rPr lang="en-US" altLang="en-US" sz="4400" dirty="0"/>
              <a:t>Treatment of nausea and vomiting should initially focus on replacing volume and electrolyte deficits. Later on, nutritional deficits must be addressed.</a:t>
            </a:r>
          </a:p>
          <a:p>
            <a:pPr>
              <a:buClr>
                <a:schemeClr val="accent2"/>
              </a:buClr>
            </a:pPr>
            <a:r>
              <a:rPr lang="en-US" altLang="en-US" sz="4400" dirty="0"/>
              <a:t>Nausea and vomiting can cause several life-threatening GI and non-GI complications.</a:t>
            </a:r>
          </a:p>
        </p:txBody>
      </p:sp>
    </p:spTree>
    <p:extLst>
      <p:ext uri="{BB962C8B-B14F-4D97-AF65-F5344CB8AC3E}">
        <p14:creationId xmlns:p14="http://schemas.microsoft.com/office/powerpoint/2010/main" val="57173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751" y="0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b="1" dirty="0">
                <a:solidFill>
                  <a:srgbClr val="FFFF00"/>
                </a:solidFill>
              </a:rPr>
              <a:t>Nausea Pathway</a:t>
            </a:r>
          </a:p>
        </p:txBody>
      </p:sp>
      <p:pic>
        <p:nvPicPr>
          <p:cNvPr id="16387" name="Picture 3" descr="nause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6" y="1029853"/>
            <a:ext cx="11807252" cy="589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4706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000" dirty="0">
                <a:solidFill>
                  <a:srgbClr val="FFFF00"/>
                </a:solidFill>
              </a:rPr>
              <a:t>Summary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6" y="1854022"/>
            <a:ext cx="11382197" cy="4351338"/>
          </a:xfrm>
        </p:spPr>
        <p:txBody>
          <a:bodyPr>
            <a:normAutofit fontScale="92500" lnSpcReduction="10000"/>
          </a:bodyPr>
          <a:lstStyle/>
          <a:p>
            <a:r>
              <a:rPr lang="en-GB" sz="4400" dirty="0"/>
              <a:t>Elucidation of the cause is often possible, and treatment of the underlying cause will usually be successful.</a:t>
            </a:r>
          </a:p>
          <a:p>
            <a:pPr marL="0" indent="0">
              <a:buNone/>
            </a:pPr>
            <a:endParaRPr lang="en-GB" sz="4400" dirty="0"/>
          </a:p>
          <a:p>
            <a:r>
              <a:rPr lang="en-GB" sz="4400" dirty="0"/>
              <a:t>Effective symptomatic therapies for nausea and vomiting are available when the cause is unclear or when the treatment of the underlying cause takes time to work.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06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N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00025"/>
            <a:ext cx="81280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48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6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2230"/>
            <a:ext cx="10490042" cy="668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289925" y="1946276"/>
            <a:ext cx="1219180" cy="646331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VOMITING</a:t>
            </a:r>
          </a:p>
          <a:p>
            <a:pPr>
              <a:defRPr/>
            </a:pPr>
            <a:r>
              <a:rPr lang="en-US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PATHWAYS</a:t>
            </a:r>
            <a:endParaRPr lang="en-US" altLang="en-US"/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6934200" y="3886200"/>
            <a:ext cx="3733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7162800" y="4061318"/>
            <a:ext cx="4798234" cy="1371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1524000" y="1295400"/>
            <a:ext cx="1143000" cy="533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1524000" y="2819400"/>
            <a:ext cx="1524000" cy="457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1524000" y="4648200"/>
            <a:ext cx="1219200" cy="533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5410200" y="6400800"/>
            <a:ext cx="762000" cy="457200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7178" name="Line 13"/>
          <p:cNvSpPr>
            <a:spLocks noChangeShapeType="1"/>
          </p:cNvSpPr>
          <p:nvPr/>
        </p:nvSpPr>
        <p:spPr bwMode="auto">
          <a:xfrm>
            <a:off x="3048000" y="609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6384925" y="6362701"/>
            <a:ext cx="1435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chemeClr val="bg2"/>
                </a:solidFill>
              </a:rPr>
              <a:t>Ipecac syrup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40525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altLang="en-US" dirty="0">
                <a:solidFill>
                  <a:schemeClr val="tx1"/>
                </a:solidFill>
              </a:rPr>
            </a:b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sz="6000" b="1" dirty="0">
                <a:solidFill>
                  <a:srgbClr val="FFFF00"/>
                </a:solidFill>
                <a:latin typeface="+mn-lt"/>
              </a:rPr>
              <a:t>A Central Final Pathway for Nausea</a:t>
            </a:r>
            <a:br>
              <a:rPr lang="en-US" altLang="en-US" sz="6000" b="1" dirty="0">
                <a:solidFill>
                  <a:srgbClr val="FFFF00"/>
                </a:solidFill>
                <a:latin typeface="+mn-lt"/>
              </a:rPr>
            </a:br>
            <a:br>
              <a:rPr lang="en-US" altLang="en-US" sz="6000" b="1" dirty="0">
                <a:solidFill>
                  <a:srgbClr val="FFFF00"/>
                </a:solidFill>
                <a:latin typeface="+mn-lt"/>
              </a:rPr>
            </a:br>
            <a:endParaRPr lang="en-US" altLang="en-US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2438400" y="2514600"/>
            <a:ext cx="2133600" cy="742950"/>
          </a:xfrm>
          <a:prstGeom prst="flowChartAlternateProcess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endParaRPr lang="en-US" altLang="en-US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7112000" y="2514600"/>
            <a:ext cx="2133600" cy="742950"/>
          </a:xfrm>
          <a:prstGeom prst="flowChartAlternateProcess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GB" altLang="en-US">
              <a:solidFill>
                <a:prstClr val="white"/>
              </a:solidFill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7213600" y="4686300"/>
            <a:ext cx="2133600" cy="742950"/>
          </a:xfrm>
          <a:prstGeom prst="flowChartAlternateProcess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GB" altLang="en-US">
              <a:solidFill>
                <a:prstClr val="white"/>
              </a:solidFill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2438400" y="4743450"/>
            <a:ext cx="2133600" cy="742950"/>
          </a:xfrm>
          <a:prstGeom prst="flowChartAlternateProcess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GB" altLang="en-US">
              <a:solidFill>
                <a:prstClr val="white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081338" y="2628900"/>
            <a:ext cx="811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prstClr val="white"/>
                </a:solidFill>
                <a:latin typeface="Times New Roman" panose="02020603050405020304" pitchFamily="18" charset="0"/>
              </a:rPr>
              <a:t>CTZ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7751764" y="2628900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prstClr val="white"/>
                </a:solidFill>
                <a:latin typeface="Times New Roman" panose="02020603050405020304" pitchFamily="18" charset="0"/>
              </a:rPr>
              <a:t>CNS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4572000" y="3486150"/>
            <a:ext cx="2641600" cy="9715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60000"/>
              </a:lnSpc>
            </a:pPr>
            <a:endParaRPr lang="en-US" altLang="en-US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205414" y="3613151"/>
            <a:ext cx="13684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altLang="en-US">
                <a:solidFill>
                  <a:prstClr val="white"/>
                </a:solidFill>
                <a:latin typeface="Times New Roman" panose="02020603050405020304" pitchFamily="18" charset="0"/>
              </a:rPr>
              <a:t>VOMIT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>
                <a:solidFill>
                  <a:prstClr val="white"/>
                </a:solidFill>
                <a:latin typeface="Times New Roman" panose="02020603050405020304" pitchFamily="18" charset="0"/>
              </a:rPr>
              <a:t>CENTER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386013" y="4959351"/>
            <a:ext cx="225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prstClr val="white"/>
                </a:solidFill>
                <a:latin typeface="Times New Roman" panose="02020603050405020304" pitchFamily="18" charset="0"/>
              </a:rPr>
              <a:t>VestibularApparatus</a:t>
            </a:r>
            <a:endParaRPr lang="en-US" altLang="en-US" sz="180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7554914" y="4833938"/>
            <a:ext cx="1343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prstClr val="white"/>
                </a:solidFill>
                <a:latin typeface="Times New Roman" panose="02020603050405020304" pitchFamily="18" charset="0"/>
              </a:rPr>
              <a:t>GI Tract</a:t>
            </a:r>
            <a:endParaRPr lang="en-US" altLang="en-US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3556000" y="3314700"/>
            <a:ext cx="1117600" cy="400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V="1">
            <a:off x="3556000" y="4286250"/>
            <a:ext cx="1117600" cy="400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7213600" y="3371850"/>
            <a:ext cx="1016000" cy="285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 flipV="1">
            <a:off x="7213600" y="4286250"/>
            <a:ext cx="1117600" cy="285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25617" name="AutoShape 17"/>
          <p:cNvSpPr>
            <a:spLocks noChangeArrowheads="1"/>
          </p:cNvSpPr>
          <p:nvPr/>
        </p:nvSpPr>
        <p:spPr bwMode="auto">
          <a:xfrm>
            <a:off x="5689600" y="4572000"/>
            <a:ext cx="406400" cy="1371600"/>
          </a:xfrm>
          <a:prstGeom prst="downArrow">
            <a:avLst>
              <a:gd name="adj1" fmla="val 50000"/>
              <a:gd name="adj2" fmla="val 8437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altLang="en-US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022475" y="2000250"/>
            <a:ext cx="299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prstClr val="white"/>
                </a:solidFill>
                <a:latin typeface="Times New Roman" panose="02020603050405020304" pitchFamily="18" charset="0"/>
              </a:rPr>
              <a:t>(Dopamine, Serotonin)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7939088" y="1971675"/>
            <a:ext cx="58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prstClr val="white"/>
                </a:solidFill>
                <a:latin typeface="Times New Roman" panose="02020603050405020304" pitchFamily="18" charset="0"/>
              </a:rPr>
              <a:t>???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7227888" y="3581400"/>
            <a:ext cx="342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prstClr val="white"/>
                </a:solidFill>
                <a:latin typeface="Times New Roman" panose="02020603050405020304" pitchFamily="18" charset="0"/>
              </a:rPr>
              <a:t>(Acetylcholine,Histamine)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1665288" y="5686425"/>
            <a:ext cx="3497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prstClr val="white"/>
                </a:solidFill>
                <a:latin typeface="Times New Roman" panose="02020603050405020304" pitchFamily="18" charset="0"/>
              </a:rPr>
              <a:t>(Acetylcholine, Histamine)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6062663" y="5665680"/>
            <a:ext cx="47003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>
                <a:solidFill>
                  <a:prstClr val="white"/>
                </a:solidFill>
                <a:latin typeface="Times New Roman" panose="02020603050405020304" pitchFamily="18" charset="0"/>
              </a:rPr>
              <a:t>(Acetylcholine,Histamine, Serotonin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>
                <a:solidFill>
                  <a:prstClr val="white"/>
                </a:solidFill>
                <a:latin typeface="Times New Roman" panose="02020603050405020304" pitchFamily="18" charset="0"/>
              </a:rPr>
              <a:t>+ mechanoreceptors)</a:t>
            </a:r>
          </a:p>
        </p:txBody>
      </p:sp>
    </p:spTree>
    <p:extLst>
      <p:ext uri="{BB962C8B-B14F-4D97-AF65-F5344CB8AC3E}">
        <p14:creationId xmlns:p14="http://schemas.microsoft.com/office/powerpoint/2010/main" val="2976060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5521325" y="222250"/>
            <a:ext cx="4656138" cy="12827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9459" name="Picture 14" descr="brain3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244600"/>
            <a:ext cx="12001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0" name="Object 2"/>
          <p:cNvGraphicFramePr>
            <a:graphicFrameLocks/>
          </p:cNvGraphicFramePr>
          <p:nvPr/>
        </p:nvGraphicFramePr>
        <p:xfrm>
          <a:off x="2625726" y="3338514"/>
          <a:ext cx="923925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4" imgW="2433719" imgH="4762673" progId="">
                  <p:embed/>
                </p:oleObj>
              </mc:Choice>
              <mc:Fallback>
                <p:oleObj name="ClipArt" r:id="rId4" imgW="2433719" imgH="4762673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6" y="3338514"/>
                        <a:ext cx="923925" cy="169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Freeform 4"/>
          <p:cNvSpPr>
            <a:spLocks/>
          </p:cNvSpPr>
          <p:nvPr/>
        </p:nvSpPr>
        <p:spPr bwMode="auto">
          <a:xfrm>
            <a:off x="3656013" y="4165601"/>
            <a:ext cx="1225550" cy="352425"/>
          </a:xfrm>
          <a:custGeom>
            <a:avLst/>
            <a:gdLst>
              <a:gd name="T0" fmla="*/ 0 w 654"/>
              <a:gd name="T1" fmla="*/ 0 h 222"/>
              <a:gd name="T2" fmla="*/ 2147483646 w 654"/>
              <a:gd name="T3" fmla="*/ 2147483646 h 222"/>
              <a:gd name="T4" fmla="*/ 0 60000 65536"/>
              <a:gd name="T5" fmla="*/ 0 60000 65536"/>
              <a:gd name="T6" fmla="*/ 0 w 654"/>
              <a:gd name="T7" fmla="*/ 0 h 222"/>
              <a:gd name="T8" fmla="*/ 654 w 654"/>
              <a:gd name="T9" fmla="*/ 222 h 2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222">
                <a:moveTo>
                  <a:pt x="0" y="0"/>
                </a:moveTo>
                <a:lnTo>
                  <a:pt x="653" y="221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236788" y="1168401"/>
            <a:ext cx="1160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latin typeface="Arial" charset="0"/>
                <a:ea typeface="Arial" charset="0"/>
              </a:rPr>
              <a:t>Cortex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724400" y="2024064"/>
            <a:ext cx="116998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  <a:ea typeface="Arial" charset="0"/>
              </a:rPr>
              <a:t>CTZ</a:t>
            </a:r>
          </a:p>
        </p:txBody>
      </p:sp>
      <p:sp>
        <p:nvSpPr>
          <p:cNvPr id="19464" name="Freeform 7"/>
          <p:cNvSpPr>
            <a:spLocks/>
          </p:cNvSpPr>
          <p:nvPr/>
        </p:nvSpPr>
        <p:spPr bwMode="auto">
          <a:xfrm>
            <a:off x="6937376" y="3729038"/>
            <a:ext cx="912813" cy="628650"/>
          </a:xfrm>
          <a:custGeom>
            <a:avLst/>
            <a:gdLst>
              <a:gd name="T0" fmla="*/ 2147483646 w 517"/>
              <a:gd name="T1" fmla="*/ 0 h 275"/>
              <a:gd name="T2" fmla="*/ 0 w 517"/>
              <a:gd name="T3" fmla="*/ 2147483646 h 275"/>
              <a:gd name="T4" fmla="*/ 0 60000 65536"/>
              <a:gd name="T5" fmla="*/ 0 60000 65536"/>
              <a:gd name="T6" fmla="*/ 0 w 517"/>
              <a:gd name="T7" fmla="*/ 0 h 275"/>
              <a:gd name="T8" fmla="*/ 517 w 517"/>
              <a:gd name="T9" fmla="*/ 275 h 2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7" h="275">
                <a:moveTo>
                  <a:pt x="516" y="0"/>
                </a:moveTo>
                <a:lnTo>
                  <a:pt x="0" y="274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7759700" y="4518025"/>
            <a:ext cx="1417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00"/>
                </a:solidFill>
                <a:latin typeface="Arial" charset="0"/>
                <a:ea typeface="Arial" charset="0"/>
              </a:rPr>
              <a:t>Vestibular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108804" y="3227388"/>
            <a:ext cx="823309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ea typeface="Arial" charset="0"/>
              </a:rPr>
              <a:t>GI</a:t>
            </a:r>
          </a:p>
        </p:txBody>
      </p:sp>
      <p:sp>
        <p:nvSpPr>
          <p:cNvPr id="19467" name="Freeform 10"/>
          <p:cNvSpPr>
            <a:spLocks/>
          </p:cNvSpPr>
          <p:nvPr/>
        </p:nvSpPr>
        <p:spPr bwMode="auto">
          <a:xfrm rot="1071623" flipH="1">
            <a:off x="5519738" y="2820988"/>
            <a:ext cx="525462" cy="1536700"/>
          </a:xfrm>
          <a:custGeom>
            <a:avLst/>
            <a:gdLst>
              <a:gd name="T0" fmla="*/ 2147483646 w 159"/>
              <a:gd name="T1" fmla="*/ 0 h 1043"/>
              <a:gd name="T2" fmla="*/ 0 w 159"/>
              <a:gd name="T3" fmla="*/ 2147483646 h 1043"/>
              <a:gd name="T4" fmla="*/ 0 w 159"/>
              <a:gd name="T5" fmla="*/ 2147483646 h 1043"/>
              <a:gd name="T6" fmla="*/ 0 w 159"/>
              <a:gd name="T7" fmla="*/ 2147483646 h 1043"/>
              <a:gd name="T8" fmla="*/ 0 w 159"/>
              <a:gd name="T9" fmla="*/ 2147483646 h 1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1043"/>
              <a:gd name="T17" fmla="*/ 159 w 159"/>
              <a:gd name="T18" fmla="*/ 1043 h 10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1043">
                <a:moveTo>
                  <a:pt x="158" y="0"/>
                </a:moveTo>
                <a:lnTo>
                  <a:pt x="0" y="1042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8" name="Rectangle 13"/>
          <p:cNvSpPr>
            <a:spLocks noChangeArrowheads="1"/>
          </p:cNvSpPr>
          <p:nvPr/>
        </p:nvSpPr>
        <p:spPr bwMode="auto">
          <a:xfrm>
            <a:off x="5124451" y="4724400"/>
            <a:ext cx="1941513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 b="1">
                <a:solidFill>
                  <a:srgbClr val="FFFFFF"/>
                </a:solidFill>
                <a:latin typeface="Times New Roman" panose="02020603050405020304" pitchFamily="18" charset="0"/>
              </a:rPr>
              <a:t>VOMITING </a:t>
            </a:r>
          </a:p>
          <a:p>
            <a:pPr algn="ctr"/>
            <a:r>
              <a:rPr lang="en-US" altLang="en-US" sz="2000" b="1">
                <a:solidFill>
                  <a:srgbClr val="FFFFFF"/>
                </a:solidFill>
                <a:latin typeface="Times New Roman" panose="02020603050405020304" pitchFamily="18" charset="0"/>
              </a:rPr>
              <a:t>CENTRE</a:t>
            </a:r>
          </a:p>
        </p:txBody>
      </p:sp>
      <p:sp>
        <p:nvSpPr>
          <p:cNvPr id="48142" name="TextBox 14"/>
          <p:cNvSpPr txBox="1">
            <a:spLocks noChangeArrowheads="1"/>
          </p:cNvSpPr>
          <p:nvPr/>
        </p:nvSpPr>
        <p:spPr bwMode="auto">
          <a:xfrm>
            <a:off x="1930400" y="5037139"/>
            <a:ext cx="279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Clr>
                <a:schemeClr val="bg1">
                  <a:lumMod val="65000"/>
                </a:schemeClr>
              </a:buClr>
              <a:buFont typeface="Arial" charset="0"/>
              <a:buChar char="•"/>
              <a:defRPr/>
            </a:pPr>
            <a:r>
              <a:rPr lang="en-US" sz="1600" dirty="0">
                <a:solidFill>
                  <a:srgbClr val="FFFF00"/>
                </a:solidFill>
                <a:latin typeface="Arial Narrow"/>
                <a:cs typeface="Arial Narrow"/>
              </a:rPr>
              <a:t>serotonin release from mucosal </a:t>
            </a:r>
            <a:r>
              <a:rPr lang="en-US" sz="1600" dirty="0" err="1">
                <a:solidFill>
                  <a:srgbClr val="FFFF00"/>
                </a:solidFill>
                <a:latin typeface="Arial Narrow"/>
                <a:cs typeface="Arial Narrow"/>
              </a:rPr>
              <a:t>enterochromaffin</a:t>
            </a:r>
            <a:r>
              <a:rPr lang="en-US" sz="1600" dirty="0">
                <a:solidFill>
                  <a:srgbClr val="FFFF00"/>
                </a:solidFill>
                <a:latin typeface="Arial Narrow"/>
                <a:cs typeface="Arial Narrow"/>
              </a:rPr>
              <a:t> cells</a:t>
            </a:r>
            <a:endParaRPr lang="en-US" sz="1600" dirty="0">
              <a:solidFill>
                <a:srgbClr val="FFFF00"/>
              </a:solidFill>
              <a:latin typeface="Arial Narrow"/>
              <a:ea typeface="Arial" charset="0"/>
              <a:cs typeface="Arial Narrow"/>
            </a:endParaRPr>
          </a:p>
          <a:p>
            <a:pPr marL="177800" indent="-177800">
              <a:buClr>
                <a:schemeClr val="bg1">
                  <a:lumMod val="65000"/>
                </a:schemeClr>
              </a:buClr>
              <a:buFont typeface="Arial" charset="0"/>
              <a:buChar char="•"/>
              <a:defRPr/>
            </a:pPr>
            <a:r>
              <a:rPr lang="en-US" sz="1600" dirty="0">
                <a:solidFill>
                  <a:srgbClr val="FFFF00"/>
                </a:solidFill>
                <a:latin typeface="Arial Narrow"/>
                <a:ea typeface="Arial" charset="0"/>
                <a:cs typeface="Arial Narrow"/>
              </a:rPr>
              <a:t>obstruction</a:t>
            </a:r>
          </a:p>
          <a:p>
            <a:pPr marL="177800" indent="-177800">
              <a:buClr>
                <a:schemeClr val="bg1">
                  <a:lumMod val="65000"/>
                </a:schemeClr>
              </a:buClr>
              <a:buFont typeface="Arial" charset="0"/>
              <a:buChar char="•"/>
              <a:defRPr/>
            </a:pPr>
            <a:r>
              <a:rPr lang="en-US" sz="1600" dirty="0">
                <a:solidFill>
                  <a:srgbClr val="FFFF00"/>
                </a:solidFill>
                <a:latin typeface="Arial Narrow"/>
                <a:ea typeface="Arial" charset="0"/>
                <a:cs typeface="Arial Narrow"/>
              </a:rPr>
              <a:t>stasis</a:t>
            </a:r>
          </a:p>
          <a:p>
            <a:pPr marL="177800" indent="-177800">
              <a:buClr>
                <a:schemeClr val="bg1">
                  <a:lumMod val="65000"/>
                </a:schemeClr>
              </a:buClr>
              <a:buFont typeface="Arial" charset="0"/>
              <a:buChar char="•"/>
              <a:defRPr/>
            </a:pPr>
            <a:r>
              <a:rPr lang="en-US" sz="1600" dirty="0">
                <a:solidFill>
                  <a:srgbClr val="FFFF00"/>
                </a:solidFill>
                <a:latin typeface="Arial Narrow"/>
                <a:ea typeface="Arial" charset="0"/>
                <a:cs typeface="Arial Narrow"/>
              </a:rPr>
              <a:t>inflammation</a:t>
            </a:r>
          </a:p>
        </p:txBody>
      </p:sp>
      <p:sp>
        <p:nvSpPr>
          <p:cNvPr id="19470" name="Arc 3"/>
          <p:cNvSpPr>
            <a:spLocks/>
          </p:cNvSpPr>
          <p:nvPr/>
        </p:nvSpPr>
        <p:spPr bwMode="auto">
          <a:xfrm rot="1612867" flipV="1">
            <a:off x="7107238" y="2951163"/>
            <a:ext cx="995362" cy="328612"/>
          </a:xfrm>
          <a:custGeom>
            <a:avLst/>
            <a:gdLst>
              <a:gd name="T0" fmla="*/ 0 w 21181"/>
              <a:gd name="T1" fmla="*/ 2147483646 h 21600"/>
              <a:gd name="T2" fmla="*/ 2147483646 w 21181"/>
              <a:gd name="T3" fmla="*/ 0 h 21600"/>
              <a:gd name="T4" fmla="*/ 2147483646 w 21181"/>
              <a:gd name="T5" fmla="*/ 2147483646 h 21600"/>
              <a:gd name="T6" fmla="*/ 0 60000 65536"/>
              <a:gd name="T7" fmla="*/ 0 60000 65536"/>
              <a:gd name="T8" fmla="*/ 0 60000 65536"/>
              <a:gd name="T9" fmla="*/ 0 w 21181"/>
              <a:gd name="T10" fmla="*/ 0 h 21600"/>
              <a:gd name="T11" fmla="*/ 21181 w 2118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81" h="21600" fill="none" extrusionOk="0">
                <a:moveTo>
                  <a:pt x="0" y="17365"/>
                </a:moveTo>
                <a:cubicBezTo>
                  <a:pt x="2016" y="7278"/>
                  <a:pt x="10866" y="13"/>
                  <a:pt x="21153" y="0"/>
                </a:cubicBezTo>
              </a:path>
              <a:path w="21181" h="21600" stroke="0" extrusionOk="0">
                <a:moveTo>
                  <a:pt x="0" y="17365"/>
                </a:moveTo>
                <a:cubicBezTo>
                  <a:pt x="2016" y="7278"/>
                  <a:pt x="10866" y="13"/>
                  <a:pt x="21153" y="0"/>
                </a:cubicBezTo>
                <a:lnTo>
                  <a:pt x="21181" y="21600"/>
                </a:lnTo>
                <a:lnTo>
                  <a:pt x="0" y="17365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145" name="TextBox 17"/>
          <p:cNvSpPr txBox="1">
            <a:spLocks noChangeArrowheads="1"/>
          </p:cNvSpPr>
          <p:nvPr/>
        </p:nvSpPr>
        <p:spPr bwMode="auto">
          <a:xfrm>
            <a:off x="7759700" y="4887913"/>
            <a:ext cx="20828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Clr>
                <a:schemeClr val="bg1">
                  <a:lumMod val="65000"/>
                </a:schemeClr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  <a:ea typeface="Arial" charset="0"/>
              </a:rPr>
              <a:t>motion</a:t>
            </a:r>
          </a:p>
          <a:p>
            <a:pPr marL="177800" indent="-177800">
              <a:buClr>
                <a:schemeClr val="bg1">
                  <a:lumMod val="65000"/>
                </a:schemeClr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  <a:ea typeface="Arial" charset="0"/>
              </a:rPr>
              <a:t>CNS lesions</a:t>
            </a:r>
          </a:p>
          <a:p>
            <a:pPr marL="177800" indent="-177800">
              <a:buClr>
                <a:schemeClr val="bg1">
                  <a:lumMod val="65000"/>
                </a:schemeClr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  <a:ea typeface="Arial" charset="0"/>
              </a:rPr>
              <a:t>opioids</a:t>
            </a:r>
          </a:p>
          <a:p>
            <a:pPr marL="177800" indent="-177800">
              <a:buClr>
                <a:schemeClr val="bg1">
                  <a:lumMod val="65000"/>
                </a:schemeClr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  <a:ea typeface="Arial" charset="0"/>
              </a:rPr>
              <a:t>aggravates most nausea</a:t>
            </a:r>
          </a:p>
        </p:txBody>
      </p:sp>
      <p:sp>
        <p:nvSpPr>
          <p:cNvPr id="48146" name="TextBox 18"/>
          <p:cNvSpPr txBox="1">
            <a:spLocks noChangeArrowheads="1"/>
          </p:cNvSpPr>
          <p:nvPr/>
        </p:nvSpPr>
        <p:spPr bwMode="auto">
          <a:xfrm>
            <a:off x="5521325" y="2024064"/>
            <a:ext cx="208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Clr>
                <a:schemeClr val="bg1">
                  <a:lumMod val="65000"/>
                </a:schemeClr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  <a:ea typeface="Arial" charset="0"/>
              </a:rPr>
              <a:t>drugs, metabolic</a:t>
            </a:r>
          </a:p>
        </p:txBody>
      </p:sp>
      <p:sp>
        <p:nvSpPr>
          <p:cNvPr id="48147" name="TextBox 19"/>
          <p:cNvSpPr txBox="1">
            <a:spLocks noChangeArrowheads="1"/>
          </p:cNvSpPr>
          <p:nvPr/>
        </p:nvSpPr>
        <p:spPr bwMode="auto">
          <a:xfrm>
            <a:off x="1949451" y="1504950"/>
            <a:ext cx="1965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Clr>
                <a:schemeClr val="bg1">
                  <a:lumMod val="65000"/>
                </a:schemeClr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rgbClr val="FFFF00"/>
                </a:solidFill>
                <a:latin typeface="Arial Narrow"/>
                <a:ea typeface="Arial" charset="0"/>
                <a:cs typeface="Arial Narrow"/>
              </a:rPr>
              <a:t>Sensory input</a:t>
            </a:r>
          </a:p>
          <a:p>
            <a:pPr marL="177800" indent="-177800">
              <a:buClr>
                <a:schemeClr val="bg1">
                  <a:lumMod val="65000"/>
                </a:schemeClr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rgbClr val="FFFF00"/>
                </a:solidFill>
                <a:latin typeface="Arial Narrow"/>
                <a:ea typeface="Arial" charset="0"/>
                <a:cs typeface="Arial Narrow"/>
              </a:rPr>
              <a:t>Anxiety, memory</a:t>
            </a:r>
          </a:p>
          <a:p>
            <a:pPr marL="177800" indent="-177800">
              <a:buClr>
                <a:schemeClr val="bg1">
                  <a:lumMod val="65000"/>
                </a:schemeClr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rgbClr val="FFFF00"/>
                </a:solidFill>
                <a:latin typeface="Arial Narrow"/>
                <a:ea typeface="Arial" charset="0"/>
                <a:cs typeface="Arial Narrow"/>
              </a:rPr>
              <a:t>Meningeal irritation</a:t>
            </a:r>
          </a:p>
          <a:p>
            <a:pPr marL="177800" indent="-177800">
              <a:buClr>
                <a:schemeClr val="bg1">
                  <a:lumMod val="65000"/>
                </a:schemeClr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rgbClr val="FFFF00"/>
                </a:solidFill>
                <a:latin typeface="Arial Narrow"/>
                <a:ea typeface="Arial" charset="0"/>
                <a:cs typeface="Arial Narrow"/>
              </a:rPr>
              <a:t>Increased ICP</a:t>
            </a:r>
          </a:p>
        </p:txBody>
      </p:sp>
      <p:pic>
        <p:nvPicPr>
          <p:cNvPr id="19474" name="Picture 21" descr="D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75" y="1089025"/>
            <a:ext cx="293688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22" descr="H1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4633913"/>
            <a:ext cx="3365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23" descr="H1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6049963"/>
            <a:ext cx="3111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24" descr="Vestubular.gif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4" y="2897188"/>
            <a:ext cx="18446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25" descr="AchM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1" y="376239"/>
            <a:ext cx="339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26" descr="H1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058864"/>
            <a:ext cx="292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27" descr="D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1941514"/>
            <a:ext cx="4270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1" name="Picture 28" descr="AchM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589" y="4983164"/>
            <a:ext cx="4794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2" name="Picture 29" descr="AchM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6005513"/>
            <a:ext cx="4048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Picture 30" descr="NK1.g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4" y="1998664"/>
            <a:ext cx="4270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Picture 31" descr="NK1.g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1" y="714376"/>
            <a:ext cx="354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5" name="Picture 33" descr="5HT3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19415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6" name="Picture 36" descr="5HT3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375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7" name="Picture 37" descr="5HT2.g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6015039"/>
            <a:ext cx="39528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8" name="Picture 38" descr="5HT2.g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9" y="376239"/>
            <a:ext cx="338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9" name="Picture 39" descr="5HT3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5" y="376239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0" name="Arc 3"/>
          <p:cNvSpPr>
            <a:spLocks/>
          </p:cNvSpPr>
          <p:nvPr/>
        </p:nvSpPr>
        <p:spPr bwMode="auto">
          <a:xfrm rot="-2235632">
            <a:off x="4581526" y="1662113"/>
            <a:ext cx="277813" cy="3452812"/>
          </a:xfrm>
          <a:custGeom>
            <a:avLst/>
            <a:gdLst>
              <a:gd name="T0" fmla="*/ 0 w 21181"/>
              <a:gd name="T1" fmla="*/ 2147483646 h 21600"/>
              <a:gd name="T2" fmla="*/ 2147483646 w 21181"/>
              <a:gd name="T3" fmla="*/ 0 h 21600"/>
              <a:gd name="T4" fmla="*/ 2147483646 w 21181"/>
              <a:gd name="T5" fmla="*/ 2147483646 h 21600"/>
              <a:gd name="T6" fmla="*/ 0 60000 65536"/>
              <a:gd name="T7" fmla="*/ 0 60000 65536"/>
              <a:gd name="T8" fmla="*/ 0 60000 65536"/>
              <a:gd name="T9" fmla="*/ 0 w 21181"/>
              <a:gd name="T10" fmla="*/ 0 h 21600"/>
              <a:gd name="T11" fmla="*/ 21181 w 2118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81" h="21600" fill="none" extrusionOk="0">
                <a:moveTo>
                  <a:pt x="0" y="17365"/>
                </a:moveTo>
                <a:cubicBezTo>
                  <a:pt x="2016" y="7278"/>
                  <a:pt x="10866" y="13"/>
                  <a:pt x="21153" y="0"/>
                </a:cubicBezTo>
              </a:path>
              <a:path w="21181" h="21600" stroke="0" extrusionOk="0">
                <a:moveTo>
                  <a:pt x="0" y="17365"/>
                </a:moveTo>
                <a:cubicBezTo>
                  <a:pt x="2016" y="7278"/>
                  <a:pt x="10866" y="13"/>
                  <a:pt x="21153" y="0"/>
                </a:cubicBezTo>
                <a:lnTo>
                  <a:pt x="21181" y="21600"/>
                </a:lnTo>
                <a:lnTo>
                  <a:pt x="0" y="17365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91" name="Freeform 4"/>
          <p:cNvSpPr>
            <a:spLocks/>
          </p:cNvSpPr>
          <p:nvPr/>
        </p:nvSpPr>
        <p:spPr bwMode="auto">
          <a:xfrm rot="-4278100">
            <a:off x="3098007" y="2532857"/>
            <a:ext cx="1317625" cy="477838"/>
          </a:xfrm>
          <a:custGeom>
            <a:avLst/>
            <a:gdLst>
              <a:gd name="T0" fmla="*/ 0 w 654"/>
              <a:gd name="T1" fmla="*/ 0 h 222"/>
              <a:gd name="T2" fmla="*/ 2147483646 w 654"/>
              <a:gd name="T3" fmla="*/ 2147483646 h 222"/>
              <a:gd name="T4" fmla="*/ 0 60000 65536"/>
              <a:gd name="T5" fmla="*/ 0 60000 65536"/>
              <a:gd name="T6" fmla="*/ 0 w 654"/>
              <a:gd name="T7" fmla="*/ 0 h 222"/>
              <a:gd name="T8" fmla="*/ 654 w 654"/>
              <a:gd name="T9" fmla="*/ 222 h 2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222">
                <a:moveTo>
                  <a:pt x="0" y="0"/>
                </a:moveTo>
                <a:lnTo>
                  <a:pt x="653" y="221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4724400" y="2373314"/>
            <a:ext cx="4940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76213" indent="-176213">
              <a:buFont typeface="Arial"/>
              <a:buChar char="•"/>
              <a:defRPr/>
            </a:pPr>
            <a:r>
              <a:rPr lang="en-US" b="1" dirty="0">
                <a:solidFill>
                  <a:srgbClr val="FFFF00"/>
                </a:solidFill>
                <a:latin typeface="Arial" charset="0"/>
                <a:ea typeface="Arial" charset="0"/>
              </a:rPr>
              <a:t>dorsal vagal complex </a:t>
            </a:r>
          </a:p>
        </p:txBody>
      </p:sp>
      <p:pic>
        <p:nvPicPr>
          <p:cNvPr id="19493" name="Picture 48" descr="CB1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4" y="2373314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4" name="Picture 49" descr="CB1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4200526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5" name="Picture 50" descr="CB1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742950"/>
            <a:ext cx="325438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6" name="Picture 30" descr="NK1.g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9" y="4556125"/>
            <a:ext cx="4270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7" name="Picture 30" descr="NK1.g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9" y="2393950"/>
            <a:ext cx="4270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8" name="TextBox 53"/>
          <p:cNvSpPr txBox="1">
            <a:spLocks noChangeArrowheads="1"/>
          </p:cNvSpPr>
          <p:nvPr/>
        </p:nvSpPr>
        <p:spPr bwMode="auto">
          <a:xfrm>
            <a:off x="6210301" y="344489"/>
            <a:ext cx="1165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dirty="0"/>
              <a:t>Muscarinic</a:t>
            </a:r>
          </a:p>
        </p:txBody>
      </p:sp>
      <p:sp>
        <p:nvSpPr>
          <p:cNvPr id="19499" name="TextBox 54"/>
          <p:cNvSpPr txBox="1">
            <a:spLocks noChangeArrowheads="1"/>
          </p:cNvSpPr>
          <p:nvPr/>
        </p:nvSpPr>
        <p:spPr bwMode="auto">
          <a:xfrm>
            <a:off x="6210300" y="682625"/>
            <a:ext cx="1347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/>
              <a:t>Neurokinin-1</a:t>
            </a:r>
          </a:p>
        </p:txBody>
      </p:sp>
      <p:sp>
        <p:nvSpPr>
          <p:cNvPr id="19500" name="TextBox 55"/>
          <p:cNvSpPr txBox="1">
            <a:spLocks noChangeArrowheads="1"/>
          </p:cNvSpPr>
          <p:nvPr/>
        </p:nvSpPr>
        <p:spPr bwMode="auto">
          <a:xfrm>
            <a:off x="6210301" y="1020764"/>
            <a:ext cx="10969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/>
              <a:t>Histamine</a:t>
            </a:r>
          </a:p>
        </p:txBody>
      </p:sp>
      <p:sp>
        <p:nvSpPr>
          <p:cNvPr id="19501" name="TextBox 56"/>
          <p:cNvSpPr txBox="1">
            <a:spLocks noChangeArrowheads="1"/>
          </p:cNvSpPr>
          <p:nvPr/>
        </p:nvSpPr>
        <p:spPr bwMode="auto">
          <a:xfrm>
            <a:off x="8653464" y="376239"/>
            <a:ext cx="1062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/>
              <a:t>Serotonin</a:t>
            </a:r>
          </a:p>
        </p:txBody>
      </p:sp>
      <p:sp>
        <p:nvSpPr>
          <p:cNvPr id="19502" name="TextBox 57"/>
          <p:cNvSpPr txBox="1">
            <a:spLocks noChangeArrowheads="1"/>
          </p:cNvSpPr>
          <p:nvPr/>
        </p:nvSpPr>
        <p:spPr bwMode="auto">
          <a:xfrm>
            <a:off x="8643939" y="719139"/>
            <a:ext cx="1336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/>
              <a:t>Cannabinoid</a:t>
            </a:r>
          </a:p>
        </p:txBody>
      </p:sp>
      <p:sp>
        <p:nvSpPr>
          <p:cNvPr id="19503" name="TextBox 58"/>
          <p:cNvSpPr txBox="1">
            <a:spLocks noChangeArrowheads="1"/>
          </p:cNvSpPr>
          <p:nvPr/>
        </p:nvSpPr>
        <p:spPr bwMode="auto">
          <a:xfrm>
            <a:off x="8680451" y="1042989"/>
            <a:ext cx="1120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/>
              <a:t>Dopamine</a:t>
            </a:r>
          </a:p>
        </p:txBody>
      </p:sp>
      <p:sp>
        <p:nvSpPr>
          <p:cNvPr id="61" name="Trapezoid 60"/>
          <p:cNvSpPr>
            <a:spLocks noChangeArrowheads="1"/>
          </p:cNvSpPr>
          <p:nvPr/>
        </p:nvSpPr>
        <p:spPr bwMode="auto">
          <a:xfrm>
            <a:off x="4881563" y="4633913"/>
            <a:ext cx="2425700" cy="1225550"/>
          </a:xfrm>
          <a:custGeom>
            <a:avLst/>
            <a:gdLst>
              <a:gd name="T0" fmla="*/ 1212850 w 2425700"/>
              <a:gd name="T1" fmla="*/ 0 h 1225550"/>
              <a:gd name="T2" fmla="*/ 153194 w 2425700"/>
              <a:gd name="T3" fmla="*/ 612775 h 1225550"/>
              <a:gd name="T4" fmla="*/ 1212850 w 2425700"/>
              <a:gd name="T5" fmla="*/ 1225550 h 1225550"/>
              <a:gd name="T6" fmla="*/ 2272506 w 2425700"/>
              <a:gd name="T7" fmla="*/ 612775 h 1225550"/>
              <a:gd name="T8" fmla="*/ 3 60000 65536"/>
              <a:gd name="T9" fmla="*/ 2 60000 65536"/>
              <a:gd name="T10" fmla="*/ 1 60000 65536"/>
              <a:gd name="T11" fmla="*/ 0 60000 65536"/>
              <a:gd name="T12" fmla="*/ 204258 w 2425700"/>
              <a:gd name="T13" fmla="*/ 103199 h 1225550"/>
              <a:gd name="T14" fmla="*/ 2221442 w 2425700"/>
              <a:gd name="T15" fmla="*/ 1225550 h 1225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5700" h="1225550">
                <a:moveTo>
                  <a:pt x="0" y="1225550"/>
                </a:moveTo>
                <a:lnTo>
                  <a:pt x="306388" y="0"/>
                </a:lnTo>
                <a:lnTo>
                  <a:pt x="2119313" y="0"/>
                </a:lnTo>
                <a:lnTo>
                  <a:pt x="2425700" y="1225550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5" dist="22987" dir="5400000" algn="tl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7F7F7F"/>
                </a:solidFill>
              </a:rPr>
              <a:t>Vomiting Center</a:t>
            </a:r>
            <a:br>
              <a:rPr lang="en-US" b="1" dirty="0">
                <a:solidFill>
                  <a:srgbClr val="7F7F7F"/>
                </a:solidFill>
              </a:rPr>
            </a:br>
            <a:br>
              <a:rPr lang="en-US" b="1" dirty="0">
                <a:solidFill>
                  <a:srgbClr val="7F7F7F"/>
                </a:solidFill>
              </a:rPr>
            </a:br>
            <a:r>
              <a:rPr lang="en-US" b="1" dirty="0">
                <a:solidFill>
                  <a:srgbClr val="7F7F7F"/>
                </a:solidFill>
              </a:rPr>
              <a:t>(Central Pattern Generator)</a:t>
            </a:r>
          </a:p>
        </p:txBody>
      </p:sp>
    </p:spTree>
    <p:extLst>
      <p:ext uri="{BB962C8B-B14F-4D97-AF65-F5344CB8AC3E}">
        <p14:creationId xmlns:p14="http://schemas.microsoft.com/office/powerpoint/2010/main" val="215955762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</TotalTime>
  <Words>2268</Words>
  <Application>Microsoft Office PowerPoint</Application>
  <PresentationFormat>Widescreen</PresentationFormat>
  <Paragraphs>377</Paragraphs>
  <Slides>50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Arial</vt:lpstr>
      <vt:lpstr>Arial Narrow</vt:lpstr>
      <vt:lpstr>Calibri</vt:lpstr>
      <vt:lpstr>Calibri Light</vt:lpstr>
      <vt:lpstr>Garamond</vt:lpstr>
      <vt:lpstr>Tahoma</vt:lpstr>
      <vt:lpstr>Times New Roman</vt:lpstr>
      <vt:lpstr>Wingdings</vt:lpstr>
      <vt:lpstr>Office Theme</vt:lpstr>
      <vt:lpstr>ClipArt</vt:lpstr>
      <vt:lpstr>CorelDRAW</vt:lpstr>
      <vt:lpstr>NAUSEA &amp;Vomiting </vt:lpstr>
      <vt:lpstr>Learning Objectives Following this lecture, students should be able to: </vt:lpstr>
      <vt:lpstr>Terminology</vt:lpstr>
      <vt:lpstr>Terminology</vt:lpstr>
      <vt:lpstr>Nausea Pathway</vt:lpstr>
      <vt:lpstr>PowerPoint Presentation</vt:lpstr>
      <vt:lpstr>PowerPoint Presentation</vt:lpstr>
      <vt:lpstr>  A Central Final Pathway for Nausea  </vt:lpstr>
      <vt:lpstr>PowerPoint Presentation</vt:lpstr>
      <vt:lpstr>PowerPoint Presentation</vt:lpstr>
      <vt:lpstr>PowerPoint Presentation</vt:lpstr>
      <vt:lpstr>Epidemiology</vt:lpstr>
      <vt:lpstr>Etiology</vt:lpstr>
      <vt:lpstr>Etiology</vt:lpstr>
      <vt:lpstr>Etiology</vt:lpstr>
      <vt:lpstr>Less common etiologies</vt:lpstr>
      <vt:lpstr>Causes of Nausea and Vomiting</vt:lpstr>
      <vt:lpstr> Vestibular Apparatus</vt:lpstr>
      <vt:lpstr>Assessment - History</vt:lpstr>
      <vt:lpstr>Nausea and Vomiting:  Key Historical Questions</vt:lpstr>
      <vt:lpstr>Radiopaque markers still in the stomach 6 hours after meal in a diabetic with nausea</vt:lpstr>
      <vt:lpstr>Physical Examination</vt:lpstr>
      <vt:lpstr>Paraclinical  Studies</vt:lpstr>
      <vt:lpstr>Radiological studies</vt:lpstr>
      <vt:lpstr>Most common cause of N&amp;V in daily practice</vt:lpstr>
      <vt:lpstr>Psychogenic Vomiting</vt:lpstr>
      <vt:lpstr>Chronic vomiting due to gastroparesis associated with a gastric bezoar</vt:lpstr>
      <vt:lpstr>Treatment</vt:lpstr>
      <vt:lpstr>Identify underlying causes: six sentinel questions</vt:lpstr>
      <vt:lpstr>Identify underlying causes: six sentinel questions</vt:lpstr>
      <vt:lpstr>Identify underlying causes: six sentinel questions</vt:lpstr>
      <vt:lpstr>Treat Complications</vt:lpstr>
      <vt:lpstr>Post-emetic purpura  (“mask phenomenom)</vt:lpstr>
      <vt:lpstr>Mallory-Weiss tear with clot</vt:lpstr>
      <vt:lpstr>Two tears: one at 7 o’clock opposite other tear at 1 o’clock </vt:lpstr>
      <vt:lpstr>Esophageal hematoma secondary to forceful emesis</vt:lpstr>
      <vt:lpstr>Treat Complications: Metabolic</vt:lpstr>
      <vt:lpstr>Drugs with anti- emetic properties and known mechanisms</vt:lpstr>
      <vt:lpstr>Drugs with multiple anti-emetic  properties</vt:lpstr>
      <vt:lpstr>PowerPoint Presentation</vt:lpstr>
      <vt:lpstr>PowerPoint Presentation</vt:lpstr>
      <vt:lpstr>PowerPoint Presentation</vt:lpstr>
      <vt:lpstr>Symptom relief:  5HT3  Antagonists</vt:lpstr>
      <vt:lpstr>Symptom relief – Selective 5HT3 receptor antagonists</vt:lpstr>
      <vt:lpstr>Symptom relief - Corticosteroids</vt:lpstr>
      <vt:lpstr>Symptom relief - Octreotide</vt:lpstr>
      <vt:lpstr>Symptom relief – Non-pharm</vt:lpstr>
      <vt:lpstr>Symptom relief – Nonsurgical procedures</vt:lpstr>
      <vt:lpstr>Summary 1</vt:lpstr>
      <vt:lpstr>Summary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NAUSEA &amp;Vomiting </dc:title>
  <dc:creator>Reza Malekzadeh</dc:creator>
  <cp:lastModifiedBy>Dr Malekzadeh</cp:lastModifiedBy>
  <cp:revision>27</cp:revision>
  <dcterms:created xsi:type="dcterms:W3CDTF">2015-09-23T05:52:10Z</dcterms:created>
  <dcterms:modified xsi:type="dcterms:W3CDTF">2020-12-26T07:27:16Z</dcterms:modified>
</cp:coreProperties>
</file>