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4" r:id="rId3"/>
    <p:sldMasterId id="2147483786" r:id="rId4"/>
    <p:sldMasterId id="2147483822" r:id="rId5"/>
  </p:sldMasterIdLst>
  <p:notesMasterIdLst>
    <p:notesMasterId r:id="rId46"/>
  </p:notesMasterIdLst>
  <p:sldIdLst>
    <p:sldId id="256" r:id="rId6"/>
    <p:sldId id="1060" r:id="rId7"/>
    <p:sldId id="404" r:id="rId8"/>
    <p:sldId id="403" r:id="rId9"/>
    <p:sldId id="307" r:id="rId10"/>
    <p:sldId id="1861" r:id="rId11"/>
    <p:sldId id="1862" r:id="rId12"/>
    <p:sldId id="1863" r:id="rId13"/>
    <p:sldId id="1864" r:id="rId14"/>
    <p:sldId id="1865" r:id="rId15"/>
    <p:sldId id="1866" r:id="rId16"/>
    <p:sldId id="1867" r:id="rId17"/>
    <p:sldId id="1049" r:id="rId18"/>
    <p:sldId id="1868" r:id="rId19"/>
    <p:sldId id="1044" r:id="rId20"/>
    <p:sldId id="289" r:id="rId21"/>
    <p:sldId id="265" r:id="rId22"/>
    <p:sldId id="990" r:id="rId23"/>
    <p:sldId id="260" r:id="rId24"/>
    <p:sldId id="986" r:id="rId25"/>
    <p:sldId id="368" r:id="rId26"/>
    <p:sldId id="369" r:id="rId27"/>
    <p:sldId id="1045" r:id="rId28"/>
    <p:sldId id="991" r:id="rId29"/>
    <p:sldId id="1004" r:id="rId30"/>
    <p:sldId id="272" r:id="rId31"/>
    <p:sldId id="355" r:id="rId32"/>
    <p:sldId id="271" r:id="rId33"/>
    <p:sldId id="339" r:id="rId34"/>
    <p:sldId id="1046" r:id="rId35"/>
    <p:sldId id="1047" r:id="rId36"/>
    <p:sldId id="1048" r:id="rId37"/>
    <p:sldId id="350" r:id="rId38"/>
    <p:sldId id="319" r:id="rId39"/>
    <p:sldId id="313" r:id="rId40"/>
    <p:sldId id="348" r:id="rId41"/>
    <p:sldId id="310" r:id="rId42"/>
    <p:sldId id="269" r:id="rId43"/>
    <p:sldId id="270" r:id="rId44"/>
    <p:sldId id="26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>
        <p:scale>
          <a:sx n="58" d="100"/>
          <a:sy n="58" d="100"/>
        </p:scale>
        <p:origin x="1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GBD_Presentation\premature_dea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GBD_Presentation\premature_dea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GBD_Presentation\premature_deat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GBD_Presentation\premature_dea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GBD_Presentation\premature_deat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GBD_Presentation\premature_dea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BD_2015\GIGBD\15_49_Level_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GBD_2015\GIGBD\Age_Patterns\Cirrho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بیماری های عفونی، مادران، و کودکان</c:v>
                </c:pt>
                <c:pt idx="1">
                  <c:v>بیماری های مزمن غیرواگیر</c:v>
                </c:pt>
                <c:pt idx="2">
                  <c:v>آسیب ها</c:v>
                </c:pt>
              </c:strCache>
            </c:strRef>
          </c:cat>
          <c:val>
            <c:numRef>
              <c:f>Sheet2!$B$2:$B$4</c:f>
              <c:numCache>
                <c:formatCode>#,##0</c:formatCode>
                <c:ptCount val="3"/>
                <c:pt idx="0">
                  <c:v>25000</c:v>
                </c:pt>
                <c:pt idx="1">
                  <c:v>313000</c:v>
                </c:pt>
                <c:pt idx="2">
                  <c:v>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5-4194-8217-DFAA818CE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393104"/>
        <c:axId val="1678393520"/>
      </c:barChart>
      <c:catAx>
        <c:axId val="16783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678393520"/>
        <c:crosses val="autoZero"/>
        <c:auto val="1"/>
        <c:lblAlgn val="ctr"/>
        <c:lblOffset val="100"/>
        <c:noMultiLvlLbl val="0"/>
      </c:catAx>
      <c:valAx>
        <c:axId val="167839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39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143835866622767E-2"/>
          <c:y val="0.24695117456166429"/>
          <c:w val="0.75826911080335113"/>
          <c:h val="0.732469597567585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D60-40B7-8140-34D4DF1BF2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D60-40B7-8140-34D4DF1BF2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D60-40B7-8140-34D4DF1BF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بیماری های عفونی، مادران، و کودکان</c:v>
                </c:pt>
                <c:pt idx="1">
                  <c:v>بیماری های مزمن غیرواگیر</c:v>
                </c:pt>
                <c:pt idx="2">
                  <c:v>آسیب ها</c:v>
                </c:pt>
              </c:strCache>
            </c:strRef>
          </c:cat>
          <c:val>
            <c:numRef>
              <c:f>Sheet2!$B$2:$B$4</c:f>
              <c:numCache>
                <c:formatCode>#,##0</c:formatCode>
                <c:ptCount val="3"/>
                <c:pt idx="0">
                  <c:v>25000</c:v>
                </c:pt>
                <c:pt idx="1">
                  <c:v>313000</c:v>
                </c:pt>
                <c:pt idx="2">
                  <c:v>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60-40B7-8140-34D4DF1BF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Sheet3!$A$8:$A$10</c:f>
              <c:strCache>
                <c:ptCount val="3"/>
                <c:pt idx="0">
                  <c:v>بیماری های عفونی، مادران، و کودکان</c:v>
                </c:pt>
                <c:pt idx="1">
                  <c:v>بیماری های مزمن غیرواگیر</c:v>
                </c:pt>
                <c:pt idx="2">
                  <c:v>آسیب ها</c:v>
                </c:pt>
              </c:strCache>
            </c:strRef>
          </c:cat>
          <c:val>
            <c:numRef>
              <c:f>Sheet3!$B$8:$B$10</c:f>
              <c:numCache>
                <c:formatCode>#,##0</c:formatCode>
                <c:ptCount val="3"/>
                <c:pt idx="0">
                  <c:v>17000</c:v>
                </c:pt>
                <c:pt idx="1">
                  <c:v>122000</c:v>
                </c:pt>
                <c:pt idx="2">
                  <c:v>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C-4331-B919-A1B1ECB1A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2622400"/>
        <c:axId val="1662621984"/>
      </c:barChart>
      <c:catAx>
        <c:axId val="16626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662621984"/>
        <c:crosses val="autoZero"/>
        <c:auto val="1"/>
        <c:lblAlgn val="ctr"/>
        <c:lblOffset val="100"/>
        <c:noMultiLvlLbl val="0"/>
      </c:catAx>
      <c:valAx>
        <c:axId val="16626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6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Sheet3!$A$2:$A$4</c:f>
              <c:strCache>
                <c:ptCount val="3"/>
                <c:pt idx="0">
                  <c:v>بیماری های عفونی، مادران، و کودکان</c:v>
                </c:pt>
                <c:pt idx="1">
                  <c:v>بیماری های مزمن غیرواگیر</c:v>
                </c:pt>
                <c:pt idx="2">
                  <c:v>آسیب ها</c:v>
                </c:pt>
              </c:strCache>
            </c:strRef>
          </c:cat>
          <c:val>
            <c:numRef>
              <c:f>Sheet3!$B$2:$B$4</c:f>
              <c:numCache>
                <c:formatCode>#,##0</c:formatCode>
                <c:ptCount val="3"/>
                <c:pt idx="0">
                  <c:v>15000</c:v>
                </c:pt>
                <c:pt idx="1">
                  <c:v>40000</c:v>
                </c:pt>
                <c:pt idx="2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4-4C1B-A3F2-28879749B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0321424"/>
        <c:axId val="1689244672"/>
      </c:barChart>
      <c:catAx>
        <c:axId val="168032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689244672"/>
        <c:crosses val="autoZero"/>
        <c:auto val="1"/>
        <c:lblAlgn val="ctr"/>
        <c:lblOffset val="100"/>
        <c:noMultiLvlLbl val="0"/>
      </c:catAx>
      <c:valAx>
        <c:axId val="16892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3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Sheet4!$A$15:$A$21</c:f>
              <c:strCache>
                <c:ptCount val="7"/>
                <c:pt idx="0">
                  <c:v>بیماری ایسکمیک قلبی</c:v>
                </c:pt>
                <c:pt idx="1">
                  <c:v>سکته مغزی</c:v>
                </c:pt>
                <c:pt idx="2">
                  <c:v>سرطان ها</c:v>
                </c:pt>
                <c:pt idx="3">
                  <c:v>بیماری انسدادی ریوی</c:v>
                </c:pt>
                <c:pt idx="4">
                  <c:v>دیابت</c:v>
                </c:pt>
                <c:pt idx="5">
                  <c:v>بیماری مزمن کلیوی</c:v>
                </c:pt>
                <c:pt idx="6">
                  <c:v>بیماری مزمن کبدی</c:v>
                </c:pt>
              </c:strCache>
            </c:strRef>
          </c:cat>
          <c:val>
            <c:numRef>
              <c:f>Sheet4!$B$15:$B$21</c:f>
              <c:numCache>
                <c:formatCode>#,##0</c:formatCode>
                <c:ptCount val="7"/>
                <c:pt idx="0">
                  <c:v>32000</c:v>
                </c:pt>
                <c:pt idx="1">
                  <c:v>11000</c:v>
                </c:pt>
                <c:pt idx="2">
                  <c:v>34000</c:v>
                </c:pt>
                <c:pt idx="3">
                  <c:v>4800</c:v>
                </c:pt>
                <c:pt idx="4">
                  <c:v>7100</c:v>
                </c:pt>
                <c:pt idx="5">
                  <c:v>3800</c:v>
                </c:pt>
                <c:pt idx="6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D-435F-9507-724873E92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263152"/>
        <c:axId val="1689261488"/>
      </c:barChart>
      <c:catAx>
        <c:axId val="16892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689261488"/>
        <c:crosses val="autoZero"/>
        <c:auto val="1"/>
        <c:lblAlgn val="ctr"/>
        <c:lblOffset val="100"/>
        <c:noMultiLvlLbl val="0"/>
      </c:catAx>
      <c:valAx>
        <c:axId val="168926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26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73528289515044E-2"/>
          <c:y val="0.19229183552890025"/>
          <c:w val="0.83250899200227368"/>
          <c:h val="0.524909938886375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بیماری ایسکمیک قلبی</c:v>
                </c:pt>
                <c:pt idx="1">
                  <c:v>سکته مغزی</c:v>
                </c:pt>
                <c:pt idx="2">
                  <c:v>سرطان ها</c:v>
                </c:pt>
                <c:pt idx="3">
                  <c:v>بیماری انسدادی ریوی</c:v>
                </c:pt>
                <c:pt idx="4">
                  <c:v>دیابت</c:v>
                </c:pt>
                <c:pt idx="5">
                  <c:v>بیماری مزمن کلیوی</c:v>
                </c:pt>
                <c:pt idx="6">
                  <c:v>بیماری مزمن کبدی</c:v>
                </c:pt>
              </c:strCache>
            </c:strRef>
          </c:cat>
          <c:val>
            <c:numRef>
              <c:f>Sheet4!$B$2:$B$8</c:f>
              <c:numCache>
                <c:formatCode>#,##0</c:formatCode>
                <c:ptCount val="7"/>
                <c:pt idx="0">
                  <c:v>7000</c:v>
                </c:pt>
                <c:pt idx="1">
                  <c:v>2500</c:v>
                </c:pt>
                <c:pt idx="2">
                  <c:v>11000</c:v>
                </c:pt>
                <c:pt idx="3">
                  <c:v>1200</c:v>
                </c:pt>
                <c:pt idx="4">
                  <c:v>1000</c:v>
                </c:pt>
                <c:pt idx="5">
                  <c:v>1160</c:v>
                </c:pt>
                <c:pt idx="6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C-45FD-909D-4F85C627E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262736"/>
        <c:axId val="1689257744"/>
      </c:barChart>
      <c:catAx>
        <c:axId val="16892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689257744"/>
        <c:crosses val="autoZero"/>
        <c:auto val="1"/>
        <c:lblAlgn val="ctr"/>
        <c:lblOffset val="100"/>
        <c:noMultiLvlLbl val="0"/>
      </c:catAx>
      <c:valAx>
        <c:axId val="168925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26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FFFF00"/>
                </a:solidFill>
              </a:rPr>
              <a:t>Deaths due to Digestive Diseases, Adults 15-49 years</a:t>
            </a:r>
            <a:r>
              <a:rPr lang="en-US" sz="2800" baseline="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Iran 2015</a:t>
            </a:r>
          </a:p>
        </c:rich>
      </c:tx>
      <c:layout>
        <c:manualLayout>
          <c:xMode val="edge"/>
          <c:yMode val="edge"/>
          <c:x val="0.120116328446982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9673051635406733"/>
          <c:w val="0.98502370163844777"/>
          <c:h val="0.8032419485171316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3-4BBB-908A-F9C140BB8AC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93-4BBB-908A-F9C140BB8A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93-4BBB-908A-F9C140BB8A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93-4BBB-908A-F9C140BB8AC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93-4BBB-908A-F9C140BB8AC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93-4BBB-908A-F9C140BB8AC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93-4BBB-908A-F9C140BB8AC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493-4BBB-908A-F9C140BB8AC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493-4BBB-908A-F9C140BB8AC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493-4BBB-908A-F9C140BB8AC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493-4BBB-908A-F9C140BB8AC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493-4BBB-908A-F9C140BB8AC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93-4BBB-908A-F9C140BB8AC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493-4BBB-908A-F9C140BB8AC4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493-4BBB-908A-F9C140BB8AC4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493-4BBB-908A-F9C140BB8AC4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4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493-4BBB-908A-F9C140BB8AC4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93-4BBB-908A-F9C140BB8AC4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93-4BBB-908A-F9C140BB8AC4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93-4BBB-908A-F9C140BB8AC4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93-4BBB-908A-F9C140BB8AC4}"/>
                </c:ext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93-4BBB-908A-F9C140BB8AC4}"/>
                </c:ext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93-4BBB-908A-F9C140BB8AC4}"/>
                </c:ext>
              </c:extLst>
            </c:dLbl>
            <c:dLbl>
              <c:idx val="9"/>
              <c:layout>
                <c:manualLayout>
                  <c:x val="-1.2961993103650265E-16"/>
                  <c:y val="-6.4045821850028621E-17"/>
                </c:manualLayout>
              </c:layout>
              <c:tx>
                <c:rich>
                  <a:bodyPr/>
                  <a:lstStyle/>
                  <a:p>
                    <a:fld id="{1AD1E81B-D574-4653-B465-1F0DEF825105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493-4BBB-908A-F9C140BB8AC4}"/>
                </c:ext>
              </c:extLst>
            </c:dLbl>
            <c:dLbl>
              <c:idx val="11"/>
              <c:layout>
                <c:manualLayout>
                  <c:x val="7.0702597318366102E-3"/>
                  <c:y val="-3.4934488206997023E-2"/>
                </c:manualLayout>
              </c:layout>
              <c:tx>
                <c:rich>
                  <a:bodyPr/>
                  <a:lstStyle/>
                  <a:p>
                    <a:fld id="{A8ADDA63-1540-44CD-B8F3-4CE0ED8480C3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493-4BBB-908A-F9C140BB8AC4}"/>
                </c:ext>
              </c:extLst>
            </c:dLbl>
            <c:dLbl>
              <c:idx val="12"/>
              <c:layout>
                <c:manualLayout>
                  <c:x val="5.3027643880481437E-3"/>
                  <c:y val="-6.9868976413995322E-3"/>
                </c:manualLayout>
              </c:layout>
              <c:tx>
                <c:rich>
                  <a:bodyPr/>
                  <a:lstStyle/>
                  <a:p>
                    <a:fld id="{313D1C07-F901-472F-8041-D9F6C9C4DE3B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, </a:t>
                    </a:r>
                    <a:fld id="{3E1862F6-CCBC-4927-A671-D5FD8B210133}" type="PERCENTAGE">
                      <a:rPr lang="en-US" smtClean="0"/>
                      <a:pPr/>
                      <a:t>[PERCENTAGE]</a:t>
                    </a:fld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94048093910845E-2"/>
                      <c:h val="5.92838264872739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7493-4BBB-908A-F9C140BB8AC4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0CF6F0-73C2-4354-8AEE-9E0DB4D62764}" type="CATEGORYNAME">
                      <a:rPr lang="en-US"/>
                      <a:pPr>
                        <a:defRPr sz="16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/>
                      <a:t> </a:t>
                    </a:r>
                    <a:fld id="{9DB8DC93-7FA9-452B-B228-916B3121B535}" type="PERCENTAGE">
                      <a:rPr lang="en-US"/>
                      <a:pPr>
                        <a:defRPr sz="16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7493-4BBB-908A-F9C140BB8AC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F115F34-F9A0-4F03-AE1B-2A59DE1CF6B3}" type="CATEGORYNAME">
                      <a:rPr lang="en-US"/>
                      <a:pPr/>
                      <a:t>[CATEGORY NAME]</a:t>
                    </a:fld>
                    <a:r>
                      <a:rPr lang="en-US"/>
                      <a:t> </a:t>
                    </a:r>
                    <a:fld id="{BFA81363-9709-4919-90CB-638C9D5F6EA9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7493-4BBB-908A-F9C140BB8AC4}"/>
                </c:ext>
              </c:extLst>
            </c:dLbl>
            <c:dLbl>
              <c:idx val="15"/>
              <c:layout>
                <c:manualLayout>
                  <c:x val="-1.6450939738972476E-16"/>
                  <c:y val="7.06987899406039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93-4BBB-908A-F9C140BB8AC4}"/>
                </c:ext>
              </c:extLst>
            </c:dLbl>
            <c:dLbl>
              <c:idx val="16"/>
              <c:layout>
                <c:manualLayout>
                  <c:x val="-9.1656284771424013E-2"/>
                  <c:y val="2.4041373526534036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93-4BBB-908A-F9C140BB8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Sheet3!$G$1:$G$16</c:f>
              <c:strCache>
                <c:ptCount val="16"/>
                <c:pt idx="0">
                  <c:v>Stomach cancer</c:v>
                </c:pt>
                <c:pt idx="1">
                  <c:v>Colorectal cancer</c:v>
                </c:pt>
                <c:pt idx="2">
                  <c:v>Other Digestive</c:v>
                </c:pt>
                <c:pt idx="3">
                  <c:v>Cirrhosis</c:v>
                </c:pt>
                <c:pt idx="4">
                  <c:v>Esophageal cancer</c:v>
                </c:pt>
                <c:pt idx="5">
                  <c:v>Liver Cancer</c:v>
                </c:pt>
                <c:pt idx="6">
                  <c:v>Gallbladder biliary cancer</c:v>
                </c:pt>
                <c:pt idx="7">
                  <c:v>Hepatitis B</c:v>
                </c:pt>
                <c:pt idx="8">
                  <c:v>Diarrheal diseases</c:v>
                </c:pt>
                <c:pt idx="9">
                  <c:v>Hepatitis C</c:v>
                </c:pt>
                <c:pt idx="10">
                  <c:v>PUD</c:v>
                </c:pt>
                <c:pt idx="11">
                  <c:v>Acute hepatitis A</c:v>
                </c:pt>
                <c:pt idx="12">
                  <c:v>IBD</c:v>
                </c:pt>
                <c:pt idx="13">
                  <c:v>Acute hepatitis E</c:v>
                </c:pt>
                <c:pt idx="14">
                  <c:v>Other Infections</c:v>
                </c:pt>
                <c:pt idx="15">
                  <c:v>Gastritis and duodenitis</c:v>
                </c:pt>
              </c:strCache>
            </c:strRef>
          </c:cat>
          <c:val>
            <c:numRef>
              <c:f>Sheet3!$H$1:$H$16</c:f>
              <c:numCache>
                <c:formatCode>General</c:formatCode>
                <c:ptCount val="16"/>
                <c:pt idx="0">
                  <c:v>1.3341474820710001E-2</c:v>
                </c:pt>
                <c:pt idx="1">
                  <c:v>7.4779451680300002E-3</c:v>
                </c:pt>
                <c:pt idx="2">
                  <c:v>6.3319329624599999E-3</c:v>
                </c:pt>
                <c:pt idx="3">
                  <c:v>1.381437917143E-2</c:v>
                </c:pt>
                <c:pt idx="4">
                  <c:v>4.4920760145399996E-3</c:v>
                </c:pt>
                <c:pt idx="5">
                  <c:v>4.5273512782299996E-3</c:v>
                </c:pt>
                <c:pt idx="6">
                  <c:v>1.6679179402E-3</c:v>
                </c:pt>
                <c:pt idx="7">
                  <c:v>2.7754399358000002E-3</c:v>
                </c:pt>
                <c:pt idx="8">
                  <c:v>1.4921815180800001E-3</c:v>
                </c:pt>
                <c:pt idx="9">
                  <c:v>5.1797204940000001E-5</c:v>
                </c:pt>
                <c:pt idx="10">
                  <c:v>3.3748408031599999E-3</c:v>
                </c:pt>
                <c:pt idx="11">
                  <c:v>2.6587505118999999E-4</c:v>
                </c:pt>
                <c:pt idx="12">
                  <c:v>6.3564266948999996E-4</c:v>
                </c:pt>
                <c:pt idx="13">
                  <c:v>5.5248408956999997E-4</c:v>
                </c:pt>
                <c:pt idx="14">
                  <c:v>1.2493209317157999E-3</c:v>
                </c:pt>
                <c:pt idx="15">
                  <c:v>8.4758978679999998E-4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493-4BBB-908A-F9C140BB8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4000" b="1" dirty="0">
                <a:solidFill>
                  <a:srgbClr val="FFFF00"/>
                </a:solidFill>
                <a:cs typeface="B Nazanin" panose="00000400000000000000" pitchFamily="2" charset="-78"/>
              </a:rPr>
              <a:t>توزیع سنی مرگ ناشی</a:t>
            </a:r>
            <a:r>
              <a:rPr lang="fa-IR" sz="4000" b="1" baseline="0" dirty="0">
                <a:solidFill>
                  <a:srgbClr val="FFFF00"/>
                </a:solidFill>
                <a:cs typeface="B Nazanin" panose="00000400000000000000" pitchFamily="2" charset="-78"/>
              </a:rPr>
              <a:t> از سیروز در ایران 1394</a:t>
            </a:r>
            <a:endParaRPr lang="en-US" sz="4000" b="1" dirty="0">
              <a:solidFill>
                <a:srgbClr val="FFFF00"/>
              </a:solidFill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12963296254634837"/>
          <c:y val="7.34024279442465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845163401790722E-2"/>
          <c:y val="0.14588003933136676"/>
          <c:w val="0.76131319140792386"/>
          <c:h val="0.6332769046250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Cirrhosis alcohol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Sheet1!$B$1:$R$1</c:f>
              <c:strCache>
                <c:ptCount val="17"/>
                <c:pt idx="0">
                  <c:v>1-4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80+ years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0.15668576695440001</c:v>
                </c:pt>
                <c:pt idx="4">
                  <c:v>2.0240409037415001</c:v>
                </c:pt>
                <c:pt idx="5">
                  <c:v>6.1564341551146002</c:v>
                </c:pt>
                <c:pt idx="6">
                  <c:v>11.686407284335001</c:v>
                </c:pt>
                <c:pt idx="7">
                  <c:v>15.139448004807999</c:v>
                </c:pt>
                <c:pt idx="8">
                  <c:v>20.344690285473</c:v>
                </c:pt>
                <c:pt idx="9">
                  <c:v>30.94910096425</c:v>
                </c:pt>
                <c:pt idx="10">
                  <c:v>41.120099157228999</c:v>
                </c:pt>
                <c:pt idx="11">
                  <c:v>42.116984974018003</c:v>
                </c:pt>
                <c:pt idx="12">
                  <c:v>43.164990037464001</c:v>
                </c:pt>
                <c:pt idx="13">
                  <c:v>30.162424778173001</c:v>
                </c:pt>
                <c:pt idx="14">
                  <c:v>25.020272310260001</c:v>
                </c:pt>
                <c:pt idx="15">
                  <c:v>22.908385834653998</c:v>
                </c:pt>
                <c:pt idx="16">
                  <c:v>19.105660879700999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9-4158-BE0E-6234CD2A31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Cirrhosis hepatitis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Sheet1!$B$1:$R$1</c:f>
              <c:strCache>
                <c:ptCount val="17"/>
                <c:pt idx="0">
                  <c:v>1-4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80+ years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0.1314457955261</c:v>
                </c:pt>
                <c:pt idx="1">
                  <c:v>0.15119872305331999</c:v>
                </c:pt>
                <c:pt idx="2">
                  <c:v>0.36798769999690001</c:v>
                </c:pt>
                <c:pt idx="3">
                  <c:v>0.90904935579460999</c:v>
                </c:pt>
                <c:pt idx="4">
                  <c:v>6.4441959186771998</c:v>
                </c:pt>
                <c:pt idx="5">
                  <c:v>18.188212155191</c:v>
                </c:pt>
                <c:pt idx="6">
                  <c:v>40.109496434744997</c:v>
                </c:pt>
                <c:pt idx="7">
                  <c:v>60.033845406223001</c:v>
                </c:pt>
                <c:pt idx="8">
                  <c:v>81.248024697481</c:v>
                </c:pt>
                <c:pt idx="9">
                  <c:v>115.12807649222</c:v>
                </c:pt>
                <c:pt idx="10">
                  <c:v>156.37585643813</c:v>
                </c:pt>
                <c:pt idx="11">
                  <c:v>181.72680072238001</c:v>
                </c:pt>
                <c:pt idx="12">
                  <c:v>211.47601216383001</c:v>
                </c:pt>
                <c:pt idx="13">
                  <c:v>167.96643126315999</c:v>
                </c:pt>
                <c:pt idx="14">
                  <c:v>165.16219126351001</c:v>
                </c:pt>
                <c:pt idx="15">
                  <c:v>186.29455282872999</c:v>
                </c:pt>
                <c:pt idx="16">
                  <c:v>244.32783164714999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9-4158-BE0E-6234CD2A313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Cirrhosis hepatitis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Sheet1!$B$1:$R$1</c:f>
              <c:strCache>
                <c:ptCount val="17"/>
                <c:pt idx="0">
                  <c:v>1-4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80+ years</c:v>
                </c:pt>
              </c:strCache>
            </c:strRef>
          </c:cat>
          <c:val>
            <c:numRef>
              <c:f>Sheet1!$B$4:$R$4</c:f>
              <c:numCache>
                <c:formatCode>General</c:formatCode>
                <c:ptCount val="17"/>
                <c:pt idx="0">
                  <c:v>6.0278829458560002E-2</c:v>
                </c:pt>
                <c:pt idx="1">
                  <c:v>6.9370204324699994E-2</c:v>
                </c:pt>
                <c:pt idx="2">
                  <c:v>0.17017606599669999</c:v>
                </c:pt>
                <c:pt idx="3">
                  <c:v>0.41851118939484999</c:v>
                </c:pt>
                <c:pt idx="4">
                  <c:v>3.2782179799978</c:v>
                </c:pt>
                <c:pt idx="5">
                  <c:v>9.4494532651349008</c:v>
                </c:pt>
                <c:pt idx="6">
                  <c:v>23.522637396152</c:v>
                </c:pt>
                <c:pt idx="7">
                  <c:v>38.246011473704002</c:v>
                </c:pt>
                <c:pt idx="8">
                  <c:v>56.309694217379999</c:v>
                </c:pt>
                <c:pt idx="9">
                  <c:v>91.029470423383998</c:v>
                </c:pt>
                <c:pt idx="10">
                  <c:v>125.70226703340001</c:v>
                </c:pt>
                <c:pt idx="11">
                  <c:v>130.24697549557001</c:v>
                </c:pt>
                <c:pt idx="12">
                  <c:v>139.90433426460999</c:v>
                </c:pt>
                <c:pt idx="13">
                  <c:v>110.68922533912</c:v>
                </c:pt>
                <c:pt idx="14">
                  <c:v>103.72606748467</c:v>
                </c:pt>
                <c:pt idx="15">
                  <c:v>106.77843488914</c:v>
                </c:pt>
                <c:pt idx="16">
                  <c:v>145.63017785386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9-4158-BE0E-6234CD2A313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Cirrhosis other causes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Sheet1!$B$1:$R$1</c:f>
              <c:strCache>
                <c:ptCount val="17"/>
                <c:pt idx="0">
                  <c:v>1-4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80+ years</c:v>
                </c:pt>
              </c:strCache>
            </c:strRef>
          </c:cat>
          <c:val>
            <c:numRef>
              <c:f>Sheet1!$B$5:$R$5</c:f>
              <c:numCache>
                <c:formatCode>General</c:formatCode>
                <c:ptCount val="17"/>
                <c:pt idx="0">
                  <c:v>44.79901710195</c:v>
                </c:pt>
                <c:pt idx="1">
                  <c:v>18.006942258311</c:v>
                </c:pt>
                <c:pt idx="2">
                  <c:v>22.743582887481999</c:v>
                </c:pt>
                <c:pt idx="3">
                  <c:v>31.21563039199</c:v>
                </c:pt>
                <c:pt idx="4">
                  <c:v>45.433190848601001</c:v>
                </c:pt>
                <c:pt idx="5">
                  <c:v>53.622629140552</c:v>
                </c:pt>
                <c:pt idx="6">
                  <c:v>58.351993358183996</c:v>
                </c:pt>
                <c:pt idx="7">
                  <c:v>53.854324412136002</c:v>
                </c:pt>
                <c:pt idx="8">
                  <c:v>61.300355189219999</c:v>
                </c:pt>
                <c:pt idx="9">
                  <c:v>95.645374561503999</c:v>
                </c:pt>
                <c:pt idx="10">
                  <c:v>147.06229213922001</c:v>
                </c:pt>
                <c:pt idx="11">
                  <c:v>194.69481608362</c:v>
                </c:pt>
                <c:pt idx="12">
                  <c:v>246.32739925607001</c:v>
                </c:pt>
                <c:pt idx="13">
                  <c:v>207.14480388806001</c:v>
                </c:pt>
                <c:pt idx="14">
                  <c:v>205.05139087207999</c:v>
                </c:pt>
                <c:pt idx="15">
                  <c:v>232.27651290981001</c:v>
                </c:pt>
                <c:pt idx="16">
                  <c:v>400.31564206703001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9-4158-BE0E-6234CD2A3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66130968"/>
        <c:axId val="466130576"/>
      </c:barChart>
      <c:catAx>
        <c:axId val="46613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30576"/>
        <c:crosses val="autoZero"/>
        <c:auto val="1"/>
        <c:lblAlgn val="ctr"/>
        <c:lblOffset val="100"/>
        <c:noMultiLvlLbl val="0"/>
      </c:catAx>
      <c:valAx>
        <c:axId val="46613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3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683685372661742"/>
          <c:y val="0.23652631968317894"/>
          <c:w val="0.14112938455073826"/>
          <c:h val="0.61947088472348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9663-8BC8-43D2-A2B1-91AAA1D45B1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F57A-43ED-4F7E-862E-10614D03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F57A-43ED-4F7E-862E-10614D032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1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1" y="1600200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6F0C0-78F4-4DBD-9765-0A3E3B58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9" y="6244895"/>
            <a:ext cx="2844471" cy="4767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9B79-87A9-434F-8897-0641219E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118" y="6244895"/>
            <a:ext cx="3861764" cy="4767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F30F8-8381-45B3-9915-E693FDCF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8000" y="6244895"/>
            <a:ext cx="2844471" cy="4767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62110-9E25-47B4-81C8-F7F3C2E4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4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9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46D3-7676-40DF-9991-CEEB3D61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A5C4-1454-4149-82F5-811B8AFC5804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C4AE6-C518-40E8-9241-B1B176CC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A0D4-5836-447C-92AA-C96D58AF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3B2F-7D54-4395-A7C3-3EE98529A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4D174-2903-4A5D-B544-E7554C5B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817D-F279-4200-A121-0F649662FDA7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11C47-8218-4B94-91F2-2B318B16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E500-B70B-4CBC-86C5-CBB081CC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B8FF-0272-4C80-A412-ECC0B9F48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43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1pPr>
            <a:lvl2pPr marL="502417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1004834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7251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668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2085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4502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69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9337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8B644-9597-4BF7-9D8C-5E66A1A8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64C5-C91E-49CE-898A-FD78FE591F29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1B8A-1E46-49D7-AEBF-E1EC6ECC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E034-4BAF-44FD-943C-698FE98D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8385-849D-4D73-B597-85DA6C0AB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077"/>
            </a:lvl1pPr>
            <a:lvl2pPr>
              <a:defRPr sz="2637"/>
            </a:lvl2pPr>
            <a:lvl3pPr>
              <a:defRPr sz="2198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077"/>
            </a:lvl1pPr>
            <a:lvl2pPr>
              <a:defRPr sz="2637"/>
            </a:lvl2pPr>
            <a:lvl3pPr>
              <a:defRPr sz="2198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1446E8-8763-495E-BD52-4FC0F971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B3B6-283C-47A7-8C49-D36E197DDEB2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4877E0-8227-4AAA-92A8-C8C24527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C6ACAC-D357-4C2D-8B96-401EE85E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F29D-E465-43D2-8776-21B4208D3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50"/>
          </a:xfrm>
        </p:spPr>
        <p:txBody>
          <a:bodyPr anchor="b"/>
          <a:lstStyle>
            <a:lvl1pPr marL="0" indent="0">
              <a:buNone/>
              <a:defRPr sz="2637" b="1"/>
            </a:lvl1pPr>
            <a:lvl2pPr marL="502417" indent="0">
              <a:buNone/>
              <a:defRPr sz="2198" b="1"/>
            </a:lvl2pPr>
            <a:lvl3pPr marL="1004834" indent="0">
              <a:buNone/>
              <a:defRPr sz="1978" b="1"/>
            </a:lvl3pPr>
            <a:lvl4pPr marL="1507251" indent="0">
              <a:buNone/>
              <a:defRPr sz="1758" b="1"/>
            </a:lvl4pPr>
            <a:lvl5pPr marL="2009668" indent="0">
              <a:buNone/>
              <a:defRPr sz="1758" b="1"/>
            </a:lvl5pPr>
            <a:lvl6pPr marL="2512085" indent="0">
              <a:buNone/>
              <a:defRPr sz="1758" b="1"/>
            </a:lvl6pPr>
            <a:lvl7pPr marL="3014502" indent="0">
              <a:buNone/>
              <a:defRPr sz="1758" b="1"/>
            </a:lvl7pPr>
            <a:lvl8pPr marL="3516920" indent="0">
              <a:buNone/>
              <a:defRPr sz="1758" b="1"/>
            </a:lvl8pPr>
            <a:lvl9pPr marL="4019337" indent="0">
              <a:buNone/>
              <a:defRPr sz="175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2637"/>
            </a:lvl1pPr>
            <a:lvl2pPr>
              <a:defRPr sz="2198"/>
            </a:lvl2pPr>
            <a:lvl3pPr>
              <a:defRPr sz="1978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4584"/>
            <a:ext cx="5389034" cy="641350"/>
          </a:xfrm>
        </p:spPr>
        <p:txBody>
          <a:bodyPr anchor="b"/>
          <a:lstStyle>
            <a:lvl1pPr marL="0" indent="0">
              <a:buNone/>
              <a:defRPr sz="2637" b="1"/>
            </a:lvl1pPr>
            <a:lvl2pPr marL="502417" indent="0">
              <a:buNone/>
              <a:defRPr sz="2198" b="1"/>
            </a:lvl2pPr>
            <a:lvl3pPr marL="1004834" indent="0">
              <a:buNone/>
              <a:defRPr sz="1978" b="1"/>
            </a:lvl3pPr>
            <a:lvl4pPr marL="1507251" indent="0">
              <a:buNone/>
              <a:defRPr sz="1758" b="1"/>
            </a:lvl4pPr>
            <a:lvl5pPr marL="2009668" indent="0">
              <a:buNone/>
              <a:defRPr sz="1758" b="1"/>
            </a:lvl5pPr>
            <a:lvl6pPr marL="2512085" indent="0">
              <a:buNone/>
              <a:defRPr sz="1758" b="1"/>
            </a:lvl6pPr>
            <a:lvl7pPr marL="3014502" indent="0">
              <a:buNone/>
              <a:defRPr sz="1758" b="1"/>
            </a:lvl7pPr>
            <a:lvl8pPr marL="3516920" indent="0">
              <a:buNone/>
              <a:defRPr sz="1758" b="1"/>
            </a:lvl8pPr>
            <a:lvl9pPr marL="4019337" indent="0">
              <a:buNone/>
              <a:defRPr sz="175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934"/>
            <a:ext cx="5389034" cy="3949700"/>
          </a:xfrm>
        </p:spPr>
        <p:txBody>
          <a:bodyPr/>
          <a:lstStyle>
            <a:lvl1pPr>
              <a:defRPr sz="2637"/>
            </a:lvl1pPr>
            <a:lvl2pPr>
              <a:defRPr sz="2198"/>
            </a:lvl2pPr>
            <a:lvl3pPr>
              <a:defRPr sz="1978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6ABB03-B4D2-43E6-89E6-329746A5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4025-4056-4DC5-A0CB-B70945D1A893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68990F-0318-4AF2-9620-0A18E80F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C1FF67-6296-42C2-8113-AB6AA06E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489D-394F-4ABA-90EE-C1E7F5BE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31DBBE-6F94-49D5-84E8-82ED43F1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7E64-37B6-4A2E-8265-B6A0E57CEFD2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32E92A-6A56-4EF2-B99C-84810617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02A6A7-3BEC-4F24-A711-B074B956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C84C-C7BD-40CE-9622-4FB3BFE87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4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032132-6614-4E0B-970D-F73F2C11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2743-91D0-4756-A3C9-517A3855F079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1FD3B9-2781-4ABF-B85B-AB2EA426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17FFF8-353A-44A2-8A28-23FF6ED7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250F-3AB9-46A1-9480-CF33AA38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3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1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2583"/>
          </a:xfrm>
        </p:spPr>
        <p:txBody>
          <a:bodyPr/>
          <a:lstStyle>
            <a:lvl1pPr>
              <a:defRPr sz="3516"/>
            </a:lvl1pPr>
            <a:lvl2pPr>
              <a:defRPr sz="3077"/>
            </a:lvl2pPr>
            <a:lvl3pPr>
              <a:defRPr sz="2637"/>
            </a:lvl3pPr>
            <a:lvl4pPr>
              <a:defRPr sz="2198"/>
            </a:lvl4pPr>
            <a:lvl5pPr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538"/>
            </a:lvl1pPr>
            <a:lvl2pPr marL="502417" indent="0">
              <a:buNone/>
              <a:defRPr sz="1319"/>
            </a:lvl2pPr>
            <a:lvl3pPr marL="1004834" indent="0">
              <a:buNone/>
              <a:defRPr sz="1099"/>
            </a:lvl3pPr>
            <a:lvl4pPr marL="1507251" indent="0">
              <a:buNone/>
              <a:defRPr sz="989"/>
            </a:lvl4pPr>
            <a:lvl5pPr marL="2009668" indent="0">
              <a:buNone/>
              <a:defRPr sz="989"/>
            </a:lvl5pPr>
            <a:lvl6pPr marL="2512085" indent="0">
              <a:buNone/>
              <a:defRPr sz="989"/>
            </a:lvl6pPr>
            <a:lvl7pPr marL="3014502" indent="0">
              <a:buNone/>
              <a:defRPr sz="989"/>
            </a:lvl7pPr>
            <a:lvl8pPr marL="3516920" indent="0">
              <a:buNone/>
              <a:defRPr sz="989"/>
            </a:lvl8pPr>
            <a:lvl9pPr marL="4019337" indent="0">
              <a:buNone/>
              <a:defRPr sz="9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F455D-5A14-4413-8BF3-98B251E5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8044-2A47-440C-B139-CF1DC3383117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BC3794-C12B-46E0-94BA-9BAB31C7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952012-9A60-432D-9C4D-58ADF4E2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5F51-F940-4A6D-A9B6-2B89CCBF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5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6"/>
          </a:xfrm>
        </p:spPr>
        <p:txBody>
          <a:bodyPr anchor="b"/>
          <a:lstStyle>
            <a:lvl1pPr algn="l">
              <a:defRPr sz="21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16"/>
            </a:lvl1pPr>
            <a:lvl2pPr marL="502417" indent="0">
              <a:buNone/>
              <a:defRPr sz="3077"/>
            </a:lvl2pPr>
            <a:lvl3pPr marL="1004834" indent="0">
              <a:buNone/>
              <a:defRPr sz="2637"/>
            </a:lvl3pPr>
            <a:lvl4pPr marL="1507251" indent="0">
              <a:buNone/>
              <a:defRPr sz="2198"/>
            </a:lvl4pPr>
            <a:lvl5pPr marL="2009668" indent="0">
              <a:buNone/>
              <a:defRPr sz="2198"/>
            </a:lvl5pPr>
            <a:lvl6pPr marL="2512085" indent="0">
              <a:buNone/>
              <a:defRPr sz="2198"/>
            </a:lvl6pPr>
            <a:lvl7pPr marL="3014502" indent="0">
              <a:buNone/>
              <a:defRPr sz="2198"/>
            </a:lvl7pPr>
            <a:lvl8pPr marL="3516920" indent="0">
              <a:buNone/>
              <a:defRPr sz="2198"/>
            </a:lvl8pPr>
            <a:lvl9pPr marL="4019337" indent="0">
              <a:buNone/>
              <a:defRPr sz="2198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538"/>
            </a:lvl1pPr>
            <a:lvl2pPr marL="502417" indent="0">
              <a:buNone/>
              <a:defRPr sz="1319"/>
            </a:lvl2pPr>
            <a:lvl3pPr marL="1004834" indent="0">
              <a:buNone/>
              <a:defRPr sz="1099"/>
            </a:lvl3pPr>
            <a:lvl4pPr marL="1507251" indent="0">
              <a:buNone/>
              <a:defRPr sz="989"/>
            </a:lvl4pPr>
            <a:lvl5pPr marL="2009668" indent="0">
              <a:buNone/>
              <a:defRPr sz="989"/>
            </a:lvl5pPr>
            <a:lvl6pPr marL="2512085" indent="0">
              <a:buNone/>
              <a:defRPr sz="989"/>
            </a:lvl6pPr>
            <a:lvl7pPr marL="3014502" indent="0">
              <a:buNone/>
              <a:defRPr sz="989"/>
            </a:lvl7pPr>
            <a:lvl8pPr marL="3516920" indent="0">
              <a:buNone/>
              <a:defRPr sz="989"/>
            </a:lvl8pPr>
            <a:lvl9pPr marL="4019337" indent="0">
              <a:buNone/>
              <a:defRPr sz="9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DD96AC-E18B-48FD-833A-8EAD57FF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BF2E-EF05-46BC-8D93-186E227681C3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81837B-AB1D-4B0C-9B0A-8F48B8EF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D28A3D-5810-47FD-9F83-1A62BA54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EE4E-65B2-4828-8BB3-553E11825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6A18-C2CB-4DDE-A4D8-CBB9785A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97B7-529E-468E-9DFE-F4F21C665F03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69E9-E59D-4F99-9F61-A315AB23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DC1D-4FC5-4CA2-8B20-E723E7A4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0C5C-7E07-4954-8976-A2E91AB46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0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D883-D4D4-4FD1-8FAA-E9CAB369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C61E-FB21-4E7A-9F0D-278FA4B7BA6E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93E-11E5-4AEB-9A48-C4445618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57D26-42A4-4BA4-9464-6664D884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7963-0974-4D6E-8E80-DB670979B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7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5" y="16778"/>
            <a:ext cx="11088555" cy="1069514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99" y="1600201"/>
            <a:ext cx="9998901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97291" y="2276872"/>
            <a:ext cx="9998901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79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578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98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538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31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9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6"/>
            <a:ext cx="11329259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53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71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22813-E8DB-475F-8549-020D26994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7" y="3657600"/>
            <a:ext cx="60785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CO_IMMUNO.gif">
            <a:extLst>
              <a:ext uri="{FF2B5EF4-FFF2-40B4-BE49-F238E27FC236}">
                <a16:creationId xmlns:a16="http://schemas.microsoft.com/office/drawing/2014/main" id="{E563E8AA-E820-492C-A01A-27B4686662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20" y="330201"/>
            <a:ext cx="267722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2AB9D3-4DBF-44F3-8CBD-C3728F66C5EA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28575">
            <a:solidFill>
              <a:srgbClr val="FF4C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6320E2-0BBF-4B9F-9690-04D6350EFA37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28575">
            <a:solidFill>
              <a:srgbClr val="FF4C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96901" y="1600200"/>
            <a:ext cx="112776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53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689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D0ACB95-7CE0-4353-8042-B4378E798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648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776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462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701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707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4E05685-ED65-4877-A2FF-66593C080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1" y="-11113"/>
            <a:ext cx="12214231" cy="45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03358F8-5401-475D-B017-8A4F8E857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61" y="5994401"/>
            <a:ext cx="368713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993C65-C4A9-4C14-B33C-52228895622B}"/>
              </a:ext>
            </a:extLst>
          </p:cNvPr>
          <p:cNvCxnSpPr/>
          <p:nvPr userDrawn="1"/>
        </p:nvCxnSpPr>
        <p:spPr bwMode="auto">
          <a:xfrm>
            <a:off x="-22231" y="4533900"/>
            <a:ext cx="12214231" cy="0"/>
          </a:xfrm>
          <a:prstGeom prst="line">
            <a:avLst/>
          </a:prstGeom>
          <a:ln w="28575">
            <a:solidFill>
              <a:srgbClr val="FF4C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F4C00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977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5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8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4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3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6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3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1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42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7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8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4"/>
            <a:ext cx="8827957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81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1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4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9" y="2861736"/>
            <a:ext cx="8827956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2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2" y="2060577"/>
            <a:ext cx="439748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9" y="2056093"/>
            <a:ext cx="4397487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58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1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2" y="2514600"/>
            <a:ext cx="439748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70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70" y="2514600"/>
            <a:ext cx="439748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72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4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71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3401949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5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129284"/>
            <a:ext cx="3401949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91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8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34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9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32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4" y="1447800"/>
            <a:ext cx="8001399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5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2" y="971255"/>
            <a:ext cx="802121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rtl="1"/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2" y="2613789"/>
            <a:ext cx="802121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rtl="1"/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71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8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3124201"/>
            <a:ext cx="88279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27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4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7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5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5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6" y="4827214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6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4" y="4827212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41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9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8" y="430217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DDF3-236B-4826-BC21-B0D9462F8D9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E60F-2A25-4592-854C-31054E28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0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F3044F72-2E80-4986-BB54-EAAEF5E3E8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623"/>
            <a:ext cx="10972800" cy="11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3A55D0F7-1D53-4801-9023-C5ADDB873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39"/>
            <a:ext cx="10972800" cy="452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EABE-D306-469D-B281-9C26A135C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762"/>
            <a:ext cx="2844800" cy="366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D6E916-4B6C-4CF6-AF71-E62718E38281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16C85-07DF-40DE-8495-1B930A418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762"/>
            <a:ext cx="3860800" cy="366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E4994-9138-4C88-8E10-E985BBA06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762"/>
            <a:ext cx="2844800" cy="366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105DF5-B4C4-4046-804F-67F2CA3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1004834" rtl="0" eaLnBrk="0" fontAlgn="base" hangingPunct="0">
        <a:spcBef>
          <a:spcPct val="0"/>
        </a:spcBef>
        <a:spcAft>
          <a:spcPct val="0"/>
        </a:spcAft>
        <a:defRPr sz="483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4834" rtl="0" eaLnBrk="0" fontAlgn="base" hangingPunct="0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2pPr>
      <a:lvl3pPr algn="ctr" defTabSz="1004834" rtl="0" eaLnBrk="0" fontAlgn="base" hangingPunct="0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3pPr>
      <a:lvl4pPr algn="ctr" defTabSz="1004834" rtl="0" eaLnBrk="0" fontAlgn="base" hangingPunct="0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4pPr>
      <a:lvl5pPr algn="ctr" defTabSz="1004834" rtl="0" eaLnBrk="0" fontAlgn="base" hangingPunct="0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5pPr>
      <a:lvl6pPr marL="334945" algn="ctr" defTabSz="1004834" rtl="0" fontAlgn="base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6pPr>
      <a:lvl7pPr marL="669889" algn="ctr" defTabSz="1004834" rtl="0" fontAlgn="base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7pPr>
      <a:lvl8pPr marL="1004834" algn="ctr" defTabSz="1004834" rtl="0" fontAlgn="base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8pPr>
      <a:lvl9pPr marL="1339779" algn="ctr" defTabSz="1004834" rtl="0" fontAlgn="base">
        <a:spcBef>
          <a:spcPct val="0"/>
        </a:spcBef>
        <a:spcAft>
          <a:spcPct val="0"/>
        </a:spcAft>
        <a:defRPr sz="483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6813" indent="-376813" algn="l" defTabSz="1004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16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314011" algn="l" defTabSz="1004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77" kern="1200">
          <a:solidFill>
            <a:schemeClr val="tx1"/>
          </a:solidFill>
          <a:latin typeface="+mn-lt"/>
          <a:ea typeface="+mn-ea"/>
          <a:cs typeface="+mn-cs"/>
        </a:defRPr>
      </a:lvl2pPr>
      <a:lvl3pPr marL="1256043" indent="-251209" algn="l" defTabSz="1004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3pPr>
      <a:lvl4pPr marL="1758460" indent="-251209" algn="l" defTabSz="1004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60877" indent="-251209" algn="l" defTabSz="1004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63294" indent="-251209" algn="l" defTabSz="1004834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265711" indent="-251209" algn="l" defTabSz="1004834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768128" indent="-251209" algn="l" defTabSz="1004834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270545" indent="-251209" algn="l" defTabSz="1004834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1pPr>
      <a:lvl2pPr marL="502417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2pPr>
      <a:lvl3pPr marL="1004834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07251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4pPr>
      <a:lvl5pPr marL="2009668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6pPr>
      <a:lvl7pPr marL="3014502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7pPr>
      <a:lvl8pPr marL="3516920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8pPr>
      <a:lvl9pPr marL="4019337" algn="l" defTabSz="1004834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955D4644-F099-4F54-8463-397951E15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B6A302BF-DBD8-4EC0-95D8-AC40C7A8B9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5436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DFFE-B148-4239-85F1-F23D78A19C4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942C-9C06-4B06-B64C-588BD946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21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1"/>
            <a:fld id="{75A7BBE2-0348-48AB-B106-DE55659C487C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 rtl="1"/>
              <a:t>11/05/1442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5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4" y="295739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3507ACF-8055-4DF1-AFDD-845BAECDCC79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09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342905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80" indent="-257180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r" defTabSz="342905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r" defTabSz="342905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E878-B7DA-4BD1-9AA9-2F70B274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115" y="2860243"/>
            <a:ext cx="11797145" cy="1992694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FFFF00"/>
                </a:solidFill>
              </a:rPr>
              <a:t>GI &amp; Hep disease Burden in Iran present and future</a:t>
            </a:r>
            <a:br>
              <a:rPr lang="en-US" sz="6700" b="1" dirty="0"/>
            </a:br>
            <a:r>
              <a:rPr lang="en-US" sz="4900" b="1" dirty="0">
                <a:solidFill>
                  <a:srgbClr val="FFC000"/>
                </a:solidFill>
              </a:rPr>
              <a:t>For Medical Residents Shariati Hospital</a:t>
            </a:r>
            <a:br>
              <a:rPr lang="en-US" sz="4900" b="1" dirty="0">
                <a:solidFill>
                  <a:srgbClr val="FFC000"/>
                </a:solidFill>
              </a:rPr>
            </a:br>
            <a:r>
              <a:rPr lang="en-US" sz="4900" b="1" dirty="0">
                <a:solidFill>
                  <a:srgbClr val="FFC000"/>
                </a:solidFill>
              </a:rPr>
              <a:t> 8</a:t>
            </a:r>
            <a:r>
              <a:rPr lang="en-US" sz="4900" b="1" baseline="30000" dirty="0">
                <a:solidFill>
                  <a:srgbClr val="FFC000"/>
                </a:solidFill>
              </a:rPr>
              <a:t>th</a:t>
            </a:r>
            <a:r>
              <a:rPr lang="en-US" sz="4900" b="1" dirty="0">
                <a:solidFill>
                  <a:srgbClr val="FFC000"/>
                </a:solidFill>
              </a:rPr>
              <a:t> Day 1399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04F87-FCBF-497C-8F16-9BF59CC5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2937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Reza Malekzadeh M.D</a:t>
            </a:r>
          </a:p>
          <a:p>
            <a:r>
              <a:rPr lang="en-US" sz="2800" dirty="0">
                <a:solidFill>
                  <a:srgbClr val="FFFF00"/>
                </a:solidFill>
              </a:rPr>
              <a:t>Professor of Medicine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DDRI/TUMS</a:t>
            </a:r>
          </a:p>
        </p:txBody>
      </p:sp>
    </p:spTree>
    <p:extLst>
      <p:ext uri="{BB962C8B-B14F-4D97-AF65-F5344CB8AC3E}">
        <p14:creationId xmlns:p14="http://schemas.microsoft.com/office/powerpoint/2010/main" val="119051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886700" cy="994172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تعداد موارد مرگ</a:t>
            </a:r>
            <a:r>
              <a:rPr lang="en-US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 خیلی زودرس: مرگهای زیر 50 سال</a:t>
            </a:r>
            <a:r>
              <a:rPr lang="en-US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:</a:t>
            </a:r>
            <a:br>
              <a:rPr lang="fa-IR" sz="3200" b="1" dirty="0">
                <a:solidFill>
                  <a:srgbClr val="FFFF00"/>
                </a:solidFill>
                <a:cs typeface="B Nazanin" panose="00000400000000000000" pitchFamily="2" charset="-78"/>
              </a:rPr>
            </a:br>
            <a:r>
              <a:rPr lang="fa-IR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                          </a:t>
            </a:r>
            <a:r>
              <a:rPr lang="en-US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85000</a:t>
            </a:r>
            <a:r>
              <a:rPr lang="fa-IR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 مرگ</a:t>
            </a:r>
            <a:r>
              <a:rPr lang="en-US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(22% )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828800" y="1876424"/>
          <a:ext cx="8707582" cy="45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98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52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 rtl="1">
              <a:defRPr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cs typeface="B Nazanin" panose="00000400000000000000" pitchFamily="2" charset="-78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828801" y="1606803"/>
          <a:ext cx="8832273" cy="456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5237CC5-FC9A-4062-8CBD-97D4949B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9067800" cy="1400530"/>
          </a:xfrm>
        </p:spPr>
        <p:txBody>
          <a:bodyPr/>
          <a:lstStyle/>
          <a:p>
            <a:pPr algn="r" rtl="1"/>
            <a:r>
              <a:rPr lang="fa-IR" sz="4000" b="1" dirty="0">
                <a:solidFill>
                  <a:srgbClr val="FFFF00"/>
                </a:solidFill>
              </a:rPr>
              <a:t>علل</a:t>
            </a:r>
            <a:r>
              <a:rPr lang="en-US" sz="4400" b="1" dirty="0">
                <a:solidFill>
                  <a:srgbClr val="FFFF00"/>
                </a:solidFill>
              </a:rPr>
              <a:t>122000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fa-IR" sz="4000" b="1" dirty="0">
                <a:solidFill>
                  <a:srgbClr val="FFFF00"/>
                </a:solidFill>
              </a:rPr>
              <a:t> مرگ زودرس زیر </a:t>
            </a:r>
            <a:r>
              <a:rPr lang="en-US" sz="4000" b="1" dirty="0">
                <a:solidFill>
                  <a:srgbClr val="FFFF00"/>
                </a:solidFill>
              </a:rPr>
              <a:t> 70</a:t>
            </a:r>
            <a:r>
              <a:rPr lang="fa-IR" sz="4000" b="1" dirty="0">
                <a:solidFill>
                  <a:srgbClr val="FFFF00"/>
                </a:solidFill>
              </a:rPr>
              <a:t>سال در ایران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5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8338" y="1131094"/>
            <a:ext cx="8820023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300" b="1" dirty="0">
                <a:solidFill>
                  <a:srgbClr val="FFFF00"/>
                </a:solidFill>
                <a:latin typeface="Century Gothic" panose="020B0502020202020204"/>
                <a:cs typeface="B Nazanin" panose="00000400000000000000" pitchFamily="2" charset="-78"/>
              </a:rPr>
              <a:t>       علل85000 مرگ خیلی</a:t>
            </a:r>
            <a:r>
              <a:rPr lang="en-US" sz="3300" b="1" dirty="0">
                <a:solidFill>
                  <a:srgbClr val="FFFF00"/>
                </a:solidFill>
                <a:latin typeface="Century Gothic" panose="020B0502020202020204"/>
                <a:cs typeface="B Nazanin" panose="00000400000000000000" pitchFamily="2" charset="-78"/>
              </a:rPr>
              <a:t> </a:t>
            </a:r>
            <a:r>
              <a:rPr lang="fa-IR" sz="3300" b="1" dirty="0">
                <a:solidFill>
                  <a:srgbClr val="FFFF00"/>
                </a:solidFill>
                <a:latin typeface="Century Gothic" panose="020B0502020202020204"/>
                <a:cs typeface="B Nazanin" panose="00000400000000000000" pitchFamily="2" charset="-78"/>
              </a:rPr>
              <a:t>زودرس زیر 50 سال در ایران</a:t>
            </a:r>
            <a:endParaRPr lang="en-US" sz="3300" b="1" dirty="0">
              <a:solidFill>
                <a:srgbClr val="FFFF00"/>
              </a:solidFill>
              <a:latin typeface="Calibri Light" panose="020F0302020204030204"/>
              <a:cs typeface="B Nazanin" panose="00000400000000000000" pitchFamily="2" charset="-78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778338" y="1828800"/>
          <a:ext cx="888966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93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071786"/>
              </p:ext>
            </p:extLst>
          </p:nvPr>
        </p:nvGraphicFramePr>
        <p:xfrm>
          <a:off x="62179" y="233082"/>
          <a:ext cx="11322424" cy="639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01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17" y="-113341"/>
            <a:ext cx="10515600" cy="961651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>
                <a:cs typeface="B Nazanin" panose="00000400000000000000" pitchFamily="2" charset="-78"/>
              </a:rPr>
              <a:t>در صد مرگ های زودرس گوارش و کبد در ایران در سال 1394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87212"/>
              </p:ext>
            </p:extLst>
          </p:nvPr>
        </p:nvGraphicFramePr>
        <p:xfrm>
          <a:off x="418213" y="691825"/>
          <a:ext cx="11568223" cy="608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542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</a:rPr>
                        <a:t>درصد مرگ های زیر 50 سال</a:t>
                      </a:r>
                      <a:endParaRPr lang="en-US" sz="2800" b="1" dirty="0">
                        <a:solidFill>
                          <a:srgbClr val="FFFF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</a:rPr>
                        <a:t>درصد مرگ</a:t>
                      </a:r>
                      <a:r>
                        <a:rPr lang="fa-IR" sz="2800" b="1" baseline="0" dirty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</a:rPr>
                        <a:t> های زیر 70 سال</a:t>
                      </a:r>
                      <a:endParaRPr lang="en-US" sz="2800" b="1" dirty="0">
                        <a:solidFill>
                          <a:srgbClr val="FFFF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2800" b="1" baseline="0" dirty="0">
                          <a:cs typeface="B Nazanin" panose="00000400000000000000" pitchFamily="2" charset="-78"/>
                        </a:rPr>
                        <a:t> کل مرگ 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13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17%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59%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31835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>
                          <a:cs typeface="B Nazanin" panose="00000400000000000000" pitchFamily="2" charset="-78"/>
                        </a:rPr>
                        <a:t>کل بیماریهای گوارش و کبد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393"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13%</a:t>
                      </a:r>
                      <a:endParaRPr lang="en-US" sz="36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58%</a:t>
                      </a:r>
                      <a:endParaRPr lang="en-US" sz="36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19876</a:t>
                      </a:r>
                      <a:endParaRPr lang="en-US" sz="36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سرطان</a:t>
                      </a:r>
                      <a:r>
                        <a:rPr lang="fa-IR" sz="2800" b="1" baseline="0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های دستگاه کوارش و کبد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752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B Nazanin" panose="00000400000000000000" pitchFamily="2" charset="-78"/>
                        </a:rPr>
                        <a:t>22</a:t>
                      </a:r>
                      <a:r>
                        <a:rPr lang="fa-IR" sz="3600" b="1" dirty="0">
                          <a:cs typeface="B Nazanin" panose="00000400000000000000" pitchFamily="2" charset="-78"/>
                        </a:rPr>
                        <a:t>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B Nazanin" panose="00000400000000000000" pitchFamily="2" charset="-78"/>
                        </a:rPr>
                        <a:t>64</a:t>
                      </a:r>
                      <a:r>
                        <a:rPr lang="fa-IR" sz="3600" b="1" dirty="0">
                          <a:cs typeface="B Nazanin" panose="00000400000000000000" pitchFamily="2" charset="-78"/>
                        </a:rPr>
                        <a:t>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5150</a:t>
                      </a:r>
                    </a:p>
                    <a:p>
                      <a:pPr algn="ctr" rtl="1"/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>
                          <a:cs typeface="B Nazanin" panose="00000400000000000000" pitchFamily="2" charset="-78"/>
                        </a:rPr>
                        <a:t>سیروز کبدی</a:t>
                      </a:r>
                    </a:p>
                    <a:p>
                      <a:pPr algn="r" rtl="1"/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13"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32%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77%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967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>
                          <a:cs typeface="B Nazanin" panose="00000400000000000000" pitchFamily="2" charset="-78"/>
                        </a:rPr>
                        <a:t>هپاتیت</a:t>
                      </a:r>
                      <a:r>
                        <a:rPr lang="fa-IR" sz="2800" b="1" baseline="0" dirty="0">
                          <a:cs typeface="B Nazanin" panose="00000400000000000000" pitchFamily="2" charset="-78"/>
                        </a:rPr>
                        <a:t> ها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43">
                <a:tc>
                  <a:txBody>
                    <a:bodyPr/>
                    <a:lstStyle/>
                    <a:p>
                      <a:pPr algn="ctr" rtl="1"/>
                      <a:endParaRPr lang="en-US" sz="36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6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6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9393"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20%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>
                          <a:cs typeface="B Nazanin" panose="00000400000000000000" pitchFamily="2" charset="-78"/>
                        </a:rPr>
                        <a:t>53%</a:t>
                      </a:r>
                      <a:endParaRPr lang="en-US" sz="36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B Nazanin" panose="00000400000000000000" pitchFamily="2" charset="-78"/>
                        </a:rPr>
                        <a:t>6250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>
                          <a:cs typeface="B Nazanin" panose="00000400000000000000" pitchFamily="2" charset="-78"/>
                        </a:rPr>
                        <a:t>عفونتها و سایر</a:t>
                      </a:r>
                      <a:r>
                        <a:rPr lang="fa-IR" sz="2800" b="1" baseline="0" dirty="0">
                          <a:cs typeface="B Nazanin" panose="00000400000000000000" pitchFamily="2" charset="-78"/>
                        </a:rPr>
                        <a:t> بیماریهای گوارش و کبد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79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5056-0D3E-44AF-BB37-2BF893BB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7" y="136525"/>
            <a:ext cx="11520055" cy="158143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Subgroups of GI-HEP Disease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4228-A6EE-4AF1-894F-D52641F7D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929534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Gi Disease</a:t>
            </a:r>
          </a:p>
          <a:p>
            <a:r>
              <a:rPr lang="en-US" sz="5400" dirty="0"/>
              <a:t>Liver Disease</a:t>
            </a:r>
          </a:p>
          <a:p>
            <a:r>
              <a:rPr lang="en-US" sz="5400" dirty="0"/>
              <a:t>Digestive and Liver cancers</a:t>
            </a:r>
          </a:p>
        </p:txBody>
      </p:sp>
    </p:spTree>
    <p:extLst>
      <p:ext uri="{BB962C8B-B14F-4D97-AF65-F5344CB8AC3E}">
        <p14:creationId xmlns:p14="http://schemas.microsoft.com/office/powerpoint/2010/main" val="371351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9" y="1690688"/>
            <a:ext cx="12020644" cy="514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b="1" dirty="0">
                <a:solidFill>
                  <a:srgbClr val="FFFF00"/>
                </a:solidFill>
                <a:cs typeface="B Nazanin" panose="00000400000000000000" pitchFamily="2" charset="-78"/>
              </a:rPr>
              <a:t>تعداد مرگ ناشي از بيماري هاي گوارشي</a:t>
            </a:r>
            <a:endParaRPr lang="en-US" sz="48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7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534" y="786857"/>
            <a:ext cx="12166750" cy="664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53" y="67253"/>
            <a:ext cx="10869706" cy="71960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ميزان مرگ استاندارد شده سني ناشي از بيماري هاي گوارشي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7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1487057"/>
            <a:ext cx="9192491" cy="555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548" y="184355"/>
            <a:ext cx="10923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deaths in both sexes all ages Diarrhea</a:t>
            </a:r>
          </a:p>
        </p:txBody>
      </p:sp>
    </p:spTree>
    <p:extLst>
      <p:ext uri="{BB962C8B-B14F-4D97-AF65-F5344CB8AC3E}">
        <p14:creationId xmlns:p14="http://schemas.microsoft.com/office/powerpoint/2010/main" val="172234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138" y="269694"/>
            <a:ext cx="12418276" cy="54927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Age-standardized death rate of digestive diseases in Iran both sexes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866" y="818968"/>
            <a:ext cx="11787963" cy="5769337"/>
            <a:chOff x="2059710" y="1072573"/>
            <a:chExt cx="9661234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0416" y="1072573"/>
              <a:ext cx="6762750" cy="5562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710" y="1579781"/>
              <a:ext cx="450706" cy="37005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537" y="1579781"/>
              <a:ext cx="2354407" cy="3134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067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31E6-9CCF-4AF6-982C-5515C2C5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36436-C15A-4D4A-BD3E-FB81335F5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46" y="195298"/>
            <a:ext cx="11622259" cy="65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" y="0"/>
            <a:ext cx="114022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BA650-B0AF-498B-BFEA-6D8618A1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141" y="123956"/>
            <a:ext cx="2589033" cy="3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8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61651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در صد مرگ های زودرس سیروز در ایران در سال 1394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0950"/>
              </p:ext>
            </p:extLst>
          </p:nvPr>
        </p:nvGraphicFramePr>
        <p:xfrm>
          <a:off x="346364" y="1499598"/>
          <a:ext cx="11478084" cy="503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2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2217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cs typeface="B Nazanin" panose="00000400000000000000" pitchFamily="2" charset="-78"/>
                        </a:rPr>
                        <a:t>در</a:t>
                      </a:r>
                      <a:r>
                        <a:rPr lang="fa-IR" sz="2800" b="1" dirty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</a:rPr>
                        <a:t>صد مرگ های زیر 50 سال</a:t>
                      </a:r>
                      <a:endParaRPr lang="en-US" sz="2800" b="1" dirty="0">
                        <a:solidFill>
                          <a:srgbClr val="FFFF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</a:rPr>
                        <a:t>درصد مرگ</a:t>
                      </a:r>
                      <a:r>
                        <a:rPr lang="fa-IR" sz="2800" b="1" baseline="0" dirty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</a:rPr>
                        <a:t> های زیر 70 سال</a:t>
                      </a:r>
                      <a:endParaRPr lang="en-US" sz="2800" b="1" dirty="0">
                        <a:solidFill>
                          <a:srgbClr val="FFFF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2400" b="1" baseline="0" dirty="0">
                          <a:cs typeface="B Nazanin" panose="00000400000000000000" pitchFamily="2" charset="-78"/>
                        </a:rPr>
                        <a:t> کل مرگ 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21"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22%</a:t>
                      </a:r>
                      <a:endParaRPr lang="en-US" sz="40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64%</a:t>
                      </a:r>
                      <a:endParaRPr lang="en-US" sz="40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5150</a:t>
                      </a:r>
                      <a:endParaRPr lang="en-US" sz="40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کل سیروزها</a:t>
                      </a:r>
                      <a:endParaRPr lang="en-US" sz="24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21"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20%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64%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1640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سیروز</a:t>
                      </a:r>
                      <a:r>
                        <a:rPr lang="fa-IR" sz="2400" b="1" baseline="0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 ناشی از </a:t>
                      </a:r>
                      <a:r>
                        <a:rPr lang="fa-IR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هپاتیت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121"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67%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1090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سیروز ناشی از هپاتیت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C</a:t>
                      </a:r>
                      <a:endParaRPr lang="fa-IR" sz="24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121"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28%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78%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310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سیروز</a:t>
                      </a:r>
                      <a:r>
                        <a:rPr lang="fa-IR" sz="2400" b="1" baseline="0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 ناشی از الکل</a:t>
                      </a:r>
                      <a:endParaRPr lang="en-US" sz="24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121"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23%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60%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2120</a:t>
                      </a:r>
                      <a:endParaRPr lang="en-US" sz="4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>
                          <a:solidFill>
                            <a:srgbClr val="7030A0"/>
                          </a:solidFill>
                          <a:cs typeface="B Nazanin" panose="00000400000000000000" pitchFamily="2" charset="-78"/>
                        </a:rPr>
                        <a:t>سیروز ناشی از سایر علل</a:t>
                      </a:r>
                      <a:endParaRPr lang="en-US" sz="2400" b="1" dirty="0">
                        <a:solidFill>
                          <a:srgbClr val="7030A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6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938555"/>
              </p:ext>
            </p:extLst>
          </p:nvPr>
        </p:nvGraphicFramePr>
        <p:xfrm>
          <a:off x="182880" y="192132"/>
          <a:ext cx="11736593" cy="650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3912241" y="1956122"/>
            <a:ext cx="4693535" cy="272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4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466A-C494-4601-9D80-4D6A5454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Burden of Liver Disease In Europe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36151D-AD3E-4B8A-99ED-676114A67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4" y="1170709"/>
            <a:ext cx="11887199" cy="55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30686"/>
            <a:ext cx="11827404" cy="587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18" y="184355"/>
            <a:ext cx="1149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standardized mortality rate in both sexes of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epatitis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261572"/>
            <a:ext cx="11644746" cy="559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04" y="184355"/>
            <a:ext cx="13160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Number of deaths in both sexes all ages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Gall bladder and biliary disease</a:t>
            </a:r>
          </a:p>
        </p:txBody>
      </p:sp>
    </p:spTree>
    <p:extLst>
      <p:ext uri="{BB962C8B-B14F-4D97-AF65-F5344CB8AC3E}">
        <p14:creationId xmlns:p14="http://schemas.microsoft.com/office/powerpoint/2010/main" val="355876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C6FD-7A9D-4939-BB2F-7C68BD9E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New Global Burden of Disease estimates for liver cirrhosis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38D1-8467-48D0-B8E3-310C0302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Cirrhosis caused over a million deaths in 2010, with a further million due to liver cancer and acute hepatitis. </a:t>
            </a:r>
          </a:p>
          <a:p>
            <a:r>
              <a:rPr lang="en-US" dirty="0"/>
              <a:t>Cause-specific mortality data were very sparse for some regions, particularly in Africa, with no relevant mortality </a:t>
            </a:r>
          </a:p>
          <a:p>
            <a:pPr marL="0" indent="0">
              <a:buNone/>
            </a:pPr>
            <a:r>
              <a:rPr lang="en-US" dirty="0"/>
              <a:t>     data for 58/187 countries.</a:t>
            </a:r>
          </a:p>
          <a:p>
            <a:r>
              <a:rPr lang="en-US" dirty="0"/>
              <a:t>Liver disease involves infectious, malignant and chronic etiologies with overlapping symptoms. </a:t>
            </a:r>
          </a:p>
          <a:p>
            <a:r>
              <a:rPr lang="en-US" dirty="0"/>
              <a:t>Where available mortality data come from verbal autopsies, separating different types of liver disease is challenging.</a:t>
            </a:r>
          </a:p>
          <a:p>
            <a:r>
              <a:rPr lang="en-US" b="1" dirty="0">
                <a:solidFill>
                  <a:srgbClr val="FFC000"/>
                </a:solidFill>
              </a:rPr>
              <a:t>Cirrhosis is a disease of rich and poor alike.</a:t>
            </a:r>
          </a:p>
          <a:p>
            <a:r>
              <a:rPr lang="en-US" dirty="0"/>
              <a:t>key public health risk factors such as </a:t>
            </a:r>
            <a:r>
              <a:rPr lang="en-US" dirty="0">
                <a:solidFill>
                  <a:srgbClr val="FFC000"/>
                </a:solidFill>
              </a:rPr>
              <a:t>alcohol consumption </a:t>
            </a:r>
            <a:r>
              <a:rPr lang="en-US" dirty="0"/>
              <a:t>play an important role.</a:t>
            </a:r>
          </a:p>
          <a:p>
            <a:r>
              <a:rPr lang="en-US" sz="3400" dirty="0">
                <a:solidFill>
                  <a:srgbClr val="FFC000"/>
                </a:solidFill>
              </a:rPr>
              <a:t>Obesity ,Diabetes with NAFLD and NASH</a:t>
            </a:r>
          </a:p>
          <a:p>
            <a:r>
              <a:rPr lang="en-US" dirty="0"/>
              <a:t> Risk-reduction strategies such as controlling the price of alcohol are being widely discussed.</a:t>
            </a:r>
          </a:p>
        </p:txBody>
      </p:sp>
    </p:spTree>
    <p:extLst>
      <p:ext uri="{BB962C8B-B14F-4D97-AF65-F5344CB8AC3E}">
        <p14:creationId xmlns:p14="http://schemas.microsoft.com/office/powerpoint/2010/main" val="279419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FFFF00"/>
                </a:solidFill>
              </a:rPr>
              <a:t>Impact of Cirrhosis</a:t>
            </a:r>
            <a:r>
              <a:rPr lang="en-GB" sz="4000" b="1" dirty="0">
                <a:solidFill>
                  <a:srgbClr val="FFFF00"/>
                </a:solidFill>
              </a:rPr>
              <a:t> </a:t>
            </a:r>
            <a:r>
              <a:rPr lang="en-GB" sz="5400" b="1" dirty="0">
                <a:solidFill>
                  <a:srgbClr val="FFFF00"/>
                </a:solidFill>
              </a:rPr>
              <a:t>In Iran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183" y="1600201"/>
            <a:ext cx="10316817" cy="4525963"/>
          </a:xfrm>
        </p:spPr>
        <p:txBody>
          <a:bodyPr/>
          <a:lstStyle/>
          <a:p>
            <a:r>
              <a:rPr lang="en-GB" sz="3600" dirty="0"/>
              <a:t>Most common Cause of non-malignant death among GI diseases in Iran a minimum of 10,000 cases with 4500 death in Iran each year.</a:t>
            </a:r>
          </a:p>
          <a:p>
            <a:r>
              <a:rPr lang="en-GB" sz="3600" dirty="0"/>
              <a:t>Most common reason for admission in GI in patients wards in Iran.</a:t>
            </a:r>
          </a:p>
          <a:p>
            <a:r>
              <a:rPr lang="en-GB" sz="3600" dirty="0"/>
              <a:t>Significant suffering and finnational cost to the society.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6485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5979-0AFA-483A-ABD5-F3D57D11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" y="365125"/>
            <a:ext cx="12420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Ratio of observations used in the Global Burden of Disease model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 to the number of cirrhosis deaths estimated for 2010,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A0E7C-2600-4A7D-A5BC-22B7CA57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24" y="1317516"/>
            <a:ext cx="11893950" cy="53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3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571"/>
            <a:ext cx="11942618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Etiology of liver diseases among 1807 outpatient cases under care in a referral center in Tehran</a:t>
            </a:r>
            <a:br>
              <a:rPr lang="en-US" dirty="0"/>
            </a:b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935182"/>
            <a:ext cx="11823746" cy="529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310" y="6308209"/>
            <a:ext cx="7639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Malekzadeh R,Dehpour AR Liver International 2008</a:t>
            </a:r>
          </a:p>
        </p:txBody>
      </p:sp>
    </p:spTree>
    <p:extLst>
      <p:ext uri="{BB962C8B-B14F-4D97-AF65-F5344CB8AC3E}">
        <p14:creationId xmlns:p14="http://schemas.microsoft.com/office/powerpoint/2010/main" val="192946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54" name="Rectangle 62">
            <a:extLst>
              <a:ext uri="{FF2B5EF4-FFF2-40B4-BE49-F238E27FC236}">
                <a16:creationId xmlns:a16="http://schemas.microsoft.com/office/drawing/2014/main" id="{917B869F-CFA0-4CB2-BB63-6660DA736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556" y="275127"/>
            <a:ext cx="8228888" cy="715092"/>
          </a:xfrm>
        </p:spPr>
        <p:txBody>
          <a:bodyPr/>
          <a:lstStyle/>
          <a:p>
            <a:pPr>
              <a:defRPr/>
            </a:pPr>
            <a:endParaRPr lang="en-US" sz="2800">
              <a:solidFill>
                <a:srgbClr val="FF6600"/>
              </a:solidFill>
            </a:endParaRPr>
          </a:p>
        </p:txBody>
      </p:sp>
      <p:graphicFrame>
        <p:nvGraphicFramePr>
          <p:cNvPr id="136447" name="Group 255">
            <a:extLst>
              <a:ext uri="{FF2B5EF4-FFF2-40B4-BE49-F238E27FC236}">
                <a16:creationId xmlns:a16="http://schemas.microsoft.com/office/drawing/2014/main" id="{847F5556-9701-413C-9720-DF07AA7EA3D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93124451"/>
              </p:ext>
            </p:extLst>
          </p:nvPr>
        </p:nvGraphicFramePr>
        <p:xfrm>
          <a:off x="-329184" y="1187"/>
          <a:ext cx="12340742" cy="6856811"/>
        </p:xfrm>
        <a:graphic>
          <a:graphicData uri="http://schemas.openxmlformats.org/drawingml/2006/table">
            <a:tbl>
              <a:tblPr/>
              <a:tblGrid>
                <a:gridCol w="94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464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 diagnosis for GI disorders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in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outpatient clinic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Tehran 1395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GERD 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2620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K21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IBS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K58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1130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K26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Dyspepsia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909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K30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CHB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581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B18.0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UC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365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K51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Cirrhosis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331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K74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Gastrodeodenitis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275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K29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NAFLD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231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K76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432" marR="91432" marT="45723" marB="45723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Crohn’s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2%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K50</a:t>
                      </a:r>
                    </a:p>
                  </a:txBody>
                  <a:tcPr marL="91432" marR="91432"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1" y="57886"/>
            <a:ext cx="1194145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Etiology of Chronic Hepatitis in Patients </a:t>
            </a:r>
            <a:r>
              <a:rPr lang="en-US" sz="4000" b="1" dirty="0">
                <a:solidFill>
                  <a:srgbClr val="FFFF00"/>
                </a:solidFill>
              </a:rPr>
              <a:t>without CRF (N=412), DDRC OPD</a:t>
            </a:r>
            <a:endParaRPr lang="en-GB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3246"/>
              </p:ext>
            </p:extLst>
          </p:nvPr>
        </p:nvGraphicFramePr>
        <p:xfrm>
          <a:off x="194461" y="1310841"/>
          <a:ext cx="11672454" cy="773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142427" imgH="6100877" progId="MSGraph.Chart.8">
                  <p:embed followColorScheme="full"/>
                </p:oleObj>
              </mc:Choice>
              <mc:Fallback>
                <p:oleObj name="Chart" r:id="rId2" imgW="9142427" imgH="6100877" progId="MSGraph.Chart.8">
                  <p:embed followColorScheme="full"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1" y="1310841"/>
                        <a:ext cx="11672454" cy="7730251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570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745" y="784225"/>
            <a:ext cx="11139055" cy="355600"/>
          </a:xfrm>
        </p:spPr>
        <p:txBody>
          <a:bodyPr>
            <a:noAutofit/>
          </a:bodyPr>
          <a:lstStyle/>
          <a:p>
            <a:r>
              <a:rPr lang="en-GB" sz="4000" b="1" dirty="0" err="1">
                <a:solidFill>
                  <a:srgbClr val="FFFF00"/>
                </a:solidFill>
              </a:rPr>
              <a:t>Etiology</a:t>
            </a:r>
            <a:r>
              <a:rPr lang="en-GB" sz="4000" b="1" dirty="0">
                <a:solidFill>
                  <a:srgbClr val="FFFF00"/>
                </a:solidFill>
              </a:rPr>
              <a:t> of CH in 413 Patients Shariati Hospital Tehran                   1371-1374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sz="1600" dirty="0">
                <a:solidFill>
                  <a:srgbClr val="800000"/>
                </a:solidFill>
              </a:rPr>
              <a:t>   </a:t>
            </a:r>
            <a:r>
              <a:rPr lang="en-GB" sz="3600" b="1" dirty="0">
                <a:solidFill>
                  <a:srgbClr val="FFFF66"/>
                </a:solidFill>
              </a:rPr>
              <a:t>Viral----------------------------------- -61%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dirty="0">
                <a:solidFill>
                  <a:srgbClr val="800000"/>
                </a:solidFill>
              </a:rPr>
              <a:t>        </a:t>
            </a:r>
            <a:r>
              <a:rPr lang="en-GB" b="1" dirty="0"/>
              <a:t>1-  </a:t>
            </a:r>
            <a:r>
              <a:rPr lang="en-GB" sz="3600" b="1" dirty="0"/>
              <a:t>HBV----------------- 54%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b="1" dirty="0"/>
              <a:t>        2-   HCV------------------7%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sz="2000" b="1" dirty="0">
                <a:solidFill>
                  <a:srgbClr val="800000"/>
                </a:solidFill>
              </a:rPr>
              <a:t>  </a:t>
            </a:r>
            <a:r>
              <a:rPr lang="en-GB" sz="3600" b="1" dirty="0">
                <a:solidFill>
                  <a:srgbClr val="FFFF66"/>
                </a:solidFill>
              </a:rPr>
              <a:t>Non-Viral---------------------------- ---30%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dirty="0">
                <a:solidFill>
                  <a:srgbClr val="800000"/>
                </a:solidFill>
              </a:rPr>
              <a:t>        </a:t>
            </a:r>
            <a:r>
              <a:rPr lang="en-GB" b="1" dirty="0"/>
              <a:t>1-  AIH--------------- ----16%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GB" b="1" dirty="0"/>
              <a:t>      2- PSC,PBC--------------6.5%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b="1" dirty="0"/>
              <a:t>      3- </a:t>
            </a:r>
            <a:r>
              <a:rPr lang="en-GB" b="1" dirty="0" err="1"/>
              <a:t>Alcohol,Drugs</a:t>
            </a:r>
            <a:r>
              <a:rPr lang="en-GB" b="1" dirty="0"/>
              <a:t>--------4.5%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b="1" dirty="0"/>
              <a:t>      4-NASH-------------------2.5%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b="1" dirty="0"/>
              <a:t>      5-Wilson</a:t>
            </a:r>
            <a:r>
              <a:rPr lang="en-GB" b="1" dirty="0">
                <a:latin typeface="Times New Roman" pitchFamily="18" charset="0"/>
              </a:rPr>
              <a:t>’</a:t>
            </a:r>
            <a:r>
              <a:rPr lang="en-GB" b="1" dirty="0"/>
              <a:t>s----------------2.5%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sz="2000" b="1" dirty="0">
                <a:solidFill>
                  <a:srgbClr val="800000"/>
                </a:solidFill>
              </a:rPr>
              <a:t>   </a:t>
            </a:r>
            <a:r>
              <a:rPr lang="en-GB" sz="3600" b="1" dirty="0">
                <a:solidFill>
                  <a:srgbClr val="FFFF66"/>
                </a:solidFill>
              </a:rPr>
              <a:t>Cryptogenic---------------------------  9%</a:t>
            </a:r>
          </a:p>
        </p:txBody>
      </p:sp>
    </p:spTree>
    <p:extLst>
      <p:ext uri="{BB962C8B-B14F-4D97-AF65-F5344CB8AC3E}">
        <p14:creationId xmlns:p14="http://schemas.microsoft.com/office/powerpoint/2010/main" val="316600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700" b="1" dirty="0">
                <a:solidFill>
                  <a:schemeClr val="accent2"/>
                </a:solidFill>
              </a:rPr>
              <a:t>Non-Viral Hepatitis</a:t>
            </a:r>
            <a:br>
              <a:rPr lang="en-GB" sz="700" b="1" dirty="0">
                <a:solidFill>
                  <a:schemeClr val="accent2"/>
                </a:solidFill>
              </a:rPr>
            </a:br>
            <a:r>
              <a:rPr lang="en-GB" sz="700" b="1" dirty="0">
                <a:solidFill>
                  <a:schemeClr val="accent2"/>
                </a:solidFill>
              </a:rPr>
              <a:t>162 Patients in Shariati Hospital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380" y="144655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4400" b="1" dirty="0">
                <a:solidFill>
                  <a:srgbClr val="FFFF00"/>
                </a:solidFill>
              </a:rPr>
              <a:t>AIH--------------- ----40%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/>
              <a:t>Drugs---------------------8  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>
                <a:solidFill>
                  <a:srgbClr val="FFFF00"/>
                </a:solidFill>
              </a:rPr>
              <a:t>NASH-------------------- 7   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/>
              <a:t>PSC------------------------7  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/>
              <a:t>Wilson</a:t>
            </a:r>
            <a:r>
              <a:rPr lang="en-GB" sz="4000" b="1" dirty="0">
                <a:latin typeface="Times New Roman" pitchFamily="18" charset="0"/>
              </a:rPr>
              <a:t>’</a:t>
            </a:r>
            <a:r>
              <a:rPr lang="en-GB" sz="4000" b="1" dirty="0"/>
              <a:t>s---------------- --6   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/>
              <a:t>Alcohol,-------------------% 4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/>
              <a:t>PBC------------------------4  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4000" b="1" dirty="0"/>
              <a:t>Others---------------------24%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05001" y="0"/>
            <a:ext cx="78483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FF66"/>
                </a:solidFill>
              </a:rPr>
              <a:t>             </a:t>
            </a:r>
            <a:r>
              <a:rPr lang="en-GB" sz="4400" b="1" dirty="0">
                <a:solidFill>
                  <a:srgbClr val="FFC000"/>
                </a:solidFill>
              </a:rPr>
              <a:t>Non-Viral Hepatitis</a:t>
            </a:r>
            <a:br>
              <a:rPr lang="en-GB" sz="4400" b="1" dirty="0">
                <a:solidFill>
                  <a:srgbClr val="FFC000"/>
                </a:solidFill>
              </a:rPr>
            </a:br>
            <a:r>
              <a:rPr lang="en-GB" sz="4400" b="1" dirty="0">
                <a:solidFill>
                  <a:srgbClr val="FFC000"/>
                </a:solidFill>
              </a:rPr>
              <a:t>162 Patients in </a:t>
            </a:r>
            <a:r>
              <a:rPr lang="en-GB" sz="4400" b="1" dirty="0" err="1">
                <a:solidFill>
                  <a:srgbClr val="FFC000"/>
                </a:solidFill>
              </a:rPr>
              <a:t>SHARiati</a:t>
            </a:r>
            <a:r>
              <a:rPr lang="en-GB" sz="4400" b="1" dirty="0">
                <a:solidFill>
                  <a:srgbClr val="FFC000"/>
                </a:solidFill>
              </a:rPr>
              <a:t> Hospital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9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Treatable etiology of cirrhosis in Iran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00"/>
                </a:solidFill>
              </a:rPr>
              <a:t>                              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HBV                             40%</a:t>
            </a:r>
          </a:p>
          <a:p>
            <a:r>
              <a:rPr lang="en-US" sz="4800" dirty="0">
                <a:solidFill>
                  <a:schemeClr val="bg1"/>
                </a:solidFill>
              </a:rPr>
              <a:t>NASH/NAFLD             20%</a:t>
            </a:r>
          </a:p>
          <a:p>
            <a:r>
              <a:rPr lang="en-US" sz="4800" dirty="0">
                <a:solidFill>
                  <a:schemeClr val="bg1"/>
                </a:solidFill>
              </a:rPr>
              <a:t>HCV                             10%</a:t>
            </a:r>
          </a:p>
          <a:p>
            <a:r>
              <a:rPr lang="en-US" sz="4800" dirty="0">
                <a:solidFill>
                  <a:schemeClr val="bg1"/>
                </a:solidFill>
              </a:rPr>
              <a:t>AIH                              10%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Alcohol,Wilson</a:t>
            </a:r>
            <a:r>
              <a:rPr lang="en-US" sz="4800" dirty="0">
                <a:solidFill>
                  <a:schemeClr val="bg1"/>
                </a:solidFill>
              </a:rPr>
              <a:t>          2%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Others:PSC,PBC,Wilson’s,drugs</a:t>
            </a:r>
            <a:r>
              <a:rPr lang="en-US" sz="4800" dirty="0">
                <a:solidFill>
                  <a:schemeClr val="bg1"/>
                </a:solidFill>
              </a:rPr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4274282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0"/>
            <a:ext cx="12053455" cy="684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19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Very common</a:t>
            </a:r>
          </a:p>
          <a:p>
            <a:pPr eaLnBrk="1" hangingPunct="1"/>
            <a:r>
              <a:rPr lang="en-US" sz="3200" b="1" dirty="0"/>
              <a:t>Most common cause liver disease in Iran</a:t>
            </a:r>
          </a:p>
          <a:p>
            <a:pPr eaLnBrk="1" hangingPunct="1"/>
            <a:r>
              <a:rPr lang="en-US" sz="3200" b="1" dirty="0"/>
              <a:t>Become the most common cause of ELD in Next 40 years </a:t>
            </a:r>
          </a:p>
          <a:p>
            <a:pPr eaLnBrk="1" hangingPunct="1"/>
            <a:r>
              <a:rPr lang="en-US" sz="3200" b="1" dirty="0"/>
              <a:t>Simple NAFLD probably in 30% of Iranians</a:t>
            </a:r>
          </a:p>
          <a:p>
            <a:pPr eaLnBrk="1" hangingPunct="1"/>
            <a:r>
              <a:rPr lang="en-US" sz="3200" b="1" dirty="0"/>
              <a:t>NASH in 3%</a:t>
            </a:r>
          </a:p>
          <a:p>
            <a:pPr eaLnBrk="1" hangingPunct="1"/>
            <a:r>
              <a:rPr lang="en-US" sz="3200" b="1" dirty="0"/>
              <a:t>Cryptogenic cirrhosis</a:t>
            </a:r>
          </a:p>
          <a:p>
            <a:pPr lvl="1" eaLnBrk="1" hangingPunct="1"/>
            <a:r>
              <a:rPr lang="en-US" sz="2800" b="1" dirty="0"/>
              <a:t>A more common cause of liver transplant</a:t>
            </a:r>
          </a:p>
          <a:p>
            <a:pPr lvl="1" eaLnBrk="1" hangingPunct="1"/>
            <a:r>
              <a:rPr lang="en-US" sz="2800" b="1" dirty="0"/>
              <a:t>Probably most common cause of cirrhosis in near future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9600" b="1" dirty="0">
                <a:solidFill>
                  <a:srgbClr val="FFFF00"/>
                </a:solidFill>
              </a:rPr>
              <a:t>Prevalence In Iran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31CDD6-52C8-4AFA-A4CA-EB6253F8DBC2}" type="slidenum">
              <a:rPr lang="en-US" smtClean="0"/>
              <a:pPr eaLnBrk="1" hangingPunct="1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57790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Prevalence of NAFLD and NASH in Lean and obese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65" y="1825625"/>
            <a:ext cx="11178235" cy="435133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About 80% of NAFLD/NASH subjects we see in clinical practice are obese or overweight and less than </a:t>
            </a:r>
            <a:r>
              <a:rPr lang="en-US" sz="4400" dirty="0">
                <a:solidFill>
                  <a:srgbClr val="FFC000"/>
                </a:solidFill>
              </a:rPr>
              <a:t>20 % are lean or normal weight people.</a:t>
            </a:r>
          </a:p>
          <a:p>
            <a:r>
              <a:rPr lang="en-US" sz="4400" dirty="0"/>
              <a:t>NAFLD was significantly less common in lean individuals (7% )than in the overweight or obese individuals (30% ).</a:t>
            </a:r>
          </a:p>
        </p:txBody>
      </p:sp>
    </p:spTree>
    <p:extLst>
      <p:ext uri="{BB962C8B-B14F-4D97-AF65-F5344CB8AC3E}">
        <p14:creationId xmlns:p14="http://schemas.microsoft.com/office/powerpoint/2010/main" val="260650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NASH the most common liver disease in 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062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242 subjects (4.3%) were diagnosed with </a:t>
            </a:r>
            <a:r>
              <a:rPr lang="en-US" sz="4000" dirty="0">
                <a:solidFill>
                  <a:srgbClr val="FFC000"/>
                </a:solidFill>
              </a:rPr>
              <a:t>elevated ALT levels.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Among individuals with elevated ALT, </a:t>
            </a:r>
            <a:r>
              <a:rPr lang="en-US" sz="4000" dirty="0">
                <a:solidFill>
                  <a:srgbClr val="FFC000"/>
                </a:solidFill>
              </a:rPr>
              <a:t>92%.  Were diagnosed as NASH and 15 (6.2%) were diagnosed with either hepatitis B or hepatitis C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The overall weighted prevalence of presumed NASH was 2.9%.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345" y="624779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Sohrabpour ,pourshams Merat Middle East Journal of Digestive Diseases 2010 </a:t>
            </a:r>
          </a:p>
        </p:txBody>
      </p:sp>
    </p:spTree>
    <p:extLst>
      <p:ext uri="{BB962C8B-B14F-4D97-AF65-F5344CB8AC3E}">
        <p14:creationId xmlns:p14="http://schemas.microsoft.com/office/powerpoint/2010/main" val="2675745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0BEF-FFB8-4937-AA16-0DCEACF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5" y="365125"/>
            <a:ext cx="12391949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Future Liver Disease in Iran: NAFLD related liver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9D0EC-AC88-4A79-9E75-DA513275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expect that </a:t>
            </a:r>
            <a:r>
              <a:rPr lang="en-US" sz="4000" dirty="0">
                <a:solidFill>
                  <a:srgbClr val="FFC000"/>
                </a:solidFill>
              </a:rPr>
              <a:t>in next 20 years </a:t>
            </a:r>
            <a:r>
              <a:rPr lang="en-US" sz="4000" dirty="0"/>
              <a:t>while the HCV and HBV etiology decline but  Iran will experience an increase </a:t>
            </a:r>
            <a:r>
              <a:rPr lang="en-US" sz="4000" dirty="0">
                <a:solidFill>
                  <a:srgbClr val="FFC000"/>
                </a:solidFill>
              </a:rPr>
              <a:t>in nonalcoholic fatty liver disease</a:t>
            </a:r>
            <a:r>
              <a:rPr lang="en-US" sz="4000" dirty="0"/>
              <a:t> in the future, given the rise of obesity across the country.</a:t>
            </a:r>
          </a:p>
        </p:txBody>
      </p:sp>
    </p:spTree>
    <p:extLst>
      <p:ext uri="{BB962C8B-B14F-4D97-AF65-F5344CB8AC3E}">
        <p14:creationId xmlns:p14="http://schemas.microsoft.com/office/powerpoint/2010/main" val="1668978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2BDB-0991-41D6-906C-24C26349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365125"/>
            <a:ext cx="11042374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Implementation measure to prevent the burden of Liver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DAAC-041A-4C99-A8EC-39B36258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Liver disease in Iran is a serious issue, with increasing cirrhosis and liver cancer death. </a:t>
            </a:r>
          </a:p>
          <a:p>
            <a:r>
              <a:rPr lang="en-US" sz="4000" dirty="0"/>
              <a:t>Child and adult obesity, and chronic infection with hepatitis viruses, which will in turn reduce the burden of liver disease.</a:t>
            </a:r>
          </a:p>
          <a:p>
            <a:r>
              <a:rPr lang="en-US" sz="4000" dirty="0">
                <a:solidFill>
                  <a:srgbClr val="FFC000"/>
                </a:solidFill>
              </a:rPr>
              <a:t>Internists physician should be prepared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ADDE3A72-9BED-448B-9328-C4902C7FBCA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967" y="1188303"/>
            <a:ext cx="11775034" cy="5172810"/>
          </a:xfrm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06F3E6EA-1FA0-49B1-B212-124B4FBA8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060" y="6361113"/>
            <a:ext cx="5018618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rgbClr val="FFFF00"/>
                </a:solidFill>
              </a:rPr>
              <a:t>Sepanlue</a:t>
            </a:r>
            <a:r>
              <a:rPr lang="en-US" sz="2600" dirty="0">
                <a:solidFill>
                  <a:srgbClr val="FFFF00"/>
                </a:solidFill>
              </a:rPr>
              <a:t> ,Malekzadeh MEJDD 2011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D10B73-E731-4BD9-A83E-69651286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29" y="33078"/>
            <a:ext cx="11500103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trends of gastro-esophageal reflux disease (GERD) and peptic ulcer disease (PUD) in Dyspeptic patient in Tehran</a:t>
            </a:r>
            <a:endParaRPr lang="en-US" sz="5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3DD5-FA71-4615-B3A7-C839AFBC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16289"/>
            <a:ext cx="11001153" cy="52849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FF00"/>
                </a:solidFill>
              </a:rPr>
              <a:t>Cryptogenic cirrhosis</a:t>
            </a:r>
            <a:br>
              <a:rPr lang="en-US" sz="49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5–30% of cirrhosis cases still lack a definite </a:t>
            </a:r>
            <a:r>
              <a:rPr lang="en-US" b="1" dirty="0" err="1">
                <a:solidFill>
                  <a:srgbClr val="FFFF00"/>
                </a:solidFill>
              </a:rPr>
              <a:t>aetiology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br>
              <a:rPr lang="en-US" sz="4900" b="1" dirty="0">
                <a:solidFill>
                  <a:srgbClr val="FFFF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E865-A8D0-4F48-A5C5-9739FF024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Despite significant diagnostic advances in the last several decades, approximately 5–30% of cirrhosis cases still lack a definite </a:t>
            </a:r>
            <a:r>
              <a:rPr lang="en-US" sz="3600" dirty="0" err="1"/>
              <a:t>aetiology</a:t>
            </a:r>
            <a:r>
              <a:rPr lang="en-US" sz="3600" dirty="0"/>
              <a:t>.</a:t>
            </a:r>
          </a:p>
          <a:p>
            <a:r>
              <a:rPr lang="en-US" sz="3600" dirty="0"/>
              <a:t>Direct effect, </a:t>
            </a:r>
            <a:r>
              <a:rPr lang="en-US" sz="3600" dirty="0">
                <a:solidFill>
                  <a:srgbClr val="FFC000"/>
                </a:solidFill>
              </a:rPr>
              <a:t>telomere shortening secondary to telomerase gene mutations</a:t>
            </a:r>
            <a:r>
              <a:rPr lang="en-US" sz="3600" dirty="0"/>
              <a:t>, also increases the risk  of cirrhosis development in patients with chronic liver disease of different aetiologias</a:t>
            </a:r>
          </a:p>
        </p:txBody>
      </p:sp>
    </p:spTree>
    <p:extLst>
      <p:ext uri="{BB962C8B-B14F-4D97-AF65-F5344CB8AC3E}">
        <p14:creationId xmlns:p14="http://schemas.microsoft.com/office/powerpoint/2010/main" val="8152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FA6B-8B8F-45D8-84E2-866DDCB1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6" y="36763"/>
            <a:ext cx="11775034" cy="11431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Digestive Diseases during 2000-2009 in Shariati Hospital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            Tehran, Iran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B228C8-055D-47E2-83D9-2D5AA3D21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8620"/>
              </p:ext>
            </p:extLst>
          </p:nvPr>
        </p:nvGraphicFramePr>
        <p:xfrm>
          <a:off x="281973" y="1103464"/>
          <a:ext cx="11775033" cy="5786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Diagnosis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ICD 10 Code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2000-2004</a:t>
                      </a:r>
                      <a:endParaRPr lang="en-US" sz="2400" b="1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Number (%)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2005-2009</a:t>
                      </a:r>
                      <a:endParaRPr lang="en-US" sz="2400" b="1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Number (%)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Cirrhosis based on HBV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K74(B18.1)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393 (21.73)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254 (11.15)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Cryptogenic  Cirrhosis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K74.6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210 (11.60)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239 (10.49)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CBD  Stone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K80.5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126 (6.96)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233 (10.22)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GI Bleeding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K92.2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149 (8.23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204 (8.95)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Cirrhosis  based on AIH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K75.4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124 (6.85)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136 (5.97)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Cirrhosis  based on HCV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K74(B18.2)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 (6.19)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137 (6.01)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Cholangitis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K83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61(3.37)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158 (6.93)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Cholangiocarcinoma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C22.1</a:t>
                      </a:r>
                      <a:endParaRPr lang="en-US" sz="2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59(3.26)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114 (5)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Ulcerative Colitis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K51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73 (4.03)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90 (3.95)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en-US" sz="2400" b="1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</a:rPr>
                        <a:t>Duodenal  Ulcer</a:t>
                      </a:r>
                      <a:endParaRPr lang="en-US" sz="2800" b="1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K26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</a:rPr>
                        <a:t>79 (4.36)</a:t>
                      </a:r>
                      <a:endParaRPr lang="en-US" sz="2800" b="1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76 (3.33)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Acute  Pancreatitis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K85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46 (2.54)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106 (4.65)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Pancreatic Cancer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C25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31 (1.71)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104 (4.56)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effectLst/>
                        </a:rPr>
                        <a:t>14</a:t>
                      </a:r>
                      <a:endParaRPr lang="en-US" sz="2400" b="1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</a:rPr>
                        <a:t>Gastric Ulcer</a:t>
                      </a:r>
                      <a:endParaRPr lang="en-US" sz="2800" b="1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</a:rPr>
                        <a:t>K25</a:t>
                      </a:r>
                      <a:endParaRPr lang="en-US" sz="2800" b="1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65 (3.59)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52 (2.28)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038350" y="2400300"/>
          <a:ext cx="78867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038350" y="457200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 rtl="1">
              <a:defRPr/>
            </a:pPr>
            <a:r>
              <a:rPr lang="fa-IR" sz="3600" b="1" dirty="0">
                <a:solidFill>
                  <a:srgbClr val="FFFF00"/>
                </a:solidFill>
                <a:latin typeface="Calibri Light" panose="020F0302020204030204"/>
                <a:cs typeface="B Nazanin" panose="00000400000000000000" pitchFamily="2" charset="-78"/>
              </a:rPr>
              <a:t>تعداد کل موارد مرگ در ایران در هر دو جنس در 2017 به تفکیک علت:</a:t>
            </a:r>
            <a:r>
              <a:rPr lang="en-US" sz="4050" b="1" dirty="0">
                <a:solidFill>
                  <a:srgbClr val="FFFF00"/>
                </a:solidFill>
                <a:latin typeface="Calibri Light" panose="020F0302020204030204"/>
                <a:cs typeface="B Nazanin" panose="00000400000000000000" pitchFamily="2" charset="-78"/>
              </a:rPr>
              <a:t>380,000</a:t>
            </a:r>
            <a:r>
              <a:rPr lang="fa-IR" sz="3600" b="1" dirty="0">
                <a:solidFill>
                  <a:srgbClr val="FFFF00"/>
                </a:solidFill>
                <a:latin typeface="Calibri Light" panose="020F0302020204030204"/>
                <a:cs typeface="B Nazanin" panose="00000400000000000000" pitchFamily="2" charset="-78"/>
              </a:rPr>
              <a:t> مرگ در ایران</a:t>
            </a:r>
            <a:endParaRPr lang="en-US" sz="3600" b="1" dirty="0">
              <a:solidFill>
                <a:srgbClr val="FFFF00"/>
              </a:solidFill>
              <a:latin typeface="Calibri Light" panose="020F03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24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600" b="1" dirty="0">
                <a:cs typeface="B Nazanin" panose="00000400000000000000" pitchFamily="2" charset="-78"/>
              </a:rPr>
              <a:t>تعداد موارد مرگ در ایران در هر دو جنس در 2017 به تفکیک علت: 380 هزار مرگ در ایران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743201" y="2125267"/>
          <a:ext cx="6283037" cy="340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41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24" y="1219200"/>
            <a:ext cx="8421846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4595" y="381000"/>
            <a:ext cx="724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/>
              </a:rPr>
              <a:t>Deaths in Iran, both sexes, 2017</a:t>
            </a:r>
          </a:p>
        </p:txBody>
      </p:sp>
    </p:spTree>
    <p:extLst>
      <p:ext uri="{BB962C8B-B14F-4D97-AF65-F5344CB8AC3E}">
        <p14:creationId xmlns:p14="http://schemas.microsoft.com/office/powerpoint/2010/main" val="14614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67800" cy="994172"/>
          </a:xfrm>
        </p:spPr>
        <p:txBody>
          <a:bodyPr>
            <a:noAutofit/>
          </a:bodyPr>
          <a:lstStyle/>
          <a:p>
            <a:pPr algn="r" rtl="1"/>
            <a:r>
              <a:rPr lang="en-US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         </a:t>
            </a:r>
            <a:r>
              <a:rPr lang="fa-IR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تعداد موارد مرگ زودرس: مرگهای زیر 70 سال</a:t>
            </a:r>
            <a:br>
              <a:rPr lang="en-US" sz="3600" b="1" dirty="0">
                <a:solidFill>
                  <a:srgbClr val="FFFF00"/>
                </a:solidFill>
                <a:cs typeface="B Nazanin" panose="00000400000000000000" pitchFamily="2" charset="-78"/>
              </a:rPr>
            </a:br>
            <a:r>
              <a:rPr lang="en-US" sz="4000" b="1" dirty="0">
                <a:solidFill>
                  <a:srgbClr val="FFFF00"/>
                </a:solidFill>
                <a:cs typeface="B Nazanin" panose="00000400000000000000" pitchFamily="2" charset="-78"/>
              </a:rPr>
              <a:t>17700                              </a:t>
            </a:r>
            <a:r>
              <a:rPr lang="fa-IR" sz="4000" b="1" dirty="0">
                <a:solidFill>
                  <a:srgbClr val="FFFF00"/>
                </a:solidFill>
                <a:cs typeface="B Nazanin" panose="00000400000000000000" pitchFamily="2" charset="-78"/>
              </a:rPr>
              <a:t>مرگ (47%)</a:t>
            </a:r>
            <a:endParaRPr lang="en-US" sz="36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33600" y="1600200"/>
          <a:ext cx="822267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01862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1457</Words>
  <Application>Microsoft Office PowerPoint</Application>
  <PresentationFormat>Widescreen</PresentationFormat>
  <Paragraphs>287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B Nazanin</vt:lpstr>
      <vt:lpstr>Calibri</vt:lpstr>
      <vt:lpstr>Calibri Light</vt:lpstr>
      <vt:lpstr>Century Gothic</vt:lpstr>
      <vt:lpstr>Times New Roman</vt:lpstr>
      <vt:lpstr>Wingdings</vt:lpstr>
      <vt:lpstr>Wingdings 3</vt:lpstr>
      <vt:lpstr>1_Office Theme</vt:lpstr>
      <vt:lpstr>2_Custom Design</vt:lpstr>
      <vt:lpstr>3_Custom Design</vt:lpstr>
      <vt:lpstr>3_Office Theme</vt:lpstr>
      <vt:lpstr>Ion</vt:lpstr>
      <vt:lpstr>Chart</vt:lpstr>
      <vt:lpstr>GI &amp; Hep disease Burden in Iran present and future For Medical Residents Shariati Hospital  8th Day 1399 </vt:lpstr>
      <vt:lpstr>PowerPoint Presentation</vt:lpstr>
      <vt:lpstr>PowerPoint Presentation</vt:lpstr>
      <vt:lpstr>Time trends of gastro-esophageal reflux disease (GERD) and peptic ulcer disease (PUD) in Dyspeptic patient in Tehran</vt:lpstr>
      <vt:lpstr> Digestive Diseases during 2000-2009 in Shariati Hospital                                        Tehran, Iran      </vt:lpstr>
      <vt:lpstr>PowerPoint Presentation</vt:lpstr>
      <vt:lpstr>تعداد موارد مرگ در ایران در هر دو جنس در 2017 به تفکیک علت: 380 هزار مرگ در ایران</vt:lpstr>
      <vt:lpstr>PowerPoint Presentation</vt:lpstr>
      <vt:lpstr>         تعداد موارد مرگ زودرس: مرگهای زیر 70 سال 17700                              مرگ (47%)</vt:lpstr>
      <vt:lpstr>تعداد موارد مرگ  خیلی زودرس: مرگهای زیر 50 سال:                            85000 مرگ(22% ) </vt:lpstr>
      <vt:lpstr>علل122000  مرگ زودرس زیر  70سال در ایران</vt:lpstr>
      <vt:lpstr>PowerPoint Presentation</vt:lpstr>
      <vt:lpstr>PowerPoint Presentation</vt:lpstr>
      <vt:lpstr>در صد مرگ های زودرس گوارش و کبد در ایران در سال 1394</vt:lpstr>
      <vt:lpstr>Subgroups of GI-HEP Disease Burden</vt:lpstr>
      <vt:lpstr>تعداد مرگ ناشي از بيماري هاي گوارشي</vt:lpstr>
      <vt:lpstr>ميزان مرگ استاندارد شده سني ناشي از بيماري هاي گوارشي</vt:lpstr>
      <vt:lpstr>PowerPoint Presentation</vt:lpstr>
      <vt:lpstr>Age-standardized death rate of digestive diseases in Iran both sexes</vt:lpstr>
      <vt:lpstr>PowerPoint Presentation</vt:lpstr>
      <vt:lpstr>در صد مرگ های زودرس سیروز در ایران در سال 1394</vt:lpstr>
      <vt:lpstr>PowerPoint Presentation</vt:lpstr>
      <vt:lpstr>Burden of Liver Disease In Europe</vt:lpstr>
      <vt:lpstr>PowerPoint Presentation</vt:lpstr>
      <vt:lpstr>PowerPoint Presentation</vt:lpstr>
      <vt:lpstr>New Global Burden of Disease estimates for liver cirrhosis</vt:lpstr>
      <vt:lpstr>Impact of Cirrhosis In Iran</vt:lpstr>
      <vt:lpstr>Ratio of observations used in the Global Burden of Disease model   to the number of cirrhosis deaths estimated for 2010,  </vt:lpstr>
      <vt:lpstr>Etiology of liver diseases among 1807 outpatient cases under care in a referral center in Tehran </vt:lpstr>
      <vt:lpstr>Etiology of Chronic Hepatitis in Patients without CRF (N=412), DDRC OPD</vt:lpstr>
      <vt:lpstr>Etiology of CH in 413 Patients Shariati Hospital Tehran                   1371-1374</vt:lpstr>
      <vt:lpstr>Non-Viral Hepatitis 162 Patients in Shariati Hospital</vt:lpstr>
      <vt:lpstr>Treatable etiology of cirrhosis in Iran                                2015</vt:lpstr>
      <vt:lpstr>PowerPoint Presentation</vt:lpstr>
      <vt:lpstr>Prevalence In Iran</vt:lpstr>
      <vt:lpstr>Prevalence of NAFLD and NASH in Lean and obese </vt:lpstr>
      <vt:lpstr>NASH the most common liver disease in Iran</vt:lpstr>
      <vt:lpstr>Future Liver Disease in Iran: NAFLD related liver disease</vt:lpstr>
      <vt:lpstr>Implementation measure to prevent the burden of Liver Diseases</vt:lpstr>
      <vt:lpstr>Cryptogenic cirrhosis 5–30% of cirrhosis cases still lack a definite aetiology.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Malekzadeh</dc:creator>
  <cp:lastModifiedBy>Dr Malekzadeh</cp:lastModifiedBy>
  <cp:revision>71</cp:revision>
  <dcterms:created xsi:type="dcterms:W3CDTF">2018-08-22T11:19:02Z</dcterms:created>
  <dcterms:modified xsi:type="dcterms:W3CDTF">2020-12-25T16:40:14Z</dcterms:modified>
</cp:coreProperties>
</file>