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5.xml" ContentType="application/vnd.openxmlformats-officedocument.theme+xml"/>
  <Override PartName="/ppt/theme/themeOverride1.xml" ContentType="application/vnd.openxmlformats-officedocument.themeOverrid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8" r:id="rId4"/>
    <p:sldMasterId id="2147483710" r:id="rId5"/>
    <p:sldMasterId id="2147483722" r:id="rId6"/>
    <p:sldMasterId id="2147483734" r:id="rId7"/>
    <p:sldMasterId id="2147483746" r:id="rId8"/>
    <p:sldMasterId id="2147483758" r:id="rId9"/>
    <p:sldMasterId id="2147483770" r:id="rId10"/>
    <p:sldMasterId id="2147483782" r:id="rId11"/>
    <p:sldMasterId id="2147483794" r:id="rId12"/>
    <p:sldMasterId id="2147483806" r:id="rId13"/>
    <p:sldMasterId id="2147483818" r:id="rId14"/>
    <p:sldMasterId id="2147483830" r:id="rId15"/>
    <p:sldMasterId id="2147483854" r:id="rId16"/>
    <p:sldMasterId id="2147483866" r:id="rId17"/>
    <p:sldMasterId id="2147483950" r:id="rId18"/>
    <p:sldMasterId id="2147483962" r:id="rId19"/>
    <p:sldMasterId id="2147483974" r:id="rId20"/>
    <p:sldMasterId id="2147484065" r:id="rId21"/>
    <p:sldMasterId id="2147484101" r:id="rId22"/>
    <p:sldMasterId id="2147484114" r:id="rId23"/>
    <p:sldMasterId id="2147484127" r:id="rId24"/>
    <p:sldMasterId id="2147484139" r:id="rId25"/>
    <p:sldMasterId id="2147484153" r:id="rId26"/>
  </p:sldMasterIdLst>
  <p:notesMasterIdLst>
    <p:notesMasterId r:id="rId157"/>
  </p:notesMasterIdLst>
  <p:sldIdLst>
    <p:sldId id="351" r:id="rId27"/>
    <p:sldId id="259" r:id="rId28"/>
    <p:sldId id="261" r:id="rId29"/>
    <p:sldId id="262" r:id="rId30"/>
    <p:sldId id="371" r:id="rId31"/>
    <p:sldId id="372" r:id="rId32"/>
    <p:sldId id="370" r:id="rId33"/>
    <p:sldId id="355" r:id="rId34"/>
    <p:sldId id="363" r:id="rId35"/>
    <p:sldId id="365" r:id="rId36"/>
    <p:sldId id="364" r:id="rId37"/>
    <p:sldId id="369" r:id="rId38"/>
    <p:sldId id="367" r:id="rId39"/>
    <p:sldId id="366" r:id="rId40"/>
    <p:sldId id="348" r:id="rId41"/>
    <p:sldId id="349" r:id="rId42"/>
    <p:sldId id="318" r:id="rId43"/>
    <p:sldId id="319" r:id="rId44"/>
    <p:sldId id="356" r:id="rId45"/>
    <p:sldId id="357" r:id="rId46"/>
    <p:sldId id="358" r:id="rId47"/>
    <p:sldId id="317" r:id="rId48"/>
    <p:sldId id="374" r:id="rId49"/>
    <p:sldId id="386" r:id="rId50"/>
    <p:sldId id="387" r:id="rId51"/>
    <p:sldId id="388" r:id="rId52"/>
    <p:sldId id="389" r:id="rId53"/>
    <p:sldId id="390" r:id="rId54"/>
    <p:sldId id="391" r:id="rId55"/>
    <p:sldId id="392" r:id="rId56"/>
    <p:sldId id="393" r:id="rId57"/>
    <p:sldId id="394" r:id="rId58"/>
    <p:sldId id="395" r:id="rId59"/>
    <p:sldId id="396" r:id="rId60"/>
    <p:sldId id="353" r:id="rId61"/>
    <p:sldId id="382" r:id="rId62"/>
    <p:sldId id="384" r:id="rId63"/>
    <p:sldId id="385" r:id="rId64"/>
    <p:sldId id="397" r:id="rId65"/>
    <p:sldId id="398" r:id="rId66"/>
    <p:sldId id="373" r:id="rId67"/>
    <p:sldId id="354" r:id="rId68"/>
    <p:sldId id="338" r:id="rId69"/>
    <p:sldId id="335" r:id="rId70"/>
    <p:sldId id="336" r:id="rId71"/>
    <p:sldId id="337" r:id="rId72"/>
    <p:sldId id="339" r:id="rId73"/>
    <p:sldId id="340" r:id="rId74"/>
    <p:sldId id="341" r:id="rId75"/>
    <p:sldId id="379" r:id="rId76"/>
    <p:sldId id="380" r:id="rId77"/>
    <p:sldId id="362" r:id="rId78"/>
    <p:sldId id="378" r:id="rId79"/>
    <p:sldId id="342" r:id="rId80"/>
    <p:sldId id="266" r:id="rId81"/>
    <p:sldId id="267" r:id="rId82"/>
    <p:sldId id="268" r:id="rId83"/>
    <p:sldId id="269" r:id="rId84"/>
    <p:sldId id="270" r:id="rId85"/>
    <p:sldId id="271" r:id="rId86"/>
    <p:sldId id="272" r:id="rId87"/>
    <p:sldId id="273" r:id="rId88"/>
    <p:sldId id="274" r:id="rId89"/>
    <p:sldId id="275" r:id="rId90"/>
    <p:sldId id="276" r:id="rId91"/>
    <p:sldId id="277" r:id="rId92"/>
    <p:sldId id="278" r:id="rId93"/>
    <p:sldId id="279" r:id="rId94"/>
    <p:sldId id="350" r:id="rId95"/>
    <p:sldId id="377" r:id="rId96"/>
    <p:sldId id="343" r:id="rId97"/>
    <p:sldId id="344" r:id="rId98"/>
    <p:sldId id="345" r:id="rId99"/>
    <p:sldId id="402" r:id="rId100"/>
    <p:sldId id="406" r:id="rId101"/>
    <p:sldId id="403" r:id="rId102"/>
    <p:sldId id="404" r:id="rId103"/>
    <p:sldId id="405" r:id="rId104"/>
    <p:sldId id="306" r:id="rId105"/>
    <p:sldId id="307" r:id="rId106"/>
    <p:sldId id="308" r:id="rId107"/>
    <p:sldId id="359" r:id="rId108"/>
    <p:sldId id="309" r:id="rId109"/>
    <p:sldId id="399" r:id="rId110"/>
    <p:sldId id="310" r:id="rId111"/>
    <p:sldId id="311" r:id="rId112"/>
    <p:sldId id="312" r:id="rId113"/>
    <p:sldId id="313" r:id="rId114"/>
    <p:sldId id="314" r:id="rId115"/>
    <p:sldId id="315" r:id="rId116"/>
    <p:sldId id="316" r:id="rId117"/>
    <p:sldId id="265" r:id="rId118"/>
    <p:sldId id="280" r:id="rId119"/>
    <p:sldId id="281" r:id="rId120"/>
    <p:sldId id="282" r:id="rId121"/>
    <p:sldId id="283" r:id="rId122"/>
    <p:sldId id="284" r:id="rId123"/>
    <p:sldId id="285" r:id="rId124"/>
    <p:sldId id="286" r:id="rId125"/>
    <p:sldId id="321" r:id="rId126"/>
    <p:sldId id="322" r:id="rId127"/>
    <p:sldId id="323" r:id="rId128"/>
    <p:sldId id="325" r:id="rId129"/>
    <p:sldId id="326" r:id="rId130"/>
    <p:sldId id="327" r:id="rId131"/>
    <p:sldId id="328" r:id="rId132"/>
    <p:sldId id="330" r:id="rId133"/>
    <p:sldId id="331" r:id="rId134"/>
    <p:sldId id="332" r:id="rId135"/>
    <p:sldId id="333" r:id="rId136"/>
    <p:sldId id="334" r:id="rId137"/>
    <p:sldId id="289" r:id="rId138"/>
    <p:sldId id="290" r:id="rId139"/>
    <p:sldId id="291" r:id="rId140"/>
    <p:sldId id="292" r:id="rId141"/>
    <p:sldId id="293" r:id="rId142"/>
    <p:sldId id="294" r:id="rId143"/>
    <p:sldId id="295" r:id="rId144"/>
    <p:sldId id="296" r:id="rId145"/>
    <p:sldId id="297" r:id="rId146"/>
    <p:sldId id="298" r:id="rId147"/>
    <p:sldId id="299" r:id="rId148"/>
    <p:sldId id="300" r:id="rId149"/>
    <p:sldId id="301" r:id="rId150"/>
    <p:sldId id="302" r:id="rId151"/>
    <p:sldId id="303" r:id="rId152"/>
    <p:sldId id="304" r:id="rId153"/>
    <p:sldId id="305" r:id="rId154"/>
    <p:sldId id="257" r:id="rId155"/>
    <p:sldId id="258"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60" y="35"/>
      </p:cViewPr>
      <p:guideLst/>
    </p:cSldViewPr>
  </p:slideViewPr>
  <p:notesTextViewPr>
    <p:cViewPr>
      <p:scale>
        <a:sx n="1" d="1"/>
        <a:sy n="1" d="1"/>
      </p:scale>
      <p:origin x="0" y="0"/>
    </p:cViewPr>
  </p:notesTextViewPr>
  <p:sorterViewPr>
    <p:cViewPr varScale="1">
      <p:scale>
        <a:sx n="100" d="100"/>
        <a:sy n="100" d="100"/>
      </p:scale>
      <p:origin x="0" y="-52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63" Type="http://schemas.openxmlformats.org/officeDocument/2006/relationships/slide" Target="slides/slide37.xml"/><Relationship Id="rId84" Type="http://schemas.openxmlformats.org/officeDocument/2006/relationships/slide" Target="slides/slide58.xml"/><Relationship Id="rId138" Type="http://schemas.openxmlformats.org/officeDocument/2006/relationships/slide" Target="slides/slide112.xml"/><Relationship Id="rId159" Type="http://schemas.openxmlformats.org/officeDocument/2006/relationships/viewProps" Target="viewProps.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53" Type="http://schemas.openxmlformats.org/officeDocument/2006/relationships/slide" Target="slides/slide27.xml"/><Relationship Id="rId74" Type="http://schemas.openxmlformats.org/officeDocument/2006/relationships/slide" Target="slides/slide48.xml"/><Relationship Id="rId128" Type="http://schemas.openxmlformats.org/officeDocument/2006/relationships/slide" Target="slides/slide102.xml"/><Relationship Id="rId149" Type="http://schemas.openxmlformats.org/officeDocument/2006/relationships/slide" Target="slides/slide123.xml"/><Relationship Id="rId5" Type="http://schemas.openxmlformats.org/officeDocument/2006/relationships/slideMaster" Target="slideMasters/slideMaster5.xml"/><Relationship Id="rId95" Type="http://schemas.openxmlformats.org/officeDocument/2006/relationships/slide" Target="slides/slide69.xml"/><Relationship Id="rId160" Type="http://schemas.openxmlformats.org/officeDocument/2006/relationships/theme" Target="theme/theme1.xml"/><Relationship Id="rId22" Type="http://schemas.openxmlformats.org/officeDocument/2006/relationships/slideMaster" Target="slideMasters/slideMaster22.xml"/><Relationship Id="rId43" Type="http://schemas.openxmlformats.org/officeDocument/2006/relationships/slide" Target="slides/slide17.xml"/><Relationship Id="rId64" Type="http://schemas.openxmlformats.org/officeDocument/2006/relationships/slide" Target="slides/slide38.xml"/><Relationship Id="rId118" Type="http://schemas.openxmlformats.org/officeDocument/2006/relationships/slide" Target="slides/slide92.xml"/><Relationship Id="rId139" Type="http://schemas.openxmlformats.org/officeDocument/2006/relationships/slide" Target="slides/slide113.xml"/><Relationship Id="rId85" Type="http://schemas.openxmlformats.org/officeDocument/2006/relationships/slide" Target="slides/slide59.xml"/><Relationship Id="rId150" Type="http://schemas.openxmlformats.org/officeDocument/2006/relationships/slide" Target="slides/slide12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124" Type="http://schemas.openxmlformats.org/officeDocument/2006/relationships/slide" Target="slides/slide98.xml"/><Relationship Id="rId129" Type="http://schemas.openxmlformats.org/officeDocument/2006/relationships/slide" Target="slides/slide103.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40" Type="http://schemas.openxmlformats.org/officeDocument/2006/relationships/slide" Target="slides/slide114.xml"/><Relationship Id="rId145" Type="http://schemas.openxmlformats.org/officeDocument/2006/relationships/slide" Target="slides/slide119.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119" Type="http://schemas.openxmlformats.org/officeDocument/2006/relationships/slide" Target="slides/slide93.xml"/><Relationship Id="rId44" Type="http://schemas.openxmlformats.org/officeDocument/2006/relationships/slide" Target="slides/slide18.xml"/><Relationship Id="rId60" Type="http://schemas.openxmlformats.org/officeDocument/2006/relationships/slide" Target="slides/slide34.xml"/><Relationship Id="rId65" Type="http://schemas.openxmlformats.org/officeDocument/2006/relationships/slide" Target="slides/slide39.xml"/><Relationship Id="rId81" Type="http://schemas.openxmlformats.org/officeDocument/2006/relationships/slide" Target="slides/slide55.xml"/><Relationship Id="rId86" Type="http://schemas.openxmlformats.org/officeDocument/2006/relationships/slide" Target="slides/slide60.xml"/><Relationship Id="rId130" Type="http://schemas.openxmlformats.org/officeDocument/2006/relationships/slide" Target="slides/slide104.xml"/><Relationship Id="rId135" Type="http://schemas.openxmlformats.org/officeDocument/2006/relationships/slide" Target="slides/slide109.xml"/><Relationship Id="rId151" Type="http://schemas.openxmlformats.org/officeDocument/2006/relationships/slide" Target="slides/slide125.xml"/><Relationship Id="rId156" Type="http://schemas.openxmlformats.org/officeDocument/2006/relationships/slide" Target="slides/slide13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141" Type="http://schemas.openxmlformats.org/officeDocument/2006/relationships/slide" Target="slides/slide115.xml"/><Relationship Id="rId146" Type="http://schemas.openxmlformats.org/officeDocument/2006/relationships/slide" Target="slides/slide120.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157" Type="http://schemas.openxmlformats.org/officeDocument/2006/relationships/notesMaster" Target="notesMasters/notesMaster1.xml"/><Relationship Id="rId61" Type="http://schemas.openxmlformats.org/officeDocument/2006/relationships/slide" Target="slides/slide35.xml"/><Relationship Id="rId82" Type="http://schemas.openxmlformats.org/officeDocument/2006/relationships/slide" Target="slides/slide56.xml"/><Relationship Id="rId152" Type="http://schemas.openxmlformats.org/officeDocument/2006/relationships/slide" Target="slides/slide12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 Id="rId147" Type="http://schemas.openxmlformats.org/officeDocument/2006/relationships/slide" Target="slides/slide12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137" Type="http://schemas.openxmlformats.org/officeDocument/2006/relationships/slide" Target="slides/slide111.xml"/><Relationship Id="rId158"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openxmlformats.org/officeDocument/2006/relationships/slide" Target="slides/slide106.xml"/><Relationship Id="rId153" Type="http://schemas.openxmlformats.org/officeDocument/2006/relationships/slide" Target="slides/slide127.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43" Type="http://schemas.openxmlformats.org/officeDocument/2006/relationships/slide" Target="slides/slide117.xml"/><Relationship Id="rId148" Type="http://schemas.openxmlformats.org/officeDocument/2006/relationships/slide" Target="slides/slide12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21.xml"/><Relationship Id="rId68" Type="http://schemas.openxmlformats.org/officeDocument/2006/relationships/slide" Target="slides/slide42.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54" Type="http://schemas.openxmlformats.org/officeDocument/2006/relationships/slide" Target="slides/slide128.xml"/><Relationship Id="rId16" Type="http://schemas.openxmlformats.org/officeDocument/2006/relationships/slideMaster" Target="slideMasters/slideMaster16.xml"/><Relationship Id="rId37" Type="http://schemas.openxmlformats.org/officeDocument/2006/relationships/slide" Target="slides/slide11.xml"/><Relationship Id="rId58" Type="http://schemas.openxmlformats.org/officeDocument/2006/relationships/slide" Target="slides/slide32.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44" Type="http://schemas.openxmlformats.org/officeDocument/2006/relationships/slide" Target="slides/slide118.xml"/><Relationship Id="rId90" Type="http://schemas.openxmlformats.org/officeDocument/2006/relationships/slide" Target="slides/slide64.xml"/><Relationship Id="rId27" Type="http://schemas.openxmlformats.org/officeDocument/2006/relationships/slide" Target="slides/slide1.xml"/><Relationship Id="rId48" Type="http://schemas.openxmlformats.org/officeDocument/2006/relationships/slide" Target="slides/slide22.xml"/><Relationship Id="rId69" Type="http://schemas.openxmlformats.org/officeDocument/2006/relationships/slide" Target="slides/slide43.xml"/><Relationship Id="rId113" Type="http://schemas.openxmlformats.org/officeDocument/2006/relationships/slide" Target="slides/slide87.xml"/><Relationship Id="rId134" Type="http://schemas.openxmlformats.org/officeDocument/2006/relationships/slide" Target="slides/slide108.xml"/><Relationship Id="rId80" Type="http://schemas.openxmlformats.org/officeDocument/2006/relationships/slide" Target="slides/slide54.xml"/><Relationship Id="rId155" Type="http://schemas.openxmlformats.org/officeDocument/2006/relationships/slide" Target="slides/slide12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esktop\GBD_Presentation\premature_deat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65507970040328E-2"/>
          <c:y val="3.0252848412873203E-2"/>
          <c:w val="0.91546619934703288"/>
          <c:h val="0.7904350324952839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Sheet3!$A$8:$A$10</c:f>
              <c:strCache>
                <c:ptCount val="3"/>
                <c:pt idx="0">
                  <c:v>communicable, maternal, neonatal</c:v>
                </c:pt>
                <c:pt idx="1">
                  <c:v>Non-Communicable Diseases</c:v>
                </c:pt>
                <c:pt idx="2">
                  <c:v>Injuries</c:v>
                </c:pt>
              </c:strCache>
            </c:strRef>
          </c:cat>
          <c:val>
            <c:numRef>
              <c:f>Sheet3!$B$8:$B$10</c:f>
              <c:numCache>
                <c:formatCode>#,##0</c:formatCode>
                <c:ptCount val="3"/>
                <c:pt idx="0">
                  <c:v>17000</c:v>
                </c:pt>
                <c:pt idx="1">
                  <c:v>122000</c:v>
                </c:pt>
                <c:pt idx="2">
                  <c:v>38000</c:v>
                </c:pt>
              </c:numCache>
            </c:numRef>
          </c:val>
          <c:extLst>
            <c:ext xmlns:c16="http://schemas.microsoft.com/office/drawing/2014/chart" uri="{C3380CC4-5D6E-409C-BE32-E72D297353CC}">
              <c16:uniqueId val="{00000000-6FE8-4614-AD4C-0BFA7EB529AB}"/>
            </c:ext>
          </c:extLst>
        </c:ser>
        <c:dLbls>
          <c:showLegendKey val="0"/>
          <c:showVal val="0"/>
          <c:showCatName val="0"/>
          <c:showSerName val="0"/>
          <c:showPercent val="0"/>
          <c:showBubbleSize val="0"/>
        </c:dLbls>
        <c:gapWidth val="219"/>
        <c:overlap val="-27"/>
        <c:axId val="1662622400"/>
        <c:axId val="1662621984"/>
      </c:barChart>
      <c:catAx>
        <c:axId val="166262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662621984"/>
        <c:crosses val="autoZero"/>
        <c:auto val="1"/>
        <c:lblAlgn val="ctr"/>
        <c:lblOffset val="100"/>
        <c:noMultiLvlLbl val="0"/>
      </c:catAx>
      <c:valAx>
        <c:axId val="1662621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662622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C2663-EA11-334F-90F1-B038129CECCD}"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6F55E65B-C095-AF43-BD2F-94EDB57360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Compensated Cirrhosis</a:t>
          </a:r>
        </a:p>
      </dgm:t>
    </dgm:pt>
    <dgm:pt modelId="{FFBC9423-5A44-DB4A-8077-FC15C86924CC}" type="parTrans" cxnId="{D85E888A-9E6C-7646-A738-A1DD21D5A191}">
      <dgm:prSet/>
      <dgm:spPr/>
      <dgm:t>
        <a:bodyPr/>
        <a:lstStyle/>
        <a:p>
          <a:endParaRPr lang="en-US"/>
        </a:p>
      </dgm:t>
    </dgm:pt>
    <dgm:pt modelId="{5B506DBD-E068-344C-BD45-695DD5352B89}" type="sibTrans" cxnId="{D85E888A-9E6C-7646-A738-A1DD21D5A191}">
      <dgm:prSet/>
      <dgm:spPr/>
      <dgm:t>
        <a:bodyPr/>
        <a:lstStyle/>
        <a:p>
          <a:endParaRPr lang="en-US"/>
        </a:p>
      </dgm:t>
    </dgm:pt>
    <dgm:pt modelId="{5103C255-BC3A-E444-A890-CA5BD4F5E77D}">
      <dgm:prSet phldrT="[Text]" custT="1"/>
      <dgm:spPr>
        <a:solidFill>
          <a:srgbClr val="C0504D"/>
        </a:solidFill>
      </dgm:spPr>
      <dgm:t>
        <a:bodyPr/>
        <a:lstStyle/>
        <a:p>
          <a:r>
            <a:rPr lang="en-US" sz="2400" dirty="0"/>
            <a:t>NSBBs</a:t>
          </a:r>
        </a:p>
      </dgm:t>
    </dgm:pt>
    <dgm:pt modelId="{F390D704-DDDE-6747-A855-8C224CFD146A}" type="parTrans" cxnId="{841E5F50-44A0-5149-BDB3-1ABE5C52B0B4}">
      <dgm:prSet custT="1"/>
      <dgm:spPr/>
      <dgm:t>
        <a:bodyPr/>
        <a:lstStyle/>
        <a:p>
          <a:endParaRPr lang="en-US" sz="1600"/>
        </a:p>
      </dgm:t>
    </dgm:pt>
    <dgm:pt modelId="{C8B120ED-75C4-7649-A6BE-42834286B695}" type="sibTrans" cxnId="{841E5F50-44A0-5149-BDB3-1ABE5C52B0B4}">
      <dgm:prSet/>
      <dgm:spPr/>
      <dgm:t>
        <a:bodyPr/>
        <a:lstStyle/>
        <a:p>
          <a:endParaRPr lang="en-US"/>
        </a:p>
      </dgm:t>
    </dgm:pt>
    <dgm:pt modelId="{6B48EC32-D325-774F-9AE4-6F224E0BBF68}">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a:t>Statins</a:t>
          </a:r>
        </a:p>
      </dgm:t>
    </dgm:pt>
    <dgm:pt modelId="{08877071-00CD-E746-981E-21ADB1C18BD1}" type="parTrans" cxnId="{47CDDC30-5437-3F44-A251-E56324599274}">
      <dgm:prSet custT="1"/>
      <dgm:spPr/>
      <dgm:t>
        <a:bodyPr/>
        <a:lstStyle/>
        <a:p>
          <a:endParaRPr lang="en-US" sz="1600"/>
        </a:p>
      </dgm:t>
    </dgm:pt>
    <dgm:pt modelId="{2041DF15-3BA1-9948-9216-D4965F037056}" type="sibTrans" cxnId="{47CDDC30-5437-3F44-A251-E56324599274}">
      <dgm:prSet/>
      <dgm:spPr/>
      <dgm:t>
        <a:bodyPr/>
        <a:lstStyle/>
        <a:p>
          <a:endParaRPr lang="en-US"/>
        </a:p>
      </dgm:t>
    </dgm:pt>
    <dgm:pt modelId="{9C9E200E-8383-0F45-8A9F-E8E2ECCDF39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a:t>Lifestyle Changes</a:t>
          </a:r>
        </a:p>
      </dgm:t>
    </dgm:pt>
    <dgm:pt modelId="{57AF662E-F19F-3042-A7E3-187598C9E600}" type="parTrans" cxnId="{2040CA94-8BBF-0244-8289-2A65FB3F58E7}">
      <dgm:prSet custT="1"/>
      <dgm:spPr/>
      <dgm:t>
        <a:bodyPr/>
        <a:lstStyle/>
        <a:p>
          <a:endParaRPr lang="en-US" sz="1600"/>
        </a:p>
      </dgm:t>
    </dgm:pt>
    <dgm:pt modelId="{16565E89-36CA-F641-AEF7-26F0E7208FDA}" type="sibTrans" cxnId="{2040CA94-8BBF-0244-8289-2A65FB3F58E7}">
      <dgm:prSet/>
      <dgm:spPr/>
      <dgm:t>
        <a:bodyPr/>
        <a:lstStyle/>
        <a:p>
          <a:endParaRPr lang="en-US"/>
        </a:p>
      </dgm:t>
    </dgm:pt>
    <dgm:pt modelId="{61A98E58-0F6E-5D4C-970B-39B8CEFCEE54}">
      <dgm:prSet phldrT="[Text]" custT="1"/>
      <dgm:spPr>
        <a:solidFill>
          <a:srgbClr val="FFFF00"/>
        </a:solidFill>
        <a:ln>
          <a:solidFill>
            <a:srgbClr val="4F81BD"/>
          </a:solidFill>
        </a:ln>
      </dgm:spPr>
      <dgm:t>
        <a:bodyPr/>
        <a:lstStyle/>
        <a:p>
          <a:r>
            <a:rPr lang="en-US" sz="2400" dirty="0">
              <a:solidFill>
                <a:srgbClr val="000090"/>
              </a:solidFill>
            </a:rPr>
            <a:t>Specific therapies</a:t>
          </a:r>
        </a:p>
      </dgm:t>
    </dgm:pt>
    <dgm:pt modelId="{AB50802E-110F-FA41-B0CB-97482EE46C07}" type="parTrans" cxnId="{75DAC3FD-4731-7844-8877-F60874C3C370}">
      <dgm:prSet custT="1"/>
      <dgm:spPr/>
      <dgm:t>
        <a:bodyPr/>
        <a:lstStyle/>
        <a:p>
          <a:endParaRPr lang="en-US" sz="1600"/>
        </a:p>
      </dgm:t>
    </dgm:pt>
    <dgm:pt modelId="{14F6A57C-840C-934B-BFDE-1E10874C2FE6}" type="sibTrans" cxnId="{75DAC3FD-4731-7844-8877-F60874C3C370}">
      <dgm:prSet/>
      <dgm:spPr/>
      <dgm:t>
        <a:bodyPr/>
        <a:lstStyle/>
        <a:p>
          <a:endParaRPr lang="en-US"/>
        </a:p>
      </dgm:t>
    </dgm:pt>
    <dgm:pt modelId="{32C7AC23-CE87-EB49-8D6C-BC805AF88751}">
      <dgm:prSe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a:t>Antibiotics, probiotics</a:t>
          </a:r>
        </a:p>
      </dgm:t>
    </dgm:pt>
    <dgm:pt modelId="{676DE8D2-9691-BD4B-ACED-127BF3514D24}" type="parTrans" cxnId="{7D53741F-92B5-834B-AC65-59FB3C685429}">
      <dgm:prSet custT="1"/>
      <dgm:spPr/>
      <dgm:t>
        <a:bodyPr/>
        <a:lstStyle/>
        <a:p>
          <a:endParaRPr lang="en-US" sz="1600"/>
        </a:p>
      </dgm:t>
    </dgm:pt>
    <dgm:pt modelId="{1BFF6663-8889-A24B-BC2B-450FA4C81F09}" type="sibTrans" cxnId="{7D53741F-92B5-834B-AC65-59FB3C685429}">
      <dgm:prSet/>
      <dgm:spPr/>
      <dgm:t>
        <a:bodyPr/>
        <a:lstStyle/>
        <a:p>
          <a:endParaRPr lang="en-US"/>
        </a:p>
      </dgm:t>
    </dgm:pt>
    <dgm:pt modelId="{12C3E685-211E-E94D-86BB-2EA4155762C5}">
      <dgm:prSet custT="1">
        <dgm:style>
          <a:lnRef idx="1">
            <a:schemeClr val="dk1"/>
          </a:lnRef>
          <a:fillRef idx="2">
            <a:schemeClr val="dk1"/>
          </a:fillRef>
          <a:effectRef idx="1">
            <a:schemeClr val="dk1"/>
          </a:effectRef>
          <a:fontRef idx="minor">
            <a:schemeClr val="dk1"/>
          </a:fontRef>
        </dgm:style>
      </dgm:prSet>
      <dgm:spPr>
        <a:solidFill>
          <a:srgbClr val="CCFFCC"/>
        </a:solidFill>
        <a:effectLst>
          <a:glow rad="228600">
            <a:schemeClr val="accent4">
              <a:satMod val="175000"/>
              <a:alpha val="40000"/>
            </a:schemeClr>
          </a:glow>
        </a:effectLst>
      </dgm:spPr>
      <dgm:t>
        <a:bodyPr/>
        <a:lstStyle/>
        <a:p>
          <a:r>
            <a:rPr lang="en-US" sz="2400" dirty="0"/>
            <a:t>Future therapies</a:t>
          </a:r>
        </a:p>
      </dgm:t>
    </dgm:pt>
    <dgm:pt modelId="{5BE80396-745B-2449-B26C-6EACDF92870B}" type="parTrans" cxnId="{08568CAC-7F42-FF46-8F74-F56F76833893}">
      <dgm:prSet custT="1"/>
      <dgm:spPr/>
      <dgm:t>
        <a:bodyPr/>
        <a:lstStyle/>
        <a:p>
          <a:endParaRPr lang="en-US" sz="1600"/>
        </a:p>
      </dgm:t>
    </dgm:pt>
    <dgm:pt modelId="{832903CC-7F4F-E445-A465-90F2BFCA8D7C}" type="sibTrans" cxnId="{08568CAC-7F42-FF46-8F74-F56F76833893}">
      <dgm:prSet/>
      <dgm:spPr/>
      <dgm:t>
        <a:bodyPr/>
        <a:lstStyle/>
        <a:p>
          <a:endParaRPr lang="en-US"/>
        </a:p>
      </dgm:t>
    </dgm:pt>
    <dgm:pt modelId="{DB90DE9A-5882-C24D-8A9D-BFC1FAE1C7B3}">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800000"/>
        </a:solidFill>
      </dgm:spPr>
      <dgm:t>
        <a:bodyPr/>
        <a:lstStyle/>
        <a:p>
          <a:r>
            <a:rPr lang="en-US" sz="2400" dirty="0"/>
            <a:t>Anticoagulants</a:t>
          </a:r>
        </a:p>
      </dgm:t>
    </dgm:pt>
    <dgm:pt modelId="{F97CD011-09D4-5748-BA82-23F757B3C9E8}" type="parTrans" cxnId="{C16A9F76-5894-8C41-9797-FF6BA296CBD6}">
      <dgm:prSet custT="1"/>
      <dgm:spPr/>
      <dgm:t>
        <a:bodyPr/>
        <a:lstStyle/>
        <a:p>
          <a:endParaRPr lang="en-US" sz="1600"/>
        </a:p>
      </dgm:t>
    </dgm:pt>
    <dgm:pt modelId="{D044FDF6-4F8E-4947-A5AD-F2763D013682}" type="sibTrans" cxnId="{C16A9F76-5894-8C41-9797-FF6BA296CBD6}">
      <dgm:prSet/>
      <dgm:spPr/>
      <dgm:t>
        <a:bodyPr/>
        <a:lstStyle/>
        <a:p>
          <a:endParaRPr lang="en-US"/>
        </a:p>
      </dgm:t>
    </dgm:pt>
    <dgm:pt modelId="{6023E409-292F-5B43-87D5-E2BFCDD6156F}" type="pres">
      <dgm:prSet presAssocID="{7A8C2663-EA11-334F-90F1-B038129CECCD}" presName="cycle" presStyleCnt="0">
        <dgm:presLayoutVars>
          <dgm:chMax val="1"/>
          <dgm:dir/>
          <dgm:animLvl val="ctr"/>
          <dgm:resizeHandles val="exact"/>
        </dgm:presLayoutVars>
      </dgm:prSet>
      <dgm:spPr/>
    </dgm:pt>
    <dgm:pt modelId="{3ECA3E2E-9FBC-1C45-AEA2-DB8EC4685F3F}" type="pres">
      <dgm:prSet presAssocID="{6F55E65B-C095-AF43-BD2F-94EDB573607A}" presName="centerShape" presStyleLbl="node0" presStyleIdx="0" presStyleCnt="1" custScaleX="147216" custScaleY="113202"/>
      <dgm:spPr/>
    </dgm:pt>
    <dgm:pt modelId="{261F776E-0CAD-5044-BBA4-F1144C8AD470}" type="pres">
      <dgm:prSet presAssocID="{AB50802E-110F-FA41-B0CB-97482EE46C07}" presName="Name9" presStyleLbl="parChTrans1D2" presStyleIdx="0" presStyleCnt="7"/>
      <dgm:spPr/>
    </dgm:pt>
    <dgm:pt modelId="{60B903E0-C0CA-A044-9E28-9A81BA17C8A2}" type="pres">
      <dgm:prSet presAssocID="{AB50802E-110F-FA41-B0CB-97482EE46C07}" presName="connTx" presStyleLbl="parChTrans1D2" presStyleIdx="0" presStyleCnt="7"/>
      <dgm:spPr/>
    </dgm:pt>
    <dgm:pt modelId="{1A987995-D669-2F42-8616-795E8D1B4157}" type="pres">
      <dgm:prSet presAssocID="{61A98E58-0F6E-5D4C-970B-39B8CEFCEE54}" presName="node" presStyleLbl="node1" presStyleIdx="0" presStyleCnt="7">
        <dgm:presLayoutVars>
          <dgm:bulletEnabled val="1"/>
        </dgm:presLayoutVars>
      </dgm:prSet>
      <dgm:spPr/>
    </dgm:pt>
    <dgm:pt modelId="{E2E423A7-6C79-5A4D-8185-670E6D339318}" type="pres">
      <dgm:prSet presAssocID="{F390D704-DDDE-6747-A855-8C224CFD146A}" presName="Name9" presStyleLbl="parChTrans1D2" presStyleIdx="1" presStyleCnt="7"/>
      <dgm:spPr/>
    </dgm:pt>
    <dgm:pt modelId="{D3E64803-0BD6-9F40-86CF-27E820153D38}" type="pres">
      <dgm:prSet presAssocID="{F390D704-DDDE-6747-A855-8C224CFD146A}" presName="connTx" presStyleLbl="parChTrans1D2" presStyleIdx="1" presStyleCnt="7"/>
      <dgm:spPr/>
    </dgm:pt>
    <dgm:pt modelId="{F22AAC03-E5D6-B243-8A4B-AAD6BA099460}" type="pres">
      <dgm:prSet presAssocID="{5103C255-BC3A-E444-A890-CA5BD4F5E77D}" presName="node" presStyleLbl="node1" presStyleIdx="1" presStyleCnt="7">
        <dgm:presLayoutVars>
          <dgm:bulletEnabled val="1"/>
        </dgm:presLayoutVars>
      </dgm:prSet>
      <dgm:spPr/>
    </dgm:pt>
    <dgm:pt modelId="{086B9FDB-38CE-FE4A-AD7E-ADAE14AAA0AA}" type="pres">
      <dgm:prSet presAssocID="{08877071-00CD-E746-981E-21ADB1C18BD1}" presName="Name9" presStyleLbl="parChTrans1D2" presStyleIdx="2" presStyleCnt="7"/>
      <dgm:spPr/>
    </dgm:pt>
    <dgm:pt modelId="{090FE2FB-24A3-7C4D-8C41-3C9D28847691}" type="pres">
      <dgm:prSet presAssocID="{08877071-00CD-E746-981E-21ADB1C18BD1}" presName="connTx" presStyleLbl="parChTrans1D2" presStyleIdx="2" presStyleCnt="7"/>
      <dgm:spPr/>
    </dgm:pt>
    <dgm:pt modelId="{F8D8F77C-97C4-2947-9B66-27A48DE8BED4}" type="pres">
      <dgm:prSet presAssocID="{6B48EC32-D325-774F-9AE4-6F224E0BBF68}" presName="node" presStyleLbl="node1" presStyleIdx="2" presStyleCnt="7">
        <dgm:presLayoutVars>
          <dgm:bulletEnabled val="1"/>
        </dgm:presLayoutVars>
      </dgm:prSet>
      <dgm:spPr/>
    </dgm:pt>
    <dgm:pt modelId="{9EA2626A-832A-6442-9735-4C3067BE1A59}" type="pres">
      <dgm:prSet presAssocID="{57AF662E-F19F-3042-A7E3-187598C9E600}" presName="Name9" presStyleLbl="parChTrans1D2" presStyleIdx="3" presStyleCnt="7"/>
      <dgm:spPr/>
    </dgm:pt>
    <dgm:pt modelId="{BBBAF784-C37C-324F-B229-380F5A849F60}" type="pres">
      <dgm:prSet presAssocID="{57AF662E-F19F-3042-A7E3-187598C9E600}" presName="connTx" presStyleLbl="parChTrans1D2" presStyleIdx="3" presStyleCnt="7"/>
      <dgm:spPr/>
    </dgm:pt>
    <dgm:pt modelId="{0F5E59FD-ED4B-2A4C-9D19-FB35095DD0D9}" type="pres">
      <dgm:prSet presAssocID="{9C9E200E-8383-0F45-8A9F-E8E2ECCDF39E}" presName="node" presStyleLbl="node1" presStyleIdx="3" presStyleCnt="7">
        <dgm:presLayoutVars>
          <dgm:bulletEnabled val="1"/>
        </dgm:presLayoutVars>
      </dgm:prSet>
      <dgm:spPr/>
    </dgm:pt>
    <dgm:pt modelId="{B252E02F-6CA3-9B4D-B549-58976E5C16DB}" type="pres">
      <dgm:prSet presAssocID="{676DE8D2-9691-BD4B-ACED-127BF3514D24}" presName="Name9" presStyleLbl="parChTrans1D2" presStyleIdx="4" presStyleCnt="7"/>
      <dgm:spPr/>
    </dgm:pt>
    <dgm:pt modelId="{FD6DD9FF-F768-714A-A6CA-D4E27CF6862A}" type="pres">
      <dgm:prSet presAssocID="{676DE8D2-9691-BD4B-ACED-127BF3514D24}" presName="connTx" presStyleLbl="parChTrans1D2" presStyleIdx="4" presStyleCnt="7"/>
      <dgm:spPr/>
    </dgm:pt>
    <dgm:pt modelId="{FD8210EF-4791-3A4C-9409-BD13D4870913}" type="pres">
      <dgm:prSet presAssocID="{32C7AC23-CE87-EB49-8D6C-BC805AF88751}" presName="node" presStyleLbl="node1" presStyleIdx="4" presStyleCnt="7" custScaleX="111232" custScaleY="111462">
        <dgm:presLayoutVars>
          <dgm:bulletEnabled val="1"/>
        </dgm:presLayoutVars>
      </dgm:prSet>
      <dgm:spPr/>
    </dgm:pt>
    <dgm:pt modelId="{508FBA36-D416-CA48-A332-C0D97065F7C6}" type="pres">
      <dgm:prSet presAssocID="{5BE80396-745B-2449-B26C-6EACDF92870B}" presName="Name9" presStyleLbl="parChTrans1D2" presStyleIdx="5" presStyleCnt="7"/>
      <dgm:spPr/>
    </dgm:pt>
    <dgm:pt modelId="{F2459468-346E-ED4B-B705-AF105F7E3C7A}" type="pres">
      <dgm:prSet presAssocID="{5BE80396-745B-2449-B26C-6EACDF92870B}" presName="connTx" presStyleLbl="parChTrans1D2" presStyleIdx="5" presStyleCnt="7"/>
      <dgm:spPr/>
    </dgm:pt>
    <dgm:pt modelId="{EF7DBD3C-52B2-9941-BD5B-07152EC49B5F}" type="pres">
      <dgm:prSet presAssocID="{12C3E685-211E-E94D-86BB-2EA4155762C5}" presName="node" presStyleLbl="node1" presStyleIdx="5" presStyleCnt="7">
        <dgm:presLayoutVars>
          <dgm:bulletEnabled val="1"/>
        </dgm:presLayoutVars>
      </dgm:prSet>
      <dgm:spPr/>
    </dgm:pt>
    <dgm:pt modelId="{1CCAB9DD-CD70-AD4D-BF70-CFA7B96D6BA2}" type="pres">
      <dgm:prSet presAssocID="{F97CD011-09D4-5748-BA82-23F757B3C9E8}" presName="Name9" presStyleLbl="parChTrans1D2" presStyleIdx="6" presStyleCnt="7"/>
      <dgm:spPr/>
    </dgm:pt>
    <dgm:pt modelId="{FBB75924-092C-1F4C-BBFA-19299DFE55B8}" type="pres">
      <dgm:prSet presAssocID="{F97CD011-09D4-5748-BA82-23F757B3C9E8}" presName="connTx" presStyleLbl="parChTrans1D2" presStyleIdx="6" presStyleCnt="7"/>
      <dgm:spPr/>
    </dgm:pt>
    <dgm:pt modelId="{2B2F7C69-BDE2-874A-BD62-631E7B8086D5}" type="pres">
      <dgm:prSet presAssocID="{DB90DE9A-5882-C24D-8A9D-BFC1FAE1C7B3}" presName="node" presStyleLbl="node1" presStyleIdx="6" presStyleCnt="7" custScaleX="93553" custScaleY="87585">
        <dgm:presLayoutVars>
          <dgm:bulletEnabled val="1"/>
        </dgm:presLayoutVars>
      </dgm:prSet>
      <dgm:spPr/>
    </dgm:pt>
  </dgm:ptLst>
  <dgm:cxnLst>
    <dgm:cxn modelId="{D5C8F80E-4EC5-43D0-903A-FB2780CEF23B}" type="presOf" srcId="{6F55E65B-C095-AF43-BD2F-94EDB573607A}" destId="{3ECA3E2E-9FBC-1C45-AEA2-DB8EC4685F3F}" srcOrd="0" destOrd="0" presId="urn:microsoft.com/office/officeart/2005/8/layout/radial1"/>
    <dgm:cxn modelId="{C57F5119-AF61-4C5A-9124-98A2A8342FBB}" type="presOf" srcId="{AB50802E-110F-FA41-B0CB-97482EE46C07}" destId="{60B903E0-C0CA-A044-9E28-9A81BA17C8A2}" srcOrd="1" destOrd="0" presId="urn:microsoft.com/office/officeart/2005/8/layout/radial1"/>
    <dgm:cxn modelId="{7D53741F-92B5-834B-AC65-59FB3C685429}" srcId="{6F55E65B-C095-AF43-BD2F-94EDB573607A}" destId="{32C7AC23-CE87-EB49-8D6C-BC805AF88751}" srcOrd="4" destOrd="0" parTransId="{676DE8D2-9691-BD4B-ACED-127BF3514D24}" sibTransId="{1BFF6663-8889-A24B-BC2B-450FA4C81F09}"/>
    <dgm:cxn modelId="{71CB7A22-D76D-4083-81D4-F817129FDF72}" type="presOf" srcId="{F390D704-DDDE-6747-A855-8C224CFD146A}" destId="{E2E423A7-6C79-5A4D-8185-670E6D339318}" srcOrd="0" destOrd="0" presId="urn:microsoft.com/office/officeart/2005/8/layout/radial1"/>
    <dgm:cxn modelId="{47CDDC30-5437-3F44-A251-E56324599274}" srcId="{6F55E65B-C095-AF43-BD2F-94EDB573607A}" destId="{6B48EC32-D325-774F-9AE4-6F224E0BBF68}" srcOrd="2" destOrd="0" parTransId="{08877071-00CD-E746-981E-21ADB1C18BD1}" sibTransId="{2041DF15-3BA1-9948-9216-D4965F037056}"/>
    <dgm:cxn modelId="{6306CD34-68E2-491E-AA68-7756FD204770}" type="presOf" srcId="{DB90DE9A-5882-C24D-8A9D-BFC1FAE1C7B3}" destId="{2B2F7C69-BDE2-874A-BD62-631E7B8086D5}" srcOrd="0" destOrd="0" presId="urn:microsoft.com/office/officeart/2005/8/layout/radial1"/>
    <dgm:cxn modelId="{AE368F3F-A38A-4EF4-B9FB-4EA775CB0BEC}" type="presOf" srcId="{AB50802E-110F-FA41-B0CB-97482EE46C07}" destId="{261F776E-0CAD-5044-BBA4-F1144C8AD470}" srcOrd="0" destOrd="0" presId="urn:microsoft.com/office/officeart/2005/8/layout/radial1"/>
    <dgm:cxn modelId="{9F2DFC47-BD38-416F-958B-0B60375393EE}" type="presOf" srcId="{676DE8D2-9691-BD4B-ACED-127BF3514D24}" destId="{B252E02F-6CA3-9B4D-B549-58976E5C16DB}" srcOrd="0" destOrd="0" presId="urn:microsoft.com/office/officeart/2005/8/layout/radial1"/>
    <dgm:cxn modelId="{EC27F44A-50E3-4362-BD7F-4381651F5D57}" type="presOf" srcId="{08877071-00CD-E746-981E-21ADB1C18BD1}" destId="{090FE2FB-24A3-7C4D-8C41-3C9D28847691}" srcOrd="1" destOrd="0" presId="urn:microsoft.com/office/officeart/2005/8/layout/radial1"/>
    <dgm:cxn modelId="{841E5F50-44A0-5149-BDB3-1ABE5C52B0B4}" srcId="{6F55E65B-C095-AF43-BD2F-94EDB573607A}" destId="{5103C255-BC3A-E444-A890-CA5BD4F5E77D}" srcOrd="1" destOrd="0" parTransId="{F390D704-DDDE-6747-A855-8C224CFD146A}" sibTransId="{C8B120ED-75C4-7649-A6BE-42834286B695}"/>
    <dgm:cxn modelId="{B0117371-2330-47C3-B9B1-54C0C6A19BFA}" type="presOf" srcId="{08877071-00CD-E746-981E-21ADB1C18BD1}" destId="{086B9FDB-38CE-FE4A-AD7E-ADAE14AAA0AA}" srcOrd="0" destOrd="0" presId="urn:microsoft.com/office/officeart/2005/8/layout/radial1"/>
    <dgm:cxn modelId="{4C68B852-55AD-475A-814D-03E5F5E2E4DA}" type="presOf" srcId="{7A8C2663-EA11-334F-90F1-B038129CECCD}" destId="{6023E409-292F-5B43-87D5-E2BFCDD6156F}" srcOrd="0" destOrd="0" presId="urn:microsoft.com/office/officeart/2005/8/layout/radial1"/>
    <dgm:cxn modelId="{9ABC5673-FD0C-49A7-98EC-E79A6A555547}" type="presOf" srcId="{F97CD011-09D4-5748-BA82-23F757B3C9E8}" destId="{1CCAB9DD-CD70-AD4D-BF70-CFA7B96D6BA2}" srcOrd="0" destOrd="0" presId="urn:microsoft.com/office/officeart/2005/8/layout/radial1"/>
    <dgm:cxn modelId="{C16A9F76-5894-8C41-9797-FF6BA296CBD6}" srcId="{6F55E65B-C095-AF43-BD2F-94EDB573607A}" destId="{DB90DE9A-5882-C24D-8A9D-BFC1FAE1C7B3}" srcOrd="6" destOrd="0" parTransId="{F97CD011-09D4-5748-BA82-23F757B3C9E8}" sibTransId="{D044FDF6-4F8E-4947-A5AD-F2763D013682}"/>
    <dgm:cxn modelId="{4AE5DC78-04B0-4F96-85B2-A64E90933772}" type="presOf" srcId="{32C7AC23-CE87-EB49-8D6C-BC805AF88751}" destId="{FD8210EF-4791-3A4C-9409-BD13D4870913}" srcOrd="0" destOrd="0" presId="urn:microsoft.com/office/officeart/2005/8/layout/radial1"/>
    <dgm:cxn modelId="{272BF578-487D-4789-B350-EF5AE6AB1DF7}" type="presOf" srcId="{F390D704-DDDE-6747-A855-8C224CFD146A}" destId="{D3E64803-0BD6-9F40-86CF-27E820153D38}" srcOrd="1" destOrd="0" presId="urn:microsoft.com/office/officeart/2005/8/layout/radial1"/>
    <dgm:cxn modelId="{2EF54159-4E4F-4777-91A6-0CEBCE297735}" type="presOf" srcId="{9C9E200E-8383-0F45-8A9F-E8E2ECCDF39E}" destId="{0F5E59FD-ED4B-2A4C-9D19-FB35095DD0D9}" srcOrd="0" destOrd="0" presId="urn:microsoft.com/office/officeart/2005/8/layout/radial1"/>
    <dgm:cxn modelId="{D85E888A-9E6C-7646-A738-A1DD21D5A191}" srcId="{7A8C2663-EA11-334F-90F1-B038129CECCD}" destId="{6F55E65B-C095-AF43-BD2F-94EDB573607A}" srcOrd="0" destOrd="0" parTransId="{FFBC9423-5A44-DB4A-8077-FC15C86924CC}" sibTransId="{5B506DBD-E068-344C-BD45-695DD5352B89}"/>
    <dgm:cxn modelId="{F0B24390-634D-44A9-B0C2-F6B7BA62FEDA}" type="presOf" srcId="{5BE80396-745B-2449-B26C-6EACDF92870B}" destId="{F2459468-346E-ED4B-B705-AF105F7E3C7A}" srcOrd="1" destOrd="0" presId="urn:microsoft.com/office/officeart/2005/8/layout/radial1"/>
    <dgm:cxn modelId="{2040CA94-8BBF-0244-8289-2A65FB3F58E7}" srcId="{6F55E65B-C095-AF43-BD2F-94EDB573607A}" destId="{9C9E200E-8383-0F45-8A9F-E8E2ECCDF39E}" srcOrd="3" destOrd="0" parTransId="{57AF662E-F19F-3042-A7E3-187598C9E600}" sibTransId="{16565E89-36CA-F641-AEF7-26F0E7208FDA}"/>
    <dgm:cxn modelId="{73544B97-77F5-4866-BBD9-258DC1D3B868}" type="presOf" srcId="{5BE80396-745B-2449-B26C-6EACDF92870B}" destId="{508FBA36-D416-CA48-A332-C0D97065F7C6}" srcOrd="0" destOrd="0" presId="urn:microsoft.com/office/officeart/2005/8/layout/radial1"/>
    <dgm:cxn modelId="{A5E9269C-7B2D-47CA-804A-7BCB66393DAD}" type="presOf" srcId="{57AF662E-F19F-3042-A7E3-187598C9E600}" destId="{9EA2626A-832A-6442-9735-4C3067BE1A59}" srcOrd="0" destOrd="0" presId="urn:microsoft.com/office/officeart/2005/8/layout/radial1"/>
    <dgm:cxn modelId="{407ED8AB-BB64-4DF6-8F09-1A0F9188160F}" type="presOf" srcId="{5103C255-BC3A-E444-A890-CA5BD4F5E77D}" destId="{F22AAC03-E5D6-B243-8A4B-AAD6BA099460}" srcOrd="0" destOrd="0" presId="urn:microsoft.com/office/officeart/2005/8/layout/radial1"/>
    <dgm:cxn modelId="{08568CAC-7F42-FF46-8F74-F56F76833893}" srcId="{6F55E65B-C095-AF43-BD2F-94EDB573607A}" destId="{12C3E685-211E-E94D-86BB-2EA4155762C5}" srcOrd="5" destOrd="0" parTransId="{5BE80396-745B-2449-B26C-6EACDF92870B}" sibTransId="{832903CC-7F4F-E445-A465-90F2BFCA8D7C}"/>
    <dgm:cxn modelId="{542002AD-932E-42CB-9134-A39D3AF3160F}" type="presOf" srcId="{12C3E685-211E-E94D-86BB-2EA4155762C5}" destId="{EF7DBD3C-52B2-9941-BD5B-07152EC49B5F}" srcOrd="0" destOrd="0" presId="urn:microsoft.com/office/officeart/2005/8/layout/radial1"/>
    <dgm:cxn modelId="{4F3FC1AD-9838-4222-8E3E-932239276EDB}" type="presOf" srcId="{6B48EC32-D325-774F-9AE4-6F224E0BBF68}" destId="{F8D8F77C-97C4-2947-9B66-27A48DE8BED4}" srcOrd="0" destOrd="0" presId="urn:microsoft.com/office/officeart/2005/8/layout/radial1"/>
    <dgm:cxn modelId="{78678CC5-1CE4-4B1E-AE5D-39AF0FDCFEB7}" type="presOf" srcId="{57AF662E-F19F-3042-A7E3-187598C9E600}" destId="{BBBAF784-C37C-324F-B229-380F5A849F60}" srcOrd="1" destOrd="0" presId="urn:microsoft.com/office/officeart/2005/8/layout/radial1"/>
    <dgm:cxn modelId="{14FDC9DD-FE4F-4B88-81D0-620E76219914}" type="presOf" srcId="{61A98E58-0F6E-5D4C-970B-39B8CEFCEE54}" destId="{1A987995-D669-2F42-8616-795E8D1B4157}" srcOrd="0" destOrd="0" presId="urn:microsoft.com/office/officeart/2005/8/layout/radial1"/>
    <dgm:cxn modelId="{9299B4E7-7F6D-42FF-9C7A-D60B221BFA49}" type="presOf" srcId="{F97CD011-09D4-5748-BA82-23F757B3C9E8}" destId="{FBB75924-092C-1F4C-BBFA-19299DFE55B8}" srcOrd="1" destOrd="0" presId="urn:microsoft.com/office/officeart/2005/8/layout/radial1"/>
    <dgm:cxn modelId="{07A328FD-D97C-4F5F-A46B-1C90CA92CAAC}" type="presOf" srcId="{676DE8D2-9691-BD4B-ACED-127BF3514D24}" destId="{FD6DD9FF-F768-714A-A6CA-D4E27CF6862A}" srcOrd="1" destOrd="0" presId="urn:microsoft.com/office/officeart/2005/8/layout/radial1"/>
    <dgm:cxn modelId="{75DAC3FD-4731-7844-8877-F60874C3C370}" srcId="{6F55E65B-C095-AF43-BD2F-94EDB573607A}" destId="{61A98E58-0F6E-5D4C-970B-39B8CEFCEE54}" srcOrd="0" destOrd="0" parTransId="{AB50802E-110F-FA41-B0CB-97482EE46C07}" sibTransId="{14F6A57C-840C-934B-BFDE-1E10874C2FE6}"/>
    <dgm:cxn modelId="{242933EF-43C2-4B29-9989-BCA055C7F174}" type="presParOf" srcId="{6023E409-292F-5B43-87D5-E2BFCDD6156F}" destId="{3ECA3E2E-9FBC-1C45-AEA2-DB8EC4685F3F}" srcOrd="0" destOrd="0" presId="urn:microsoft.com/office/officeart/2005/8/layout/radial1"/>
    <dgm:cxn modelId="{A945F64C-AD2F-41D7-86C6-D0471192EF18}" type="presParOf" srcId="{6023E409-292F-5B43-87D5-E2BFCDD6156F}" destId="{261F776E-0CAD-5044-BBA4-F1144C8AD470}" srcOrd="1" destOrd="0" presId="urn:microsoft.com/office/officeart/2005/8/layout/radial1"/>
    <dgm:cxn modelId="{5231CAB5-FA8A-4709-A2DA-EA8B6D32F359}" type="presParOf" srcId="{261F776E-0CAD-5044-BBA4-F1144C8AD470}" destId="{60B903E0-C0CA-A044-9E28-9A81BA17C8A2}" srcOrd="0" destOrd="0" presId="urn:microsoft.com/office/officeart/2005/8/layout/radial1"/>
    <dgm:cxn modelId="{AE912EE3-9343-4CAF-9CA2-275EEE7F2767}" type="presParOf" srcId="{6023E409-292F-5B43-87D5-E2BFCDD6156F}" destId="{1A987995-D669-2F42-8616-795E8D1B4157}" srcOrd="2" destOrd="0" presId="urn:microsoft.com/office/officeart/2005/8/layout/radial1"/>
    <dgm:cxn modelId="{E0246882-2EAD-4586-9BE3-BE7EE93EDC08}" type="presParOf" srcId="{6023E409-292F-5B43-87D5-E2BFCDD6156F}" destId="{E2E423A7-6C79-5A4D-8185-670E6D339318}" srcOrd="3" destOrd="0" presId="urn:microsoft.com/office/officeart/2005/8/layout/radial1"/>
    <dgm:cxn modelId="{C2FB4367-329E-4789-A940-8A1F29C89115}" type="presParOf" srcId="{E2E423A7-6C79-5A4D-8185-670E6D339318}" destId="{D3E64803-0BD6-9F40-86CF-27E820153D38}" srcOrd="0" destOrd="0" presId="urn:microsoft.com/office/officeart/2005/8/layout/radial1"/>
    <dgm:cxn modelId="{3741C4CB-74F2-4F9D-8BA5-70EBEC57BD14}" type="presParOf" srcId="{6023E409-292F-5B43-87D5-E2BFCDD6156F}" destId="{F22AAC03-E5D6-B243-8A4B-AAD6BA099460}" srcOrd="4" destOrd="0" presId="urn:microsoft.com/office/officeart/2005/8/layout/radial1"/>
    <dgm:cxn modelId="{24EDC62A-ADDD-4238-BA38-987C3FC9A0A4}" type="presParOf" srcId="{6023E409-292F-5B43-87D5-E2BFCDD6156F}" destId="{086B9FDB-38CE-FE4A-AD7E-ADAE14AAA0AA}" srcOrd="5" destOrd="0" presId="urn:microsoft.com/office/officeart/2005/8/layout/radial1"/>
    <dgm:cxn modelId="{6705389F-3589-4FDF-8F09-FB24D7220664}" type="presParOf" srcId="{086B9FDB-38CE-FE4A-AD7E-ADAE14AAA0AA}" destId="{090FE2FB-24A3-7C4D-8C41-3C9D28847691}" srcOrd="0" destOrd="0" presId="urn:microsoft.com/office/officeart/2005/8/layout/radial1"/>
    <dgm:cxn modelId="{EC594A25-F6CF-442F-BA92-26EDC737C752}" type="presParOf" srcId="{6023E409-292F-5B43-87D5-E2BFCDD6156F}" destId="{F8D8F77C-97C4-2947-9B66-27A48DE8BED4}" srcOrd="6" destOrd="0" presId="urn:microsoft.com/office/officeart/2005/8/layout/radial1"/>
    <dgm:cxn modelId="{AC81C03D-DAE0-47B1-A495-646B32FBDF87}" type="presParOf" srcId="{6023E409-292F-5B43-87D5-E2BFCDD6156F}" destId="{9EA2626A-832A-6442-9735-4C3067BE1A59}" srcOrd="7" destOrd="0" presId="urn:microsoft.com/office/officeart/2005/8/layout/radial1"/>
    <dgm:cxn modelId="{BCE92515-2BD2-4DC0-9A23-DDAA865704A4}" type="presParOf" srcId="{9EA2626A-832A-6442-9735-4C3067BE1A59}" destId="{BBBAF784-C37C-324F-B229-380F5A849F60}" srcOrd="0" destOrd="0" presId="urn:microsoft.com/office/officeart/2005/8/layout/radial1"/>
    <dgm:cxn modelId="{35655C92-7DEE-4627-ABCD-EB785C2C430E}" type="presParOf" srcId="{6023E409-292F-5B43-87D5-E2BFCDD6156F}" destId="{0F5E59FD-ED4B-2A4C-9D19-FB35095DD0D9}" srcOrd="8" destOrd="0" presId="urn:microsoft.com/office/officeart/2005/8/layout/radial1"/>
    <dgm:cxn modelId="{99F4DC24-8700-44AA-B0FA-6D63164A5994}" type="presParOf" srcId="{6023E409-292F-5B43-87D5-E2BFCDD6156F}" destId="{B252E02F-6CA3-9B4D-B549-58976E5C16DB}" srcOrd="9" destOrd="0" presId="urn:microsoft.com/office/officeart/2005/8/layout/radial1"/>
    <dgm:cxn modelId="{1BE0C319-E97F-48CC-A0BF-FE9699E7CC8B}" type="presParOf" srcId="{B252E02F-6CA3-9B4D-B549-58976E5C16DB}" destId="{FD6DD9FF-F768-714A-A6CA-D4E27CF6862A}" srcOrd="0" destOrd="0" presId="urn:microsoft.com/office/officeart/2005/8/layout/radial1"/>
    <dgm:cxn modelId="{5326EA89-3903-47F5-A038-023AAEF4379D}" type="presParOf" srcId="{6023E409-292F-5B43-87D5-E2BFCDD6156F}" destId="{FD8210EF-4791-3A4C-9409-BD13D4870913}" srcOrd="10" destOrd="0" presId="urn:microsoft.com/office/officeart/2005/8/layout/radial1"/>
    <dgm:cxn modelId="{04A4959A-B2A6-498A-9A87-5C62873A33B1}" type="presParOf" srcId="{6023E409-292F-5B43-87D5-E2BFCDD6156F}" destId="{508FBA36-D416-CA48-A332-C0D97065F7C6}" srcOrd="11" destOrd="0" presId="urn:microsoft.com/office/officeart/2005/8/layout/radial1"/>
    <dgm:cxn modelId="{E5F3AB98-3ABB-4B88-9987-927610D8FFBA}" type="presParOf" srcId="{508FBA36-D416-CA48-A332-C0D97065F7C6}" destId="{F2459468-346E-ED4B-B705-AF105F7E3C7A}" srcOrd="0" destOrd="0" presId="urn:microsoft.com/office/officeart/2005/8/layout/radial1"/>
    <dgm:cxn modelId="{68392FF9-325A-46CE-89EA-E83D742F5157}" type="presParOf" srcId="{6023E409-292F-5B43-87D5-E2BFCDD6156F}" destId="{EF7DBD3C-52B2-9941-BD5B-07152EC49B5F}" srcOrd="12" destOrd="0" presId="urn:microsoft.com/office/officeart/2005/8/layout/radial1"/>
    <dgm:cxn modelId="{E6802CD5-56FE-4EC8-8FA5-528CEDC84F09}" type="presParOf" srcId="{6023E409-292F-5B43-87D5-E2BFCDD6156F}" destId="{1CCAB9DD-CD70-AD4D-BF70-CFA7B96D6BA2}" srcOrd="13" destOrd="0" presId="urn:microsoft.com/office/officeart/2005/8/layout/radial1"/>
    <dgm:cxn modelId="{725C377C-BE33-4E70-8135-F02EC400DF80}" type="presParOf" srcId="{1CCAB9DD-CD70-AD4D-BF70-CFA7B96D6BA2}" destId="{FBB75924-092C-1F4C-BBFA-19299DFE55B8}" srcOrd="0" destOrd="0" presId="urn:microsoft.com/office/officeart/2005/8/layout/radial1"/>
    <dgm:cxn modelId="{9A93D4BB-375C-4065-917C-6CD60CC43292}" type="presParOf" srcId="{6023E409-292F-5B43-87D5-E2BFCDD6156F}" destId="{2B2F7C69-BDE2-874A-BD62-631E7B8086D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C2663-EA11-334F-90F1-B038129CECCD}"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6F55E65B-C095-AF43-BD2F-94EDB57360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Compensated Cirrhosis</a:t>
          </a:r>
        </a:p>
      </dgm:t>
    </dgm:pt>
    <dgm:pt modelId="{FFBC9423-5A44-DB4A-8077-FC15C86924CC}" type="parTrans" cxnId="{D85E888A-9E6C-7646-A738-A1DD21D5A191}">
      <dgm:prSet/>
      <dgm:spPr/>
      <dgm:t>
        <a:bodyPr/>
        <a:lstStyle/>
        <a:p>
          <a:endParaRPr lang="en-US"/>
        </a:p>
      </dgm:t>
    </dgm:pt>
    <dgm:pt modelId="{5B506DBD-E068-344C-BD45-695DD5352B89}" type="sibTrans" cxnId="{D85E888A-9E6C-7646-A738-A1DD21D5A191}">
      <dgm:prSet/>
      <dgm:spPr/>
      <dgm:t>
        <a:bodyPr/>
        <a:lstStyle/>
        <a:p>
          <a:endParaRPr lang="en-US"/>
        </a:p>
      </dgm:t>
    </dgm:pt>
    <dgm:pt modelId="{5103C255-BC3A-E444-A890-CA5BD4F5E77D}">
      <dgm:prSet phldrT="[Text]" custT="1"/>
      <dgm:spPr>
        <a:solidFill>
          <a:srgbClr val="C0504D"/>
        </a:solidFill>
      </dgm:spPr>
      <dgm:t>
        <a:bodyPr/>
        <a:lstStyle/>
        <a:p>
          <a:r>
            <a:rPr lang="en-US" sz="2400" dirty="0"/>
            <a:t>NSBBs</a:t>
          </a:r>
        </a:p>
      </dgm:t>
    </dgm:pt>
    <dgm:pt modelId="{F390D704-DDDE-6747-A855-8C224CFD146A}" type="parTrans" cxnId="{841E5F50-44A0-5149-BDB3-1ABE5C52B0B4}">
      <dgm:prSet custT="1"/>
      <dgm:spPr/>
      <dgm:t>
        <a:bodyPr/>
        <a:lstStyle/>
        <a:p>
          <a:endParaRPr lang="en-US" sz="1600"/>
        </a:p>
      </dgm:t>
    </dgm:pt>
    <dgm:pt modelId="{C8B120ED-75C4-7649-A6BE-42834286B695}" type="sibTrans" cxnId="{841E5F50-44A0-5149-BDB3-1ABE5C52B0B4}">
      <dgm:prSet/>
      <dgm:spPr/>
      <dgm:t>
        <a:bodyPr/>
        <a:lstStyle/>
        <a:p>
          <a:endParaRPr lang="en-US"/>
        </a:p>
      </dgm:t>
    </dgm:pt>
    <dgm:pt modelId="{6B48EC32-D325-774F-9AE4-6F224E0BBF68}">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a:t>Statins</a:t>
          </a:r>
        </a:p>
      </dgm:t>
    </dgm:pt>
    <dgm:pt modelId="{08877071-00CD-E746-981E-21ADB1C18BD1}" type="parTrans" cxnId="{47CDDC30-5437-3F44-A251-E56324599274}">
      <dgm:prSet custT="1"/>
      <dgm:spPr/>
      <dgm:t>
        <a:bodyPr/>
        <a:lstStyle/>
        <a:p>
          <a:endParaRPr lang="en-US" sz="1600"/>
        </a:p>
      </dgm:t>
    </dgm:pt>
    <dgm:pt modelId="{2041DF15-3BA1-9948-9216-D4965F037056}" type="sibTrans" cxnId="{47CDDC30-5437-3F44-A251-E56324599274}">
      <dgm:prSet/>
      <dgm:spPr/>
      <dgm:t>
        <a:bodyPr/>
        <a:lstStyle/>
        <a:p>
          <a:endParaRPr lang="en-US"/>
        </a:p>
      </dgm:t>
    </dgm:pt>
    <dgm:pt modelId="{9C9E200E-8383-0F45-8A9F-E8E2ECCDF39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a:t>Lifestyle Changes</a:t>
          </a:r>
        </a:p>
      </dgm:t>
    </dgm:pt>
    <dgm:pt modelId="{57AF662E-F19F-3042-A7E3-187598C9E600}" type="parTrans" cxnId="{2040CA94-8BBF-0244-8289-2A65FB3F58E7}">
      <dgm:prSet custT="1"/>
      <dgm:spPr/>
      <dgm:t>
        <a:bodyPr/>
        <a:lstStyle/>
        <a:p>
          <a:endParaRPr lang="en-US" sz="1600"/>
        </a:p>
      </dgm:t>
    </dgm:pt>
    <dgm:pt modelId="{16565E89-36CA-F641-AEF7-26F0E7208FDA}" type="sibTrans" cxnId="{2040CA94-8BBF-0244-8289-2A65FB3F58E7}">
      <dgm:prSet/>
      <dgm:spPr/>
      <dgm:t>
        <a:bodyPr/>
        <a:lstStyle/>
        <a:p>
          <a:endParaRPr lang="en-US"/>
        </a:p>
      </dgm:t>
    </dgm:pt>
    <dgm:pt modelId="{61A98E58-0F6E-5D4C-970B-39B8CEFCEE54}">
      <dgm:prSet phldrT="[Text]" custT="1"/>
      <dgm:spPr>
        <a:solidFill>
          <a:srgbClr val="FFFF00"/>
        </a:solidFill>
        <a:ln>
          <a:solidFill>
            <a:srgbClr val="4F81BD"/>
          </a:solidFill>
        </a:ln>
      </dgm:spPr>
      <dgm:t>
        <a:bodyPr/>
        <a:lstStyle/>
        <a:p>
          <a:r>
            <a:rPr lang="en-US" sz="2400" dirty="0">
              <a:solidFill>
                <a:srgbClr val="000090"/>
              </a:solidFill>
            </a:rPr>
            <a:t>Specific therapies</a:t>
          </a:r>
        </a:p>
      </dgm:t>
    </dgm:pt>
    <dgm:pt modelId="{AB50802E-110F-FA41-B0CB-97482EE46C07}" type="parTrans" cxnId="{75DAC3FD-4731-7844-8877-F60874C3C370}">
      <dgm:prSet custT="1"/>
      <dgm:spPr/>
      <dgm:t>
        <a:bodyPr/>
        <a:lstStyle/>
        <a:p>
          <a:endParaRPr lang="en-US" sz="1600"/>
        </a:p>
      </dgm:t>
    </dgm:pt>
    <dgm:pt modelId="{14F6A57C-840C-934B-BFDE-1E10874C2FE6}" type="sibTrans" cxnId="{75DAC3FD-4731-7844-8877-F60874C3C370}">
      <dgm:prSet/>
      <dgm:spPr/>
      <dgm:t>
        <a:bodyPr/>
        <a:lstStyle/>
        <a:p>
          <a:endParaRPr lang="en-US"/>
        </a:p>
      </dgm:t>
    </dgm:pt>
    <dgm:pt modelId="{32C7AC23-CE87-EB49-8D6C-BC805AF88751}">
      <dgm:prSe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a:t>Antibiotics, probiotics</a:t>
          </a:r>
        </a:p>
      </dgm:t>
    </dgm:pt>
    <dgm:pt modelId="{676DE8D2-9691-BD4B-ACED-127BF3514D24}" type="parTrans" cxnId="{7D53741F-92B5-834B-AC65-59FB3C685429}">
      <dgm:prSet custT="1"/>
      <dgm:spPr/>
      <dgm:t>
        <a:bodyPr/>
        <a:lstStyle/>
        <a:p>
          <a:endParaRPr lang="en-US" sz="1600"/>
        </a:p>
      </dgm:t>
    </dgm:pt>
    <dgm:pt modelId="{1BFF6663-8889-A24B-BC2B-450FA4C81F09}" type="sibTrans" cxnId="{7D53741F-92B5-834B-AC65-59FB3C685429}">
      <dgm:prSet/>
      <dgm:spPr/>
      <dgm:t>
        <a:bodyPr/>
        <a:lstStyle/>
        <a:p>
          <a:endParaRPr lang="en-US"/>
        </a:p>
      </dgm:t>
    </dgm:pt>
    <dgm:pt modelId="{12C3E685-211E-E94D-86BB-2EA4155762C5}">
      <dgm:prSet custT="1">
        <dgm:style>
          <a:lnRef idx="1">
            <a:schemeClr val="dk1"/>
          </a:lnRef>
          <a:fillRef idx="2">
            <a:schemeClr val="dk1"/>
          </a:fillRef>
          <a:effectRef idx="1">
            <a:schemeClr val="dk1"/>
          </a:effectRef>
          <a:fontRef idx="minor">
            <a:schemeClr val="dk1"/>
          </a:fontRef>
        </dgm:style>
      </dgm:prSet>
      <dgm:spPr>
        <a:solidFill>
          <a:srgbClr val="CCFFCC"/>
        </a:solidFill>
        <a:effectLst>
          <a:glow rad="228600">
            <a:schemeClr val="accent4">
              <a:satMod val="175000"/>
              <a:alpha val="40000"/>
            </a:schemeClr>
          </a:glow>
        </a:effectLst>
      </dgm:spPr>
      <dgm:t>
        <a:bodyPr/>
        <a:lstStyle/>
        <a:p>
          <a:r>
            <a:rPr lang="en-US" sz="2400" dirty="0"/>
            <a:t>Future therapies</a:t>
          </a:r>
        </a:p>
      </dgm:t>
    </dgm:pt>
    <dgm:pt modelId="{5BE80396-745B-2449-B26C-6EACDF92870B}" type="parTrans" cxnId="{08568CAC-7F42-FF46-8F74-F56F76833893}">
      <dgm:prSet custT="1"/>
      <dgm:spPr/>
      <dgm:t>
        <a:bodyPr/>
        <a:lstStyle/>
        <a:p>
          <a:endParaRPr lang="en-US" sz="1600"/>
        </a:p>
      </dgm:t>
    </dgm:pt>
    <dgm:pt modelId="{832903CC-7F4F-E445-A465-90F2BFCA8D7C}" type="sibTrans" cxnId="{08568CAC-7F42-FF46-8F74-F56F76833893}">
      <dgm:prSet/>
      <dgm:spPr/>
      <dgm:t>
        <a:bodyPr/>
        <a:lstStyle/>
        <a:p>
          <a:endParaRPr lang="en-US"/>
        </a:p>
      </dgm:t>
    </dgm:pt>
    <dgm:pt modelId="{DB90DE9A-5882-C24D-8A9D-BFC1FAE1C7B3}">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800000"/>
        </a:solidFill>
      </dgm:spPr>
      <dgm:t>
        <a:bodyPr/>
        <a:lstStyle/>
        <a:p>
          <a:r>
            <a:rPr lang="en-US" sz="2400" dirty="0"/>
            <a:t>Anticoagulants</a:t>
          </a:r>
        </a:p>
      </dgm:t>
    </dgm:pt>
    <dgm:pt modelId="{F97CD011-09D4-5748-BA82-23F757B3C9E8}" type="parTrans" cxnId="{C16A9F76-5894-8C41-9797-FF6BA296CBD6}">
      <dgm:prSet custT="1"/>
      <dgm:spPr/>
      <dgm:t>
        <a:bodyPr/>
        <a:lstStyle/>
        <a:p>
          <a:endParaRPr lang="en-US" sz="1600"/>
        </a:p>
      </dgm:t>
    </dgm:pt>
    <dgm:pt modelId="{D044FDF6-4F8E-4947-A5AD-F2763D013682}" type="sibTrans" cxnId="{C16A9F76-5894-8C41-9797-FF6BA296CBD6}">
      <dgm:prSet/>
      <dgm:spPr/>
      <dgm:t>
        <a:bodyPr/>
        <a:lstStyle/>
        <a:p>
          <a:endParaRPr lang="en-US"/>
        </a:p>
      </dgm:t>
    </dgm:pt>
    <dgm:pt modelId="{6023E409-292F-5B43-87D5-E2BFCDD6156F}" type="pres">
      <dgm:prSet presAssocID="{7A8C2663-EA11-334F-90F1-B038129CECCD}" presName="cycle" presStyleCnt="0">
        <dgm:presLayoutVars>
          <dgm:chMax val="1"/>
          <dgm:dir/>
          <dgm:animLvl val="ctr"/>
          <dgm:resizeHandles val="exact"/>
        </dgm:presLayoutVars>
      </dgm:prSet>
      <dgm:spPr/>
    </dgm:pt>
    <dgm:pt modelId="{3ECA3E2E-9FBC-1C45-AEA2-DB8EC4685F3F}" type="pres">
      <dgm:prSet presAssocID="{6F55E65B-C095-AF43-BD2F-94EDB573607A}" presName="centerShape" presStyleLbl="node0" presStyleIdx="0" presStyleCnt="1" custScaleX="147216" custScaleY="113202"/>
      <dgm:spPr/>
    </dgm:pt>
    <dgm:pt modelId="{261F776E-0CAD-5044-BBA4-F1144C8AD470}" type="pres">
      <dgm:prSet presAssocID="{AB50802E-110F-FA41-B0CB-97482EE46C07}" presName="Name9" presStyleLbl="parChTrans1D2" presStyleIdx="0" presStyleCnt="7"/>
      <dgm:spPr/>
    </dgm:pt>
    <dgm:pt modelId="{60B903E0-C0CA-A044-9E28-9A81BA17C8A2}" type="pres">
      <dgm:prSet presAssocID="{AB50802E-110F-FA41-B0CB-97482EE46C07}" presName="connTx" presStyleLbl="parChTrans1D2" presStyleIdx="0" presStyleCnt="7"/>
      <dgm:spPr/>
    </dgm:pt>
    <dgm:pt modelId="{1A987995-D669-2F42-8616-795E8D1B4157}" type="pres">
      <dgm:prSet presAssocID="{61A98E58-0F6E-5D4C-970B-39B8CEFCEE54}" presName="node" presStyleLbl="node1" presStyleIdx="0" presStyleCnt="7">
        <dgm:presLayoutVars>
          <dgm:bulletEnabled val="1"/>
        </dgm:presLayoutVars>
      </dgm:prSet>
      <dgm:spPr/>
    </dgm:pt>
    <dgm:pt modelId="{E2E423A7-6C79-5A4D-8185-670E6D339318}" type="pres">
      <dgm:prSet presAssocID="{F390D704-DDDE-6747-A855-8C224CFD146A}" presName="Name9" presStyleLbl="parChTrans1D2" presStyleIdx="1" presStyleCnt="7"/>
      <dgm:spPr/>
    </dgm:pt>
    <dgm:pt modelId="{D3E64803-0BD6-9F40-86CF-27E820153D38}" type="pres">
      <dgm:prSet presAssocID="{F390D704-DDDE-6747-A855-8C224CFD146A}" presName="connTx" presStyleLbl="parChTrans1D2" presStyleIdx="1" presStyleCnt="7"/>
      <dgm:spPr/>
    </dgm:pt>
    <dgm:pt modelId="{F22AAC03-E5D6-B243-8A4B-AAD6BA099460}" type="pres">
      <dgm:prSet presAssocID="{5103C255-BC3A-E444-A890-CA5BD4F5E77D}" presName="node" presStyleLbl="node1" presStyleIdx="1" presStyleCnt="7">
        <dgm:presLayoutVars>
          <dgm:bulletEnabled val="1"/>
        </dgm:presLayoutVars>
      </dgm:prSet>
      <dgm:spPr/>
    </dgm:pt>
    <dgm:pt modelId="{086B9FDB-38CE-FE4A-AD7E-ADAE14AAA0AA}" type="pres">
      <dgm:prSet presAssocID="{08877071-00CD-E746-981E-21ADB1C18BD1}" presName="Name9" presStyleLbl="parChTrans1D2" presStyleIdx="2" presStyleCnt="7"/>
      <dgm:spPr/>
    </dgm:pt>
    <dgm:pt modelId="{090FE2FB-24A3-7C4D-8C41-3C9D28847691}" type="pres">
      <dgm:prSet presAssocID="{08877071-00CD-E746-981E-21ADB1C18BD1}" presName="connTx" presStyleLbl="parChTrans1D2" presStyleIdx="2" presStyleCnt="7"/>
      <dgm:spPr/>
    </dgm:pt>
    <dgm:pt modelId="{F8D8F77C-97C4-2947-9B66-27A48DE8BED4}" type="pres">
      <dgm:prSet presAssocID="{6B48EC32-D325-774F-9AE4-6F224E0BBF68}" presName="node" presStyleLbl="node1" presStyleIdx="2" presStyleCnt="7">
        <dgm:presLayoutVars>
          <dgm:bulletEnabled val="1"/>
        </dgm:presLayoutVars>
      </dgm:prSet>
      <dgm:spPr/>
    </dgm:pt>
    <dgm:pt modelId="{9EA2626A-832A-6442-9735-4C3067BE1A59}" type="pres">
      <dgm:prSet presAssocID="{57AF662E-F19F-3042-A7E3-187598C9E600}" presName="Name9" presStyleLbl="parChTrans1D2" presStyleIdx="3" presStyleCnt="7"/>
      <dgm:spPr/>
    </dgm:pt>
    <dgm:pt modelId="{BBBAF784-C37C-324F-B229-380F5A849F60}" type="pres">
      <dgm:prSet presAssocID="{57AF662E-F19F-3042-A7E3-187598C9E600}" presName="connTx" presStyleLbl="parChTrans1D2" presStyleIdx="3" presStyleCnt="7"/>
      <dgm:spPr/>
    </dgm:pt>
    <dgm:pt modelId="{0F5E59FD-ED4B-2A4C-9D19-FB35095DD0D9}" type="pres">
      <dgm:prSet presAssocID="{9C9E200E-8383-0F45-8A9F-E8E2ECCDF39E}" presName="node" presStyleLbl="node1" presStyleIdx="3" presStyleCnt="7">
        <dgm:presLayoutVars>
          <dgm:bulletEnabled val="1"/>
        </dgm:presLayoutVars>
      </dgm:prSet>
      <dgm:spPr/>
    </dgm:pt>
    <dgm:pt modelId="{B252E02F-6CA3-9B4D-B549-58976E5C16DB}" type="pres">
      <dgm:prSet presAssocID="{676DE8D2-9691-BD4B-ACED-127BF3514D24}" presName="Name9" presStyleLbl="parChTrans1D2" presStyleIdx="4" presStyleCnt="7"/>
      <dgm:spPr/>
    </dgm:pt>
    <dgm:pt modelId="{FD6DD9FF-F768-714A-A6CA-D4E27CF6862A}" type="pres">
      <dgm:prSet presAssocID="{676DE8D2-9691-BD4B-ACED-127BF3514D24}" presName="connTx" presStyleLbl="parChTrans1D2" presStyleIdx="4" presStyleCnt="7"/>
      <dgm:spPr/>
    </dgm:pt>
    <dgm:pt modelId="{FD8210EF-4791-3A4C-9409-BD13D4870913}" type="pres">
      <dgm:prSet presAssocID="{32C7AC23-CE87-EB49-8D6C-BC805AF88751}" presName="node" presStyleLbl="node1" presStyleIdx="4" presStyleCnt="7" custScaleX="111232" custScaleY="111462">
        <dgm:presLayoutVars>
          <dgm:bulletEnabled val="1"/>
        </dgm:presLayoutVars>
      </dgm:prSet>
      <dgm:spPr/>
    </dgm:pt>
    <dgm:pt modelId="{508FBA36-D416-CA48-A332-C0D97065F7C6}" type="pres">
      <dgm:prSet presAssocID="{5BE80396-745B-2449-B26C-6EACDF92870B}" presName="Name9" presStyleLbl="parChTrans1D2" presStyleIdx="5" presStyleCnt="7"/>
      <dgm:spPr/>
    </dgm:pt>
    <dgm:pt modelId="{F2459468-346E-ED4B-B705-AF105F7E3C7A}" type="pres">
      <dgm:prSet presAssocID="{5BE80396-745B-2449-B26C-6EACDF92870B}" presName="connTx" presStyleLbl="parChTrans1D2" presStyleIdx="5" presStyleCnt="7"/>
      <dgm:spPr/>
    </dgm:pt>
    <dgm:pt modelId="{EF7DBD3C-52B2-9941-BD5B-07152EC49B5F}" type="pres">
      <dgm:prSet presAssocID="{12C3E685-211E-E94D-86BB-2EA4155762C5}" presName="node" presStyleLbl="node1" presStyleIdx="5" presStyleCnt="7">
        <dgm:presLayoutVars>
          <dgm:bulletEnabled val="1"/>
        </dgm:presLayoutVars>
      </dgm:prSet>
      <dgm:spPr/>
    </dgm:pt>
    <dgm:pt modelId="{1CCAB9DD-CD70-AD4D-BF70-CFA7B96D6BA2}" type="pres">
      <dgm:prSet presAssocID="{F97CD011-09D4-5748-BA82-23F757B3C9E8}" presName="Name9" presStyleLbl="parChTrans1D2" presStyleIdx="6" presStyleCnt="7"/>
      <dgm:spPr/>
    </dgm:pt>
    <dgm:pt modelId="{FBB75924-092C-1F4C-BBFA-19299DFE55B8}" type="pres">
      <dgm:prSet presAssocID="{F97CD011-09D4-5748-BA82-23F757B3C9E8}" presName="connTx" presStyleLbl="parChTrans1D2" presStyleIdx="6" presStyleCnt="7"/>
      <dgm:spPr/>
    </dgm:pt>
    <dgm:pt modelId="{2B2F7C69-BDE2-874A-BD62-631E7B8086D5}" type="pres">
      <dgm:prSet presAssocID="{DB90DE9A-5882-C24D-8A9D-BFC1FAE1C7B3}" presName="node" presStyleLbl="node1" presStyleIdx="6" presStyleCnt="7" custScaleX="93553" custScaleY="87585">
        <dgm:presLayoutVars>
          <dgm:bulletEnabled val="1"/>
        </dgm:presLayoutVars>
      </dgm:prSet>
      <dgm:spPr/>
    </dgm:pt>
  </dgm:ptLst>
  <dgm:cxnLst>
    <dgm:cxn modelId="{977C6404-91AD-472A-BFDF-20BFF7A69547}" type="presOf" srcId="{5103C255-BC3A-E444-A890-CA5BD4F5E77D}" destId="{F22AAC03-E5D6-B243-8A4B-AAD6BA099460}" srcOrd="0" destOrd="0" presId="urn:microsoft.com/office/officeart/2005/8/layout/radial1"/>
    <dgm:cxn modelId="{04755808-AB07-4952-9E32-4EE6BA0A8960}" type="presOf" srcId="{5BE80396-745B-2449-B26C-6EACDF92870B}" destId="{508FBA36-D416-CA48-A332-C0D97065F7C6}" srcOrd="0" destOrd="0" presId="urn:microsoft.com/office/officeart/2005/8/layout/radial1"/>
    <dgm:cxn modelId="{7356650A-C40E-4F4D-9398-32699098AD98}" type="presOf" srcId="{08877071-00CD-E746-981E-21ADB1C18BD1}" destId="{086B9FDB-38CE-FE4A-AD7E-ADAE14AAA0AA}" srcOrd="0" destOrd="0" presId="urn:microsoft.com/office/officeart/2005/8/layout/radial1"/>
    <dgm:cxn modelId="{104B7A18-2C0F-4B56-938E-F520A30F45E2}" type="presOf" srcId="{6B48EC32-D325-774F-9AE4-6F224E0BBF68}" destId="{F8D8F77C-97C4-2947-9B66-27A48DE8BED4}" srcOrd="0" destOrd="0" presId="urn:microsoft.com/office/officeart/2005/8/layout/radial1"/>
    <dgm:cxn modelId="{32036819-6859-4151-AF47-B23D3872E979}" type="presOf" srcId="{61A98E58-0F6E-5D4C-970B-39B8CEFCEE54}" destId="{1A987995-D669-2F42-8616-795E8D1B4157}" srcOrd="0" destOrd="0" presId="urn:microsoft.com/office/officeart/2005/8/layout/radial1"/>
    <dgm:cxn modelId="{7D53741F-92B5-834B-AC65-59FB3C685429}" srcId="{6F55E65B-C095-AF43-BD2F-94EDB573607A}" destId="{32C7AC23-CE87-EB49-8D6C-BC805AF88751}" srcOrd="4" destOrd="0" parTransId="{676DE8D2-9691-BD4B-ACED-127BF3514D24}" sibTransId="{1BFF6663-8889-A24B-BC2B-450FA4C81F09}"/>
    <dgm:cxn modelId="{F82D1B29-7BF4-4DFB-A0F3-C405DF7FAEC6}" type="presOf" srcId="{DB90DE9A-5882-C24D-8A9D-BFC1FAE1C7B3}" destId="{2B2F7C69-BDE2-874A-BD62-631E7B8086D5}" srcOrd="0" destOrd="0" presId="urn:microsoft.com/office/officeart/2005/8/layout/radial1"/>
    <dgm:cxn modelId="{D401E62D-FEAD-49F7-9D68-6A9CC1496267}" type="presOf" srcId="{F97CD011-09D4-5748-BA82-23F757B3C9E8}" destId="{FBB75924-092C-1F4C-BBFA-19299DFE55B8}" srcOrd="1" destOrd="0" presId="urn:microsoft.com/office/officeart/2005/8/layout/radial1"/>
    <dgm:cxn modelId="{47CDDC30-5437-3F44-A251-E56324599274}" srcId="{6F55E65B-C095-AF43-BD2F-94EDB573607A}" destId="{6B48EC32-D325-774F-9AE4-6F224E0BBF68}" srcOrd="2" destOrd="0" parTransId="{08877071-00CD-E746-981E-21ADB1C18BD1}" sibTransId="{2041DF15-3BA1-9948-9216-D4965F037056}"/>
    <dgm:cxn modelId="{7D95924C-4C92-4B0B-8208-6CC8D560BB4F}" type="presOf" srcId="{7A8C2663-EA11-334F-90F1-B038129CECCD}" destId="{6023E409-292F-5B43-87D5-E2BFCDD6156F}" srcOrd="0" destOrd="0" presId="urn:microsoft.com/office/officeart/2005/8/layout/radial1"/>
    <dgm:cxn modelId="{841E5F50-44A0-5149-BDB3-1ABE5C52B0B4}" srcId="{6F55E65B-C095-AF43-BD2F-94EDB573607A}" destId="{5103C255-BC3A-E444-A890-CA5BD4F5E77D}" srcOrd="1" destOrd="0" parTransId="{F390D704-DDDE-6747-A855-8C224CFD146A}" sibTransId="{C8B120ED-75C4-7649-A6BE-42834286B695}"/>
    <dgm:cxn modelId="{DE43C450-6FF3-4C15-B246-67D0080681A3}" type="presOf" srcId="{57AF662E-F19F-3042-A7E3-187598C9E600}" destId="{9EA2626A-832A-6442-9735-4C3067BE1A59}" srcOrd="0" destOrd="0" presId="urn:microsoft.com/office/officeart/2005/8/layout/radial1"/>
    <dgm:cxn modelId="{8E984275-332E-4BD1-8987-29094B52836F}" type="presOf" srcId="{676DE8D2-9691-BD4B-ACED-127BF3514D24}" destId="{FD6DD9FF-F768-714A-A6CA-D4E27CF6862A}" srcOrd="1" destOrd="0" presId="urn:microsoft.com/office/officeart/2005/8/layout/radial1"/>
    <dgm:cxn modelId="{C16A9F76-5894-8C41-9797-FF6BA296CBD6}" srcId="{6F55E65B-C095-AF43-BD2F-94EDB573607A}" destId="{DB90DE9A-5882-C24D-8A9D-BFC1FAE1C7B3}" srcOrd="6" destOrd="0" parTransId="{F97CD011-09D4-5748-BA82-23F757B3C9E8}" sibTransId="{D044FDF6-4F8E-4947-A5AD-F2763D013682}"/>
    <dgm:cxn modelId="{06DA1F78-9DDE-4973-975D-0B99C28955D0}" type="presOf" srcId="{AB50802E-110F-FA41-B0CB-97482EE46C07}" destId="{60B903E0-C0CA-A044-9E28-9A81BA17C8A2}" srcOrd="1" destOrd="0" presId="urn:microsoft.com/office/officeart/2005/8/layout/radial1"/>
    <dgm:cxn modelId="{AFEF9D83-100B-46D9-9F94-359A2BC86758}" type="presOf" srcId="{676DE8D2-9691-BD4B-ACED-127BF3514D24}" destId="{B252E02F-6CA3-9B4D-B549-58976E5C16DB}" srcOrd="0" destOrd="0" presId="urn:microsoft.com/office/officeart/2005/8/layout/radial1"/>
    <dgm:cxn modelId="{D85E888A-9E6C-7646-A738-A1DD21D5A191}" srcId="{7A8C2663-EA11-334F-90F1-B038129CECCD}" destId="{6F55E65B-C095-AF43-BD2F-94EDB573607A}" srcOrd="0" destOrd="0" parTransId="{FFBC9423-5A44-DB4A-8077-FC15C86924CC}" sibTransId="{5B506DBD-E068-344C-BD45-695DD5352B89}"/>
    <dgm:cxn modelId="{C7F7958A-E34D-4F08-909F-E121E803EF38}" type="presOf" srcId="{08877071-00CD-E746-981E-21ADB1C18BD1}" destId="{090FE2FB-24A3-7C4D-8C41-3C9D28847691}" srcOrd="1" destOrd="0" presId="urn:microsoft.com/office/officeart/2005/8/layout/radial1"/>
    <dgm:cxn modelId="{7A610890-FCAA-4372-A1F7-35CE283D0A65}" type="presOf" srcId="{F390D704-DDDE-6747-A855-8C224CFD146A}" destId="{D3E64803-0BD6-9F40-86CF-27E820153D38}" srcOrd="1" destOrd="0" presId="urn:microsoft.com/office/officeart/2005/8/layout/radial1"/>
    <dgm:cxn modelId="{2040CA94-8BBF-0244-8289-2A65FB3F58E7}" srcId="{6F55E65B-C095-AF43-BD2F-94EDB573607A}" destId="{9C9E200E-8383-0F45-8A9F-E8E2ECCDF39E}" srcOrd="3" destOrd="0" parTransId="{57AF662E-F19F-3042-A7E3-187598C9E600}" sibTransId="{16565E89-36CA-F641-AEF7-26F0E7208FDA}"/>
    <dgm:cxn modelId="{08568CAC-7F42-FF46-8F74-F56F76833893}" srcId="{6F55E65B-C095-AF43-BD2F-94EDB573607A}" destId="{12C3E685-211E-E94D-86BB-2EA4155762C5}" srcOrd="5" destOrd="0" parTransId="{5BE80396-745B-2449-B26C-6EACDF92870B}" sibTransId="{832903CC-7F4F-E445-A465-90F2BFCA8D7C}"/>
    <dgm:cxn modelId="{A6F070AD-87CD-4AF8-A40E-049C7927CD41}" type="presOf" srcId="{6F55E65B-C095-AF43-BD2F-94EDB573607A}" destId="{3ECA3E2E-9FBC-1C45-AEA2-DB8EC4685F3F}" srcOrd="0" destOrd="0" presId="urn:microsoft.com/office/officeart/2005/8/layout/radial1"/>
    <dgm:cxn modelId="{7C223BAF-A268-4C86-95CA-F1BA6AD9AB3A}" type="presOf" srcId="{5BE80396-745B-2449-B26C-6EACDF92870B}" destId="{F2459468-346E-ED4B-B705-AF105F7E3C7A}" srcOrd="1" destOrd="0" presId="urn:microsoft.com/office/officeart/2005/8/layout/radial1"/>
    <dgm:cxn modelId="{10B32CB4-EEF1-4549-A860-9EDE05F69379}" type="presOf" srcId="{32C7AC23-CE87-EB49-8D6C-BC805AF88751}" destId="{FD8210EF-4791-3A4C-9409-BD13D4870913}" srcOrd="0" destOrd="0" presId="urn:microsoft.com/office/officeart/2005/8/layout/radial1"/>
    <dgm:cxn modelId="{EB90D2CE-B0D3-443B-8BDF-B28AA981E9B2}" type="presOf" srcId="{57AF662E-F19F-3042-A7E3-187598C9E600}" destId="{BBBAF784-C37C-324F-B229-380F5A849F60}" srcOrd="1" destOrd="0" presId="urn:microsoft.com/office/officeart/2005/8/layout/radial1"/>
    <dgm:cxn modelId="{125D8DDF-F442-4E43-9B1E-E4BBC42DFB0E}" type="presOf" srcId="{F390D704-DDDE-6747-A855-8C224CFD146A}" destId="{E2E423A7-6C79-5A4D-8185-670E6D339318}" srcOrd="0" destOrd="0" presId="urn:microsoft.com/office/officeart/2005/8/layout/radial1"/>
    <dgm:cxn modelId="{831F35F2-7AC3-4884-9133-A15515ADEFED}" type="presOf" srcId="{9C9E200E-8383-0F45-8A9F-E8E2ECCDF39E}" destId="{0F5E59FD-ED4B-2A4C-9D19-FB35095DD0D9}" srcOrd="0" destOrd="0" presId="urn:microsoft.com/office/officeart/2005/8/layout/radial1"/>
    <dgm:cxn modelId="{A845BDF4-B332-472F-8731-1C0B8AEDE1F1}" type="presOf" srcId="{AB50802E-110F-FA41-B0CB-97482EE46C07}" destId="{261F776E-0CAD-5044-BBA4-F1144C8AD470}" srcOrd="0" destOrd="0" presId="urn:microsoft.com/office/officeart/2005/8/layout/radial1"/>
    <dgm:cxn modelId="{1EE817F6-C989-44A1-B66A-F23675871D54}" type="presOf" srcId="{F97CD011-09D4-5748-BA82-23F757B3C9E8}" destId="{1CCAB9DD-CD70-AD4D-BF70-CFA7B96D6BA2}" srcOrd="0" destOrd="0" presId="urn:microsoft.com/office/officeart/2005/8/layout/radial1"/>
    <dgm:cxn modelId="{C55937FC-F5E4-4822-8146-3C8988AB2A23}" type="presOf" srcId="{12C3E685-211E-E94D-86BB-2EA4155762C5}" destId="{EF7DBD3C-52B2-9941-BD5B-07152EC49B5F}" srcOrd="0" destOrd="0" presId="urn:microsoft.com/office/officeart/2005/8/layout/radial1"/>
    <dgm:cxn modelId="{75DAC3FD-4731-7844-8877-F60874C3C370}" srcId="{6F55E65B-C095-AF43-BD2F-94EDB573607A}" destId="{61A98E58-0F6E-5D4C-970B-39B8CEFCEE54}" srcOrd="0" destOrd="0" parTransId="{AB50802E-110F-FA41-B0CB-97482EE46C07}" sibTransId="{14F6A57C-840C-934B-BFDE-1E10874C2FE6}"/>
    <dgm:cxn modelId="{11B9BAC9-907B-4EF4-A142-5E46E989BF7F}" type="presParOf" srcId="{6023E409-292F-5B43-87D5-E2BFCDD6156F}" destId="{3ECA3E2E-9FBC-1C45-AEA2-DB8EC4685F3F}" srcOrd="0" destOrd="0" presId="urn:microsoft.com/office/officeart/2005/8/layout/radial1"/>
    <dgm:cxn modelId="{B0196343-F5BD-4114-B4FA-049F779FBA0E}" type="presParOf" srcId="{6023E409-292F-5B43-87D5-E2BFCDD6156F}" destId="{261F776E-0CAD-5044-BBA4-F1144C8AD470}" srcOrd="1" destOrd="0" presId="urn:microsoft.com/office/officeart/2005/8/layout/radial1"/>
    <dgm:cxn modelId="{E708A1EA-4FEC-4395-A023-AEE4F4D9DE7F}" type="presParOf" srcId="{261F776E-0CAD-5044-BBA4-F1144C8AD470}" destId="{60B903E0-C0CA-A044-9E28-9A81BA17C8A2}" srcOrd="0" destOrd="0" presId="urn:microsoft.com/office/officeart/2005/8/layout/radial1"/>
    <dgm:cxn modelId="{E7361956-0D9F-4824-BD17-5EC6A2A5167C}" type="presParOf" srcId="{6023E409-292F-5B43-87D5-E2BFCDD6156F}" destId="{1A987995-D669-2F42-8616-795E8D1B4157}" srcOrd="2" destOrd="0" presId="urn:microsoft.com/office/officeart/2005/8/layout/radial1"/>
    <dgm:cxn modelId="{8BB713C0-1B54-4944-A5C5-E48D393E3859}" type="presParOf" srcId="{6023E409-292F-5B43-87D5-E2BFCDD6156F}" destId="{E2E423A7-6C79-5A4D-8185-670E6D339318}" srcOrd="3" destOrd="0" presId="urn:microsoft.com/office/officeart/2005/8/layout/radial1"/>
    <dgm:cxn modelId="{B4C70744-7461-4418-B1AB-20AF87AF4430}" type="presParOf" srcId="{E2E423A7-6C79-5A4D-8185-670E6D339318}" destId="{D3E64803-0BD6-9F40-86CF-27E820153D38}" srcOrd="0" destOrd="0" presId="urn:microsoft.com/office/officeart/2005/8/layout/radial1"/>
    <dgm:cxn modelId="{E7FA803F-7DA6-4ABE-AC08-AD4922C066ED}" type="presParOf" srcId="{6023E409-292F-5B43-87D5-E2BFCDD6156F}" destId="{F22AAC03-E5D6-B243-8A4B-AAD6BA099460}" srcOrd="4" destOrd="0" presId="urn:microsoft.com/office/officeart/2005/8/layout/radial1"/>
    <dgm:cxn modelId="{3FEB21C6-8D18-4691-AD93-0626B72378D7}" type="presParOf" srcId="{6023E409-292F-5B43-87D5-E2BFCDD6156F}" destId="{086B9FDB-38CE-FE4A-AD7E-ADAE14AAA0AA}" srcOrd="5" destOrd="0" presId="urn:microsoft.com/office/officeart/2005/8/layout/radial1"/>
    <dgm:cxn modelId="{D949ABFE-85A6-4228-9728-1AFCABA4BA37}" type="presParOf" srcId="{086B9FDB-38CE-FE4A-AD7E-ADAE14AAA0AA}" destId="{090FE2FB-24A3-7C4D-8C41-3C9D28847691}" srcOrd="0" destOrd="0" presId="urn:microsoft.com/office/officeart/2005/8/layout/radial1"/>
    <dgm:cxn modelId="{507E5684-DCA4-4741-BC69-39F636BCB3A5}" type="presParOf" srcId="{6023E409-292F-5B43-87D5-E2BFCDD6156F}" destId="{F8D8F77C-97C4-2947-9B66-27A48DE8BED4}" srcOrd="6" destOrd="0" presId="urn:microsoft.com/office/officeart/2005/8/layout/radial1"/>
    <dgm:cxn modelId="{FAFD9B9A-9EE7-447C-9BBB-7236DA0BA9BB}" type="presParOf" srcId="{6023E409-292F-5B43-87D5-E2BFCDD6156F}" destId="{9EA2626A-832A-6442-9735-4C3067BE1A59}" srcOrd="7" destOrd="0" presId="urn:microsoft.com/office/officeart/2005/8/layout/radial1"/>
    <dgm:cxn modelId="{C1C57274-C33B-4673-A5FB-1133240CCF5A}" type="presParOf" srcId="{9EA2626A-832A-6442-9735-4C3067BE1A59}" destId="{BBBAF784-C37C-324F-B229-380F5A849F60}" srcOrd="0" destOrd="0" presId="urn:microsoft.com/office/officeart/2005/8/layout/radial1"/>
    <dgm:cxn modelId="{0E14CB31-2380-4DCC-BAF0-33CC1D291F7C}" type="presParOf" srcId="{6023E409-292F-5B43-87D5-E2BFCDD6156F}" destId="{0F5E59FD-ED4B-2A4C-9D19-FB35095DD0D9}" srcOrd="8" destOrd="0" presId="urn:microsoft.com/office/officeart/2005/8/layout/radial1"/>
    <dgm:cxn modelId="{407C59DC-452C-4A31-BFF9-CE5A556AE698}" type="presParOf" srcId="{6023E409-292F-5B43-87D5-E2BFCDD6156F}" destId="{B252E02F-6CA3-9B4D-B549-58976E5C16DB}" srcOrd="9" destOrd="0" presId="urn:microsoft.com/office/officeart/2005/8/layout/radial1"/>
    <dgm:cxn modelId="{FE7028BC-3273-4BD4-AD7E-47C43513F51E}" type="presParOf" srcId="{B252E02F-6CA3-9B4D-B549-58976E5C16DB}" destId="{FD6DD9FF-F768-714A-A6CA-D4E27CF6862A}" srcOrd="0" destOrd="0" presId="urn:microsoft.com/office/officeart/2005/8/layout/radial1"/>
    <dgm:cxn modelId="{B1058273-E52C-40F1-A267-5ADBD8CFD3FC}" type="presParOf" srcId="{6023E409-292F-5B43-87D5-E2BFCDD6156F}" destId="{FD8210EF-4791-3A4C-9409-BD13D4870913}" srcOrd="10" destOrd="0" presId="urn:microsoft.com/office/officeart/2005/8/layout/radial1"/>
    <dgm:cxn modelId="{9E27D7ED-90DF-4169-9C06-F743FED5003A}" type="presParOf" srcId="{6023E409-292F-5B43-87D5-E2BFCDD6156F}" destId="{508FBA36-D416-CA48-A332-C0D97065F7C6}" srcOrd="11" destOrd="0" presId="urn:microsoft.com/office/officeart/2005/8/layout/radial1"/>
    <dgm:cxn modelId="{95CBD313-F8DC-4976-8FCC-C7E3ABD5E975}" type="presParOf" srcId="{508FBA36-D416-CA48-A332-C0D97065F7C6}" destId="{F2459468-346E-ED4B-B705-AF105F7E3C7A}" srcOrd="0" destOrd="0" presId="urn:microsoft.com/office/officeart/2005/8/layout/radial1"/>
    <dgm:cxn modelId="{214FFDD3-4D63-4E81-929F-A0039CC03174}" type="presParOf" srcId="{6023E409-292F-5B43-87D5-E2BFCDD6156F}" destId="{EF7DBD3C-52B2-9941-BD5B-07152EC49B5F}" srcOrd="12" destOrd="0" presId="urn:microsoft.com/office/officeart/2005/8/layout/radial1"/>
    <dgm:cxn modelId="{D634E5BF-B04B-4189-BEDC-404433D69ED1}" type="presParOf" srcId="{6023E409-292F-5B43-87D5-E2BFCDD6156F}" destId="{1CCAB9DD-CD70-AD4D-BF70-CFA7B96D6BA2}" srcOrd="13" destOrd="0" presId="urn:microsoft.com/office/officeart/2005/8/layout/radial1"/>
    <dgm:cxn modelId="{8670D6A1-FAFC-4A41-9127-635E827FBFE9}" type="presParOf" srcId="{1CCAB9DD-CD70-AD4D-BF70-CFA7B96D6BA2}" destId="{FBB75924-092C-1F4C-BBFA-19299DFE55B8}" srcOrd="0" destOrd="0" presId="urn:microsoft.com/office/officeart/2005/8/layout/radial1"/>
    <dgm:cxn modelId="{F6E0777A-D5D8-4C44-837C-34FC53F7FD5F}" type="presParOf" srcId="{6023E409-292F-5B43-87D5-E2BFCDD6156F}" destId="{2B2F7C69-BDE2-874A-BD62-631E7B8086D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A3E2E-9FBC-1C45-AEA2-DB8EC4685F3F}">
      <dsp:nvSpPr>
        <dsp:cNvPr id="0" name=""/>
        <dsp:cNvSpPr/>
      </dsp:nvSpPr>
      <dsp:spPr>
        <a:xfrm>
          <a:off x="3078999" y="2439377"/>
          <a:ext cx="2527357" cy="1943415"/>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Compensated Cirrhosis</a:t>
          </a:r>
        </a:p>
      </dsp:txBody>
      <dsp:txXfrm>
        <a:off x="3449122" y="2723984"/>
        <a:ext cx="1787111" cy="1374201"/>
      </dsp:txXfrm>
    </dsp:sp>
    <dsp:sp modelId="{261F776E-0CAD-5044-BBA4-F1144C8AD470}">
      <dsp:nvSpPr>
        <dsp:cNvPr id="0" name=""/>
        <dsp:cNvSpPr/>
      </dsp:nvSpPr>
      <dsp:spPr>
        <a:xfrm rot="16200000">
          <a:off x="3970386" y="2049295"/>
          <a:ext cx="744584" cy="35579"/>
        </a:xfrm>
        <a:custGeom>
          <a:avLst/>
          <a:gdLst/>
          <a:ahLst/>
          <a:cxnLst/>
          <a:rect l="0" t="0" r="0" b="0"/>
          <a:pathLst>
            <a:path>
              <a:moveTo>
                <a:pt x="0" y="17789"/>
              </a:moveTo>
              <a:lnTo>
                <a:pt x="744584"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24063" y="2048470"/>
        <a:ext cx="37229" cy="37229"/>
      </dsp:txXfrm>
    </dsp:sp>
    <dsp:sp modelId="{1A987995-D669-2F42-8616-795E8D1B4157}">
      <dsp:nvSpPr>
        <dsp:cNvPr id="0" name=""/>
        <dsp:cNvSpPr/>
      </dsp:nvSpPr>
      <dsp:spPr>
        <a:xfrm>
          <a:off x="3484294" y="-21975"/>
          <a:ext cx="1716768" cy="1716768"/>
        </a:xfrm>
        <a:prstGeom prst="ellipse">
          <a:avLst/>
        </a:prstGeom>
        <a:solidFill>
          <a:srgbClr val="FFFF00"/>
        </a:solidFill>
        <a:ln>
          <a:solidFill>
            <a:srgbClr val="4F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90"/>
              </a:solidFill>
            </a:rPr>
            <a:t>Specific therapies</a:t>
          </a:r>
        </a:p>
      </dsp:txBody>
      <dsp:txXfrm>
        <a:off x="3735709" y="229440"/>
        <a:ext cx="1213938" cy="1213938"/>
      </dsp:txXfrm>
    </dsp:sp>
    <dsp:sp modelId="{E2E423A7-6C79-5A4D-8185-670E6D339318}">
      <dsp:nvSpPr>
        <dsp:cNvPr id="0" name=""/>
        <dsp:cNvSpPr/>
      </dsp:nvSpPr>
      <dsp:spPr>
        <a:xfrm rot="19285714">
          <a:off x="5154980" y="2508501"/>
          <a:ext cx="594388" cy="35579"/>
        </a:xfrm>
        <a:custGeom>
          <a:avLst/>
          <a:gdLst/>
          <a:ahLst/>
          <a:cxnLst/>
          <a:rect l="0" t="0" r="0" b="0"/>
          <a:pathLst>
            <a:path>
              <a:moveTo>
                <a:pt x="0" y="17789"/>
              </a:moveTo>
              <a:lnTo>
                <a:pt x="594388"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37314" y="2511431"/>
        <a:ext cx="29719" cy="29719"/>
      </dsp:txXfrm>
    </dsp:sp>
    <dsp:sp modelId="{F22AAC03-E5D6-B243-8A4B-AAD6BA099460}">
      <dsp:nvSpPr>
        <dsp:cNvPr id="0" name=""/>
        <dsp:cNvSpPr/>
      </dsp:nvSpPr>
      <dsp:spPr>
        <a:xfrm>
          <a:off x="5497257" y="947416"/>
          <a:ext cx="1716768" cy="1716768"/>
        </a:xfrm>
        <a:prstGeom prst="ellipse">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NSBBs</a:t>
          </a:r>
        </a:p>
      </dsp:txBody>
      <dsp:txXfrm>
        <a:off x="5748672" y="1198831"/>
        <a:ext cx="1213938" cy="1213938"/>
      </dsp:txXfrm>
    </dsp:sp>
    <dsp:sp modelId="{086B9FDB-38CE-FE4A-AD7E-ADAE14AAA0AA}">
      <dsp:nvSpPr>
        <dsp:cNvPr id="0" name=""/>
        <dsp:cNvSpPr/>
      </dsp:nvSpPr>
      <dsp:spPr>
        <a:xfrm rot="771429">
          <a:off x="5548178" y="3722502"/>
          <a:ext cx="473699" cy="35579"/>
        </a:xfrm>
        <a:custGeom>
          <a:avLst/>
          <a:gdLst/>
          <a:ahLst/>
          <a:cxnLst/>
          <a:rect l="0" t="0" r="0" b="0"/>
          <a:pathLst>
            <a:path>
              <a:moveTo>
                <a:pt x="0" y="17789"/>
              </a:moveTo>
              <a:lnTo>
                <a:pt x="473699"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73186" y="3728449"/>
        <a:ext cx="23684" cy="23684"/>
      </dsp:txXfrm>
    </dsp:sp>
    <dsp:sp modelId="{F8D8F77C-97C4-2947-9B66-27A48DE8BED4}">
      <dsp:nvSpPr>
        <dsp:cNvPr id="0" name=""/>
        <dsp:cNvSpPr/>
      </dsp:nvSpPr>
      <dsp:spPr>
        <a:xfrm>
          <a:off x="5994418" y="3125620"/>
          <a:ext cx="1716768" cy="1716768"/>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Statins</a:t>
          </a:r>
        </a:p>
      </dsp:txBody>
      <dsp:txXfrm>
        <a:off x="6245833" y="3377035"/>
        <a:ext cx="1213938" cy="1213938"/>
      </dsp:txXfrm>
    </dsp:sp>
    <dsp:sp modelId="{9EA2626A-832A-6442-9735-4C3067BE1A59}">
      <dsp:nvSpPr>
        <dsp:cNvPr id="0" name=""/>
        <dsp:cNvSpPr/>
      </dsp:nvSpPr>
      <dsp:spPr>
        <a:xfrm rot="3857143">
          <a:off x="4581980" y="4622076"/>
          <a:ext cx="704896" cy="35579"/>
        </a:xfrm>
        <a:custGeom>
          <a:avLst/>
          <a:gdLst/>
          <a:ahLst/>
          <a:cxnLst/>
          <a:rect l="0" t="0" r="0" b="0"/>
          <a:pathLst>
            <a:path>
              <a:moveTo>
                <a:pt x="0" y="17789"/>
              </a:moveTo>
              <a:lnTo>
                <a:pt x="704896"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916806" y="4622244"/>
        <a:ext cx="35244" cy="35244"/>
      </dsp:txXfrm>
    </dsp:sp>
    <dsp:sp modelId="{0F5E59FD-ED4B-2A4C-9D19-FB35095DD0D9}">
      <dsp:nvSpPr>
        <dsp:cNvPr id="0" name=""/>
        <dsp:cNvSpPr/>
      </dsp:nvSpPr>
      <dsp:spPr>
        <a:xfrm>
          <a:off x="4601404" y="4872404"/>
          <a:ext cx="1716768" cy="1716768"/>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Lifestyle Changes</a:t>
          </a:r>
        </a:p>
      </dsp:txBody>
      <dsp:txXfrm>
        <a:off x="4852819" y="5123819"/>
        <a:ext cx="1213938" cy="1213938"/>
      </dsp:txXfrm>
    </dsp:sp>
    <dsp:sp modelId="{B252E02F-6CA3-9B4D-B549-58976E5C16DB}">
      <dsp:nvSpPr>
        <dsp:cNvPr id="0" name=""/>
        <dsp:cNvSpPr/>
      </dsp:nvSpPr>
      <dsp:spPr>
        <a:xfrm rot="6942857">
          <a:off x="3468751" y="4577922"/>
          <a:ext cx="606881" cy="35579"/>
        </a:xfrm>
        <a:custGeom>
          <a:avLst/>
          <a:gdLst/>
          <a:ahLst/>
          <a:cxnLst/>
          <a:rect l="0" t="0" r="0" b="0"/>
          <a:pathLst>
            <a:path>
              <a:moveTo>
                <a:pt x="0" y="17789"/>
              </a:moveTo>
              <a:lnTo>
                <a:pt x="606881"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757020" y="4580540"/>
        <a:ext cx="30344" cy="30344"/>
      </dsp:txXfrm>
    </dsp:sp>
    <dsp:sp modelId="{FD8210EF-4791-3A4C-9409-BD13D4870913}">
      <dsp:nvSpPr>
        <dsp:cNvPr id="0" name=""/>
        <dsp:cNvSpPr/>
      </dsp:nvSpPr>
      <dsp:spPr>
        <a:xfrm>
          <a:off x="2270770" y="4774016"/>
          <a:ext cx="1909595" cy="191354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Antibiotics, probiotics</a:t>
          </a:r>
        </a:p>
      </dsp:txBody>
      <dsp:txXfrm>
        <a:off x="2550424" y="5054248"/>
        <a:ext cx="1350287" cy="1353080"/>
      </dsp:txXfrm>
    </dsp:sp>
    <dsp:sp modelId="{508FBA36-D416-CA48-A332-C0D97065F7C6}">
      <dsp:nvSpPr>
        <dsp:cNvPr id="0" name=""/>
        <dsp:cNvSpPr/>
      </dsp:nvSpPr>
      <dsp:spPr>
        <a:xfrm rot="10028571">
          <a:off x="2663478" y="3722502"/>
          <a:ext cx="473699" cy="35579"/>
        </a:xfrm>
        <a:custGeom>
          <a:avLst/>
          <a:gdLst/>
          <a:ahLst/>
          <a:cxnLst/>
          <a:rect l="0" t="0" r="0" b="0"/>
          <a:pathLst>
            <a:path>
              <a:moveTo>
                <a:pt x="0" y="17789"/>
              </a:moveTo>
              <a:lnTo>
                <a:pt x="473699"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888485" y="3728449"/>
        <a:ext cx="23684" cy="23684"/>
      </dsp:txXfrm>
    </dsp:sp>
    <dsp:sp modelId="{EF7DBD3C-52B2-9941-BD5B-07152EC49B5F}">
      <dsp:nvSpPr>
        <dsp:cNvPr id="0" name=""/>
        <dsp:cNvSpPr/>
      </dsp:nvSpPr>
      <dsp:spPr>
        <a:xfrm>
          <a:off x="974170" y="3125620"/>
          <a:ext cx="1716768" cy="1716768"/>
        </a:xfrm>
        <a:prstGeom prst="ellipse">
          <a:avLst/>
        </a:prstGeom>
        <a:solidFill>
          <a:srgbClr val="CCFFCC"/>
        </a:solidFill>
        <a:ln w="9525" cap="flat" cmpd="sng" algn="ctr">
          <a:solidFill>
            <a:schemeClr val="dk1">
              <a:shade val="95000"/>
              <a:satMod val="105000"/>
            </a:schemeClr>
          </a:solidFill>
          <a:prstDash val="solid"/>
        </a:ln>
        <a:effectLst>
          <a:glow rad="228600">
            <a:schemeClr val="accent4">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Future therapies</a:t>
          </a:r>
        </a:p>
      </dsp:txBody>
      <dsp:txXfrm>
        <a:off x="1225585" y="3377035"/>
        <a:ext cx="1213938" cy="1213938"/>
      </dsp:txXfrm>
    </dsp:sp>
    <dsp:sp modelId="{1CCAB9DD-CD70-AD4D-BF70-CFA7B96D6BA2}">
      <dsp:nvSpPr>
        <dsp:cNvPr id="0" name=""/>
        <dsp:cNvSpPr/>
      </dsp:nvSpPr>
      <dsp:spPr>
        <a:xfrm rot="13114286">
          <a:off x="2867858" y="2484662"/>
          <a:ext cx="670859" cy="35579"/>
        </a:xfrm>
        <a:custGeom>
          <a:avLst/>
          <a:gdLst/>
          <a:ahLst/>
          <a:cxnLst/>
          <a:rect l="0" t="0" r="0" b="0"/>
          <a:pathLst>
            <a:path>
              <a:moveTo>
                <a:pt x="0" y="17789"/>
              </a:moveTo>
              <a:lnTo>
                <a:pt x="670859"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186516" y="2485680"/>
        <a:ext cx="33542" cy="33542"/>
      </dsp:txXfrm>
    </dsp:sp>
    <dsp:sp modelId="{2B2F7C69-BDE2-874A-BD62-631E7B8086D5}">
      <dsp:nvSpPr>
        <dsp:cNvPr id="0" name=""/>
        <dsp:cNvSpPr/>
      </dsp:nvSpPr>
      <dsp:spPr>
        <a:xfrm>
          <a:off x="1526671" y="1053984"/>
          <a:ext cx="1606088" cy="1503631"/>
        </a:xfrm>
        <a:prstGeom prst="ellipse">
          <a:avLst/>
        </a:prstGeom>
        <a:solidFill>
          <a:srgbClr val="80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Anticoagulants</a:t>
          </a:r>
        </a:p>
      </dsp:txBody>
      <dsp:txXfrm>
        <a:off x="1761877" y="1274186"/>
        <a:ext cx="1135676" cy="106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A3E2E-9FBC-1C45-AEA2-DB8EC4685F3F}">
      <dsp:nvSpPr>
        <dsp:cNvPr id="0" name=""/>
        <dsp:cNvSpPr/>
      </dsp:nvSpPr>
      <dsp:spPr>
        <a:xfrm>
          <a:off x="3078999" y="2439377"/>
          <a:ext cx="2527357" cy="1943415"/>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Compensated Cirrhosis</a:t>
          </a:r>
        </a:p>
      </dsp:txBody>
      <dsp:txXfrm>
        <a:off x="3449122" y="2723984"/>
        <a:ext cx="1787111" cy="1374201"/>
      </dsp:txXfrm>
    </dsp:sp>
    <dsp:sp modelId="{261F776E-0CAD-5044-BBA4-F1144C8AD470}">
      <dsp:nvSpPr>
        <dsp:cNvPr id="0" name=""/>
        <dsp:cNvSpPr/>
      </dsp:nvSpPr>
      <dsp:spPr>
        <a:xfrm rot="16200000">
          <a:off x="3970386" y="2049295"/>
          <a:ext cx="744584" cy="35579"/>
        </a:xfrm>
        <a:custGeom>
          <a:avLst/>
          <a:gdLst/>
          <a:ahLst/>
          <a:cxnLst/>
          <a:rect l="0" t="0" r="0" b="0"/>
          <a:pathLst>
            <a:path>
              <a:moveTo>
                <a:pt x="0" y="17789"/>
              </a:moveTo>
              <a:lnTo>
                <a:pt x="744584"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24063" y="2048470"/>
        <a:ext cx="37229" cy="37229"/>
      </dsp:txXfrm>
    </dsp:sp>
    <dsp:sp modelId="{1A987995-D669-2F42-8616-795E8D1B4157}">
      <dsp:nvSpPr>
        <dsp:cNvPr id="0" name=""/>
        <dsp:cNvSpPr/>
      </dsp:nvSpPr>
      <dsp:spPr>
        <a:xfrm>
          <a:off x="3484294" y="-21975"/>
          <a:ext cx="1716768" cy="1716768"/>
        </a:xfrm>
        <a:prstGeom prst="ellipse">
          <a:avLst/>
        </a:prstGeom>
        <a:solidFill>
          <a:srgbClr val="FFFF00"/>
        </a:solidFill>
        <a:ln>
          <a:solidFill>
            <a:srgbClr val="4F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90"/>
              </a:solidFill>
            </a:rPr>
            <a:t>Specific therapies</a:t>
          </a:r>
        </a:p>
      </dsp:txBody>
      <dsp:txXfrm>
        <a:off x="3735709" y="229440"/>
        <a:ext cx="1213938" cy="1213938"/>
      </dsp:txXfrm>
    </dsp:sp>
    <dsp:sp modelId="{E2E423A7-6C79-5A4D-8185-670E6D339318}">
      <dsp:nvSpPr>
        <dsp:cNvPr id="0" name=""/>
        <dsp:cNvSpPr/>
      </dsp:nvSpPr>
      <dsp:spPr>
        <a:xfrm rot="19285714">
          <a:off x="5154980" y="2508501"/>
          <a:ext cx="594388" cy="35579"/>
        </a:xfrm>
        <a:custGeom>
          <a:avLst/>
          <a:gdLst/>
          <a:ahLst/>
          <a:cxnLst/>
          <a:rect l="0" t="0" r="0" b="0"/>
          <a:pathLst>
            <a:path>
              <a:moveTo>
                <a:pt x="0" y="17789"/>
              </a:moveTo>
              <a:lnTo>
                <a:pt x="594388"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37314" y="2511431"/>
        <a:ext cx="29719" cy="29719"/>
      </dsp:txXfrm>
    </dsp:sp>
    <dsp:sp modelId="{F22AAC03-E5D6-B243-8A4B-AAD6BA099460}">
      <dsp:nvSpPr>
        <dsp:cNvPr id="0" name=""/>
        <dsp:cNvSpPr/>
      </dsp:nvSpPr>
      <dsp:spPr>
        <a:xfrm>
          <a:off x="5497257" y="947416"/>
          <a:ext cx="1716768" cy="1716768"/>
        </a:xfrm>
        <a:prstGeom prst="ellipse">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NSBBs</a:t>
          </a:r>
        </a:p>
      </dsp:txBody>
      <dsp:txXfrm>
        <a:off x="5748672" y="1198831"/>
        <a:ext cx="1213938" cy="1213938"/>
      </dsp:txXfrm>
    </dsp:sp>
    <dsp:sp modelId="{086B9FDB-38CE-FE4A-AD7E-ADAE14AAA0AA}">
      <dsp:nvSpPr>
        <dsp:cNvPr id="0" name=""/>
        <dsp:cNvSpPr/>
      </dsp:nvSpPr>
      <dsp:spPr>
        <a:xfrm rot="771429">
          <a:off x="5548178" y="3722502"/>
          <a:ext cx="473699" cy="35579"/>
        </a:xfrm>
        <a:custGeom>
          <a:avLst/>
          <a:gdLst/>
          <a:ahLst/>
          <a:cxnLst/>
          <a:rect l="0" t="0" r="0" b="0"/>
          <a:pathLst>
            <a:path>
              <a:moveTo>
                <a:pt x="0" y="17789"/>
              </a:moveTo>
              <a:lnTo>
                <a:pt x="473699"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73186" y="3728449"/>
        <a:ext cx="23684" cy="23684"/>
      </dsp:txXfrm>
    </dsp:sp>
    <dsp:sp modelId="{F8D8F77C-97C4-2947-9B66-27A48DE8BED4}">
      <dsp:nvSpPr>
        <dsp:cNvPr id="0" name=""/>
        <dsp:cNvSpPr/>
      </dsp:nvSpPr>
      <dsp:spPr>
        <a:xfrm>
          <a:off x="5994418" y="3125620"/>
          <a:ext cx="1716768" cy="1716768"/>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Statins</a:t>
          </a:r>
        </a:p>
      </dsp:txBody>
      <dsp:txXfrm>
        <a:off x="6245833" y="3377035"/>
        <a:ext cx="1213938" cy="1213938"/>
      </dsp:txXfrm>
    </dsp:sp>
    <dsp:sp modelId="{9EA2626A-832A-6442-9735-4C3067BE1A59}">
      <dsp:nvSpPr>
        <dsp:cNvPr id="0" name=""/>
        <dsp:cNvSpPr/>
      </dsp:nvSpPr>
      <dsp:spPr>
        <a:xfrm rot="3857143">
          <a:off x="4581980" y="4622076"/>
          <a:ext cx="704896" cy="35579"/>
        </a:xfrm>
        <a:custGeom>
          <a:avLst/>
          <a:gdLst/>
          <a:ahLst/>
          <a:cxnLst/>
          <a:rect l="0" t="0" r="0" b="0"/>
          <a:pathLst>
            <a:path>
              <a:moveTo>
                <a:pt x="0" y="17789"/>
              </a:moveTo>
              <a:lnTo>
                <a:pt x="704896"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916806" y="4622244"/>
        <a:ext cx="35244" cy="35244"/>
      </dsp:txXfrm>
    </dsp:sp>
    <dsp:sp modelId="{0F5E59FD-ED4B-2A4C-9D19-FB35095DD0D9}">
      <dsp:nvSpPr>
        <dsp:cNvPr id="0" name=""/>
        <dsp:cNvSpPr/>
      </dsp:nvSpPr>
      <dsp:spPr>
        <a:xfrm>
          <a:off x="4601404" y="4872404"/>
          <a:ext cx="1716768" cy="1716768"/>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Lifestyle Changes</a:t>
          </a:r>
        </a:p>
      </dsp:txBody>
      <dsp:txXfrm>
        <a:off x="4852819" y="5123819"/>
        <a:ext cx="1213938" cy="1213938"/>
      </dsp:txXfrm>
    </dsp:sp>
    <dsp:sp modelId="{B252E02F-6CA3-9B4D-B549-58976E5C16DB}">
      <dsp:nvSpPr>
        <dsp:cNvPr id="0" name=""/>
        <dsp:cNvSpPr/>
      </dsp:nvSpPr>
      <dsp:spPr>
        <a:xfrm rot="6942857">
          <a:off x="3468751" y="4577922"/>
          <a:ext cx="606881" cy="35579"/>
        </a:xfrm>
        <a:custGeom>
          <a:avLst/>
          <a:gdLst/>
          <a:ahLst/>
          <a:cxnLst/>
          <a:rect l="0" t="0" r="0" b="0"/>
          <a:pathLst>
            <a:path>
              <a:moveTo>
                <a:pt x="0" y="17789"/>
              </a:moveTo>
              <a:lnTo>
                <a:pt x="606881"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757020" y="4580540"/>
        <a:ext cx="30344" cy="30344"/>
      </dsp:txXfrm>
    </dsp:sp>
    <dsp:sp modelId="{FD8210EF-4791-3A4C-9409-BD13D4870913}">
      <dsp:nvSpPr>
        <dsp:cNvPr id="0" name=""/>
        <dsp:cNvSpPr/>
      </dsp:nvSpPr>
      <dsp:spPr>
        <a:xfrm>
          <a:off x="2270770" y="4774016"/>
          <a:ext cx="1909595" cy="191354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Antibiotics, probiotics</a:t>
          </a:r>
        </a:p>
      </dsp:txBody>
      <dsp:txXfrm>
        <a:off x="2550424" y="5054248"/>
        <a:ext cx="1350287" cy="1353080"/>
      </dsp:txXfrm>
    </dsp:sp>
    <dsp:sp modelId="{508FBA36-D416-CA48-A332-C0D97065F7C6}">
      <dsp:nvSpPr>
        <dsp:cNvPr id="0" name=""/>
        <dsp:cNvSpPr/>
      </dsp:nvSpPr>
      <dsp:spPr>
        <a:xfrm rot="10028571">
          <a:off x="2663478" y="3722502"/>
          <a:ext cx="473699" cy="35579"/>
        </a:xfrm>
        <a:custGeom>
          <a:avLst/>
          <a:gdLst/>
          <a:ahLst/>
          <a:cxnLst/>
          <a:rect l="0" t="0" r="0" b="0"/>
          <a:pathLst>
            <a:path>
              <a:moveTo>
                <a:pt x="0" y="17789"/>
              </a:moveTo>
              <a:lnTo>
                <a:pt x="473699"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888485" y="3728449"/>
        <a:ext cx="23684" cy="23684"/>
      </dsp:txXfrm>
    </dsp:sp>
    <dsp:sp modelId="{EF7DBD3C-52B2-9941-BD5B-07152EC49B5F}">
      <dsp:nvSpPr>
        <dsp:cNvPr id="0" name=""/>
        <dsp:cNvSpPr/>
      </dsp:nvSpPr>
      <dsp:spPr>
        <a:xfrm>
          <a:off x="974170" y="3125620"/>
          <a:ext cx="1716768" cy="1716768"/>
        </a:xfrm>
        <a:prstGeom prst="ellipse">
          <a:avLst/>
        </a:prstGeom>
        <a:solidFill>
          <a:srgbClr val="CCFFCC"/>
        </a:solidFill>
        <a:ln w="9525" cap="flat" cmpd="sng" algn="ctr">
          <a:solidFill>
            <a:schemeClr val="dk1">
              <a:shade val="95000"/>
              <a:satMod val="105000"/>
            </a:schemeClr>
          </a:solidFill>
          <a:prstDash val="solid"/>
        </a:ln>
        <a:effectLst>
          <a:glow rad="228600">
            <a:schemeClr val="accent4">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Future therapies</a:t>
          </a:r>
        </a:p>
      </dsp:txBody>
      <dsp:txXfrm>
        <a:off x="1225585" y="3377035"/>
        <a:ext cx="1213938" cy="1213938"/>
      </dsp:txXfrm>
    </dsp:sp>
    <dsp:sp modelId="{1CCAB9DD-CD70-AD4D-BF70-CFA7B96D6BA2}">
      <dsp:nvSpPr>
        <dsp:cNvPr id="0" name=""/>
        <dsp:cNvSpPr/>
      </dsp:nvSpPr>
      <dsp:spPr>
        <a:xfrm rot="13114286">
          <a:off x="2867858" y="2484662"/>
          <a:ext cx="670859" cy="35579"/>
        </a:xfrm>
        <a:custGeom>
          <a:avLst/>
          <a:gdLst/>
          <a:ahLst/>
          <a:cxnLst/>
          <a:rect l="0" t="0" r="0" b="0"/>
          <a:pathLst>
            <a:path>
              <a:moveTo>
                <a:pt x="0" y="17789"/>
              </a:moveTo>
              <a:lnTo>
                <a:pt x="670859" y="177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186516" y="2485680"/>
        <a:ext cx="33542" cy="33542"/>
      </dsp:txXfrm>
    </dsp:sp>
    <dsp:sp modelId="{2B2F7C69-BDE2-874A-BD62-631E7B8086D5}">
      <dsp:nvSpPr>
        <dsp:cNvPr id="0" name=""/>
        <dsp:cNvSpPr/>
      </dsp:nvSpPr>
      <dsp:spPr>
        <a:xfrm>
          <a:off x="1526671" y="1053984"/>
          <a:ext cx="1606088" cy="1503631"/>
        </a:xfrm>
        <a:prstGeom prst="ellipse">
          <a:avLst/>
        </a:prstGeom>
        <a:solidFill>
          <a:srgbClr val="80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Anticoagulants</a:t>
          </a:r>
        </a:p>
      </dsp:txBody>
      <dsp:txXfrm>
        <a:off x="1761877" y="1274186"/>
        <a:ext cx="1135676" cy="106322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28B73-1E09-42C1-99C4-63C79C870C34}" type="datetimeFigureOut">
              <a:rPr lang="en-US" smtClean="0"/>
              <a:t>12/31/2020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64D2F-E6BB-477B-ABF8-AF7FC1E4CB9D}" type="slidenum">
              <a:rPr lang="en-US" smtClean="0"/>
              <a:t>‹#›</a:t>
            </a:fld>
            <a:endParaRPr lang="en-US"/>
          </a:p>
        </p:txBody>
      </p:sp>
    </p:spTree>
    <p:extLst>
      <p:ext uri="{BB962C8B-B14F-4D97-AF65-F5344CB8AC3E}">
        <p14:creationId xmlns:p14="http://schemas.microsoft.com/office/powerpoint/2010/main" val="234522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07A9D-E40F-461E-ACFD-921E83791F8A}" type="slidenum">
              <a:rPr kumimoji="0" lang="en-GB"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en-GB">
                <a:cs typeface="Arial" pitchFamily="34" charset="0"/>
              </a:rPr>
              <a:t>Cellular and matrix alterations in the space of Disse are critical early events in the pathogenesis of hepatic</a:t>
            </a:r>
          </a:p>
          <a:p>
            <a:r>
              <a:rPr lang="en-GB">
                <a:cs typeface="Arial" pitchFamily="34" charset="0"/>
              </a:rPr>
              <a:t>                                    fibrosis. The activation of lipocytes, characterized by proliferation and increased fibrogenesis, is associated with</a:t>
            </a:r>
          </a:p>
          <a:p>
            <a:r>
              <a:rPr lang="en-GB">
                <a:cs typeface="Arial" pitchFamily="34" charset="0"/>
              </a:rPr>
              <a:t>                                    the replacement of the normal low-density matrix with a high-density matrix. These alterations are likely to</a:t>
            </a:r>
          </a:p>
          <a:p>
            <a:r>
              <a:rPr lang="en-GB">
                <a:cs typeface="Arial" pitchFamily="34" charset="0"/>
              </a:rPr>
              <a:t>                                    underlie, at least in part, the loss of both endothelial fenestrations (pores) and hepatocytic microvilli typical of</a:t>
            </a:r>
          </a:p>
          <a:p>
            <a:r>
              <a:rPr lang="en-GB">
                <a:cs typeface="Arial" pitchFamily="34" charset="0"/>
              </a:rPr>
              <a:t>                                    chronic liver injury. Adapted from Bissell3 with the permission of the author and the publisher.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EB4D52-A44C-47F4-B33A-BB8F86D2D15B}" type="slidenum">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GB"/>
              <a:t>Histologic Features of Liver-Biopsy Specimens Obtained during and after Biliary Decompression in Two Patients with Stenosis of the Common Bile Duct</a:t>
            </a:r>
          </a:p>
          <a:p>
            <a:r>
              <a:rPr lang="en-GB"/>
              <a:t>Due to Chronic Pancreatitis.</a:t>
            </a:r>
          </a:p>
          <a:p>
            <a:endParaRPr lang="en-GB"/>
          </a:p>
          <a:p>
            <a:r>
              <a:rPr lang="en-GB"/>
              <a:t>Panel A shows a specimen obtained from Patient 1 during biliary compression (picrosirius stain, x80). The portal tract is enlarged by edematous fibrosis, with</a:t>
            </a:r>
          </a:p>
          <a:p>
            <a:r>
              <a:rPr lang="en-GB"/>
              <a:t>periportal ductular proliferation (arrowheads). The interlobular bile duct is surrounded by dense fibrosis (arrow). Panel B shows a specimen obtained from the same</a:t>
            </a:r>
          </a:p>
          <a:p>
            <a:r>
              <a:rPr lang="en-GB"/>
              <a:t>patient 30 months later (picrosirius stain, x70). The portal fibrosis is mild, with faint ductular proliferation (arrowhead). The structure of the interlobular bile duct is</a:t>
            </a:r>
          </a:p>
          <a:p>
            <a:r>
              <a:rPr lang="en-GB"/>
              <a:t>preserved (arrow). Panel C shows a specimen obtained from Patient 5 during biliary decompression (chromotrope aniline blue, x50). The portal tracts are enlarged,</a:t>
            </a:r>
          </a:p>
          <a:p>
            <a:r>
              <a:rPr lang="en-GB"/>
              <a:t>with edematous fibrosis and pronounced ductular proliferation (arrowheads). The interlobular bile ducts are surrounded by fibrosis (arrows). Panel D shows a</a:t>
            </a:r>
          </a:p>
          <a:p>
            <a:r>
              <a:rPr lang="en-GB"/>
              <a:t>specimen obtained from Patient 5 32 months after biliary decompression (chromotrope aniline blue, x120). The portal fibrosis is mild, and the interlobular bile duct is</a:t>
            </a:r>
          </a:p>
          <a:p>
            <a:r>
              <a:rPr lang="en-GB"/>
              <a:t>normal (arrow).</a:t>
            </a:r>
          </a:p>
          <a:p>
            <a:endParaRPr lang="en-GB"/>
          </a:p>
        </p:txBody>
      </p:sp>
    </p:spTree>
    <p:extLst>
      <p:ext uri="{BB962C8B-B14F-4D97-AF65-F5344CB8AC3E}">
        <p14:creationId xmlns:p14="http://schemas.microsoft.com/office/powerpoint/2010/main" val="358461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04A25-C3DE-48CD-BAE7-7E2C503A053B}" type="slidenum">
              <a:rPr kumimoji="0" lang="en-GB"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10307-3080-4671-89D7-0F59DC0DE3B8}" type="slidenum">
              <a:rPr kumimoji="0" lang="en-GB"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t>
            </a:r>
          </a:p>
        </p:txBody>
      </p:sp>
      <p:sp>
        <p:nvSpPr>
          <p:cNvPr id="4" name="Slide Number Placeholder 3"/>
          <p:cNvSpPr>
            <a:spLocks noGrp="1"/>
          </p:cNvSpPr>
          <p:nvPr>
            <p:ph type="sldNum" sz="quarter" idx="10"/>
          </p:nvPr>
        </p:nvSpPr>
        <p:spPr/>
        <p:txBody>
          <a:bodyPr/>
          <a:lstStyle/>
          <a:p>
            <a:fld id="{21446D8C-D414-48AE-86B5-B0F74B5A1483}"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75390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BBE2FF9-19C0-4CFD-AA1B-67E72F399411}" type="slidenum">
              <a:rPr lang="en-US" smtClean="0">
                <a:solidFill>
                  <a:prstClr val="black"/>
                </a:solidFill>
              </a:rPr>
              <a:pPr/>
              <a:t>98</a:t>
            </a:fld>
            <a:endParaRPr lang="en-US">
              <a:solidFill>
                <a:prstClr val="black"/>
              </a:solidFill>
            </a:endParaRPr>
          </a:p>
        </p:txBody>
      </p:sp>
      <p:sp>
        <p:nvSpPr>
          <p:cNvPr id="135171"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24" tIns="45712" rIns="91424" bIns="45712" anchor="b"/>
          <a:lstStyle/>
          <a:p>
            <a:pPr algn="r">
              <a:spcBef>
                <a:spcPct val="0"/>
              </a:spcBef>
              <a:spcAft>
                <a:spcPct val="0"/>
              </a:spcAft>
            </a:pPr>
            <a:fld id="{9DA8B277-1DD6-472F-9D70-0506D863590A}" type="slidenum">
              <a:rPr lang="en-US" sz="1200">
                <a:solidFill>
                  <a:prstClr val="black"/>
                </a:solidFill>
                <a:ea typeface="ＭＳ Ｐゴシック" pitchFamily="34" charset="-128"/>
              </a:rPr>
              <a:pPr algn="r">
                <a:spcBef>
                  <a:spcPct val="0"/>
                </a:spcBef>
                <a:spcAft>
                  <a:spcPct val="0"/>
                </a:spcAft>
              </a:pPr>
              <a:t>98</a:t>
            </a:fld>
            <a:endParaRPr lang="en-US" sz="1200" dirty="0">
              <a:solidFill>
                <a:prstClr val="black"/>
              </a:solidFill>
              <a:ea typeface="ＭＳ Ｐゴシック" pitchFamily="34" charset="-128"/>
            </a:endParaRPr>
          </a:p>
        </p:txBody>
      </p:sp>
      <p:sp>
        <p:nvSpPr>
          <p:cNvPr id="135172" name="Rectangle 2"/>
          <p:cNvSpPr>
            <a:spLocks noGrp="1" noRot="1" noChangeAspect="1" noChangeArrowheads="1" noTextEdit="1"/>
          </p:cNvSpPr>
          <p:nvPr>
            <p:ph type="sldImg"/>
          </p:nvPr>
        </p:nvSpPr>
        <p:spPr>
          <a:xfrm>
            <a:off x="382588" y="684213"/>
            <a:ext cx="6094412" cy="3429000"/>
          </a:xfrm>
          <a:ln/>
        </p:spPr>
      </p:sp>
      <p:sp>
        <p:nvSpPr>
          <p:cNvPr id="135173" name="Rectangle 3"/>
          <p:cNvSpPr>
            <a:spLocks noGrp="1" noChangeArrowheads="1"/>
          </p:cNvSpPr>
          <p:nvPr>
            <p:ph type="body" idx="1"/>
          </p:nvPr>
        </p:nvSpPr>
        <p:spPr>
          <a:xfrm>
            <a:off x="913805" y="4342191"/>
            <a:ext cx="5030391" cy="4116917"/>
          </a:xfrm>
          <a:noFill/>
          <a:ln/>
        </p:spPr>
        <p:txBody>
          <a:bodyPr lIns="90551" tIns="45275" rIns="90551" bIns="45275"/>
          <a:lstStyle/>
          <a:p>
            <a:r>
              <a:rPr lang="en-US" i="1" dirty="0" err="1"/>
              <a:t>HBsAg</a:t>
            </a:r>
            <a:r>
              <a:rPr lang="en-US" i="1" dirty="0"/>
              <a:t>, hepatitis B surface antigen. </a:t>
            </a:r>
            <a:endParaRPr lang="en-US" dirty="0"/>
          </a:p>
          <a:p>
            <a:r>
              <a:rPr lang="en-US" i="1" dirty="0"/>
              <a:t> </a:t>
            </a:r>
            <a:endParaRPr lang="en-US" dirty="0"/>
          </a:p>
          <a:p>
            <a:r>
              <a:rPr lang="en-US" dirty="0"/>
              <a:t>This slide emphasizes an important point, that hepatitis B is not curable but is controllable with our powerful agents. A number of different medications can be used, and clinicians should be focused on achieving undetectable HBV DNA in all patients. However, </a:t>
            </a:r>
            <a:r>
              <a:rPr lang="en-US" dirty="0" err="1"/>
              <a:t>HBsAg</a:t>
            </a:r>
            <a:r>
              <a:rPr lang="en-US" dirty="0"/>
              <a:t> </a:t>
            </a:r>
            <a:r>
              <a:rPr lang="en-US" dirty="0" err="1"/>
              <a:t>seroconversion</a:t>
            </a:r>
            <a:r>
              <a:rPr lang="en-US" dirty="0"/>
              <a:t> is the ultimate goal for our patients. </a:t>
            </a:r>
          </a:p>
          <a:p>
            <a:pPr eaLnBrk="1" hangingPunct="1"/>
            <a:endParaRPr lang="en-US" dirty="0"/>
          </a:p>
        </p:txBody>
      </p:sp>
    </p:spTree>
    <p:extLst>
      <p:ext uri="{BB962C8B-B14F-4D97-AF65-F5344CB8AC3E}">
        <p14:creationId xmlns:p14="http://schemas.microsoft.com/office/powerpoint/2010/main" val="192135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themeOverride" Target="../theme/themeOverride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DFFE-B148-4239-85F1-F23D78A19C41}"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39181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DFFE-B148-4239-85F1-F23D78A19C41}"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2945827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068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7489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0732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1261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08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9519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7812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308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7548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4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DFFE-B148-4239-85F1-F23D78A19C41}"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5262703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936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228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5911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6230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97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302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284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167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48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89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0985249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2450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867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2399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4285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354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9762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5333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8960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8072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734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61979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748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440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908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0416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535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1286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8280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0650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8362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8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0713367"/>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18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2907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7497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116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352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324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24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82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7717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01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11548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6545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23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2953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2292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1443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5103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8529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179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2386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47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20906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4624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673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5259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7102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1256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0963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110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464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8531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85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09065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0600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485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4919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3455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5657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6673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439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1415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7418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850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03731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6671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8949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396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692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912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4327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3484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166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2799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3F1594-B960-4394-8B76-2753570A63A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98965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83087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C39213-87E6-4A2E-85BC-108CC12675A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952194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C6F9AC-2BF3-49B8-96D3-DC9F1ECE5B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105239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EDFA35-B9FA-4ED2-B87B-E0EEA46C33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64320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C035486-C5BA-4CFC-BAC4-F3821C83B7E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026663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44E9D1F-393E-4370-895F-F41694FF015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521755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DA24F12-9FD0-440D-8652-C1FA478FA25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936756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51BA0C-B621-48CD-A5F5-EED4DCAA46D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91173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B8CCFC-A959-4D07-A76A-84E086D9ED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475266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3F53B-58E1-42F8-8577-F75364861E1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95459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D509C6-2C36-4271-AFEB-A576B370408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0301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DFFE-B148-4239-85F1-F23D78A19C41}"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3599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82521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3F1594-B960-4394-8B76-2753570A63A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76644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C39213-87E6-4A2E-85BC-108CC12675A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794604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C6F9AC-2BF3-49B8-96D3-DC9F1ECE5B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309658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EDFA35-B9FA-4ED2-B87B-E0EEA46C33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489437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C035486-C5BA-4CFC-BAC4-F3821C83B7E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365208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44E9D1F-393E-4370-895F-F41694FF015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283069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DA24F12-9FD0-440D-8652-C1FA478FA25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85812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51BA0C-B621-48CD-A5F5-EED4DCAA46D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708387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B8CCFC-A959-4D07-A76A-84E086D9ED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0546229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3F53B-58E1-42F8-8577-F75364861E1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9421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141775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D509C6-2C36-4271-AFEB-A576B370408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617693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3F1594-B960-4394-8B76-2753570A63A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855199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C39213-87E6-4A2E-85BC-108CC12675A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82294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C6F9AC-2BF3-49B8-96D3-DC9F1ECE5B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3031082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EDFA35-B9FA-4ED2-B87B-E0EEA46C33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039783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C035486-C5BA-4CFC-BAC4-F3821C83B7E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194107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44E9D1F-393E-4370-895F-F41694FF015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9143124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DA24F12-9FD0-440D-8652-C1FA478FA25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68293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51BA0C-B621-48CD-A5F5-EED4DCAA46D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6378246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B8CCFC-A959-4D07-A76A-84E086D9ED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1690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368205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3F53B-58E1-42F8-8577-F75364861E1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51108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D509C6-2C36-4271-AFEB-A576B370408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608606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C8EBA4-1C8F-4FB6-8D9D-FA300347E04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74503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CF2824-96FE-47F7-AB2A-C3E0A092C9F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279790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FF36A-8567-4240-A90D-7FA730D2CFD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134251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33122F-E67C-4749-BF9E-92C6BBB1B73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490901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7A76F98-A810-4879-A541-552EEAF233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327475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099B734-4E1D-4DE3-8BC7-7C63BD89C88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6521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B07A94A-D439-4612-8A13-85EAA5B3D7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7065082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414B8D-1C20-478F-AE38-741EA9AE3CD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2050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1006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71F800-B50C-47D4-BAFF-702E0EBEE55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063711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23E209-0F81-4FFB-A009-E10837A90EE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327026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87F086-523D-4D65-A841-AFCB223F96D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67391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7319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8504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217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528529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5237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79067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0898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5721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803779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652853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849485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4553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D608BF-58ED-4C7C-AE4E-8A2966FB2B40}" type="slidenum">
              <a:rPr lang="en-US"/>
              <a:pPr>
                <a:defRPr/>
              </a:pPr>
              <a:t>‹#›</a:t>
            </a:fld>
            <a:endParaRPr lang="en-US"/>
          </a:p>
        </p:txBody>
      </p:sp>
    </p:spTree>
    <p:extLst>
      <p:ext uri="{BB962C8B-B14F-4D97-AF65-F5344CB8AC3E}">
        <p14:creationId xmlns:p14="http://schemas.microsoft.com/office/powerpoint/2010/main" val="336185325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A0C73F-1A5B-4FA9-8EE0-A1F167B3B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956593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47003-223E-41EF-8FEB-B4D3A9BE3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56676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D29318-1EE6-4BA7-A701-985A8AA173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55908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7E9154-BE67-4119-8CFF-C6E7C9D4A8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617752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9FAC90-7C26-4F8B-99ED-2636A3EAC5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722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23883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743BDAA-E412-4FE3-A3B7-D3419D8BA7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32632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9233B7-F9A4-4299-BE53-6F6E43861C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14290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443F3A-AE11-4D43-918F-16E59DF1BD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14865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5E4F91-E19B-4972-AF9E-C7C0F27981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68803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A60776-7CE6-4FFD-9F90-E2552BB852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703880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B8DE3B-10E6-4FDB-8EFE-7FF004148A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796699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DB776465-83DD-44CF-B641-FDBBFEECA5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07759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12D503-4B9B-42AD-97F8-9A632D75693F}"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325923843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2D503-4B9B-42AD-97F8-9A632D75693F}"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3347032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2D503-4B9B-42AD-97F8-9A632D75693F}"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2247677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9973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12D503-4B9B-42AD-97F8-9A632D75693F}"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36817431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12D503-4B9B-42AD-97F8-9A632D75693F}" type="datetimeFigureOut">
              <a:rPr lang="en-US" smtClean="0"/>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7581170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12D503-4B9B-42AD-97F8-9A632D75693F}" type="datetimeFigureOut">
              <a:rPr lang="en-US" smtClean="0"/>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193682987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2D503-4B9B-42AD-97F8-9A632D75693F}" type="datetimeFigureOut">
              <a:rPr lang="en-US" smtClean="0"/>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20631106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12D503-4B9B-42AD-97F8-9A632D75693F}"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16798146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12D503-4B9B-42AD-97F8-9A632D75693F}"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250343961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2D503-4B9B-42AD-97F8-9A632D75693F}"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170530339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2D503-4B9B-42AD-97F8-9A632D75693F}"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C424-3644-4146-B0D1-F9595D4FB790}" type="slidenum">
              <a:rPr lang="en-US" smtClean="0"/>
              <a:t>‹#›</a:t>
            </a:fld>
            <a:endParaRPr lang="en-US"/>
          </a:p>
        </p:txBody>
      </p:sp>
    </p:spTree>
    <p:extLst>
      <p:ext uri="{BB962C8B-B14F-4D97-AF65-F5344CB8AC3E}">
        <p14:creationId xmlns:p14="http://schemas.microsoft.com/office/powerpoint/2010/main" val="18653650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880533" y="4110039"/>
            <a:ext cx="9660467" cy="96837"/>
          </a:xfrm>
          <a:prstGeom prst="rect">
            <a:avLst/>
          </a:prstGeom>
          <a:gradFill rotWithShape="0">
            <a:gsLst>
              <a:gs pos="0">
                <a:schemeClr val="accent1"/>
              </a:gs>
              <a:gs pos="100000">
                <a:schemeClr val="accent1">
                  <a:gamma/>
                  <a:tint val="0"/>
                  <a:invGamma/>
                </a:schemeClr>
              </a:gs>
            </a:gsLst>
            <a:lin ang="0" scaled="1"/>
          </a:gradFill>
          <a:ln w="9525">
            <a:noFill/>
            <a:miter lim="800000"/>
            <a:headEnd/>
            <a:tailEnd/>
          </a:ln>
          <a:effectLst/>
        </p:spPr>
        <p:txBody>
          <a:bodyPr wrap="none" anchor="ctr"/>
          <a:lstStyle/>
          <a:p>
            <a:pPr fontAlgn="base">
              <a:spcBef>
                <a:spcPct val="0"/>
              </a:spcBef>
              <a:spcAft>
                <a:spcPct val="0"/>
              </a:spcAft>
              <a:defRPr/>
            </a:pPr>
            <a:endParaRPr lang="en-US" sz="1800">
              <a:solidFill>
                <a:srgbClr val="000000"/>
              </a:solidFill>
              <a:cs typeface="Arial" charset="0"/>
            </a:endParaRPr>
          </a:p>
        </p:txBody>
      </p:sp>
      <p:sp>
        <p:nvSpPr>
          <p:cNvPr id="5" name="Rectangle 8"/>
          <p:cNvSpPr>
            <a:spLocks noChangeArrowheads="1"/>
          </p:cNvSpPr>
          <p:nvPr/>
        </p:nvSpPr>
        <p:spPr bwMode="auto">
          <a:xfrm>
            <a:off x="0" y="0"/>
            <a:ext cx="304800" cy="6858000"/>
          </a:xfrm>
          <a:prstGeom prst="rect">
            <a:avLst/>
          </a:prstGeom>
          <a:gradFill rotWithShape="0">
            <a:gsLst>
              <a:gs pos="0">
                <a:srgbClr val="540C7D"/>
              </a:gs>
              <a:gs pos="100000">
                <a:srgbClr val="540C7D">
                  <a:gamma/>
                  <a:shade val="46275"/>
                  <a:invGamma/>
                </a:srgbClr>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cs typeface="Arial" charset="0"/>
            </a:endParaRPr>
          </a:p>
        </p:txBody>
      </p:sp>
      <p:sp>
        <p:nvSpPr>
          <p:cNvPr id="81925" name="Rectangle 5"/>
          <p:cNvSpPr>
            <a:spLocks noGrp="1" noChangeArrowheads="1"/>
          </p:cNvSpPr>
          <p:nvPr>
            <p:ph type="ctrTitle"/>
          </p:nvPr>
        </p:nvSpPr>
        <p:spPr>
          <a:xfrm>
            <a:off x="880533" y="2886075"/>
            <a:ext cx="10363200" cy="1143000"/>
          </a:xfrm>
        </p:spPr>
        <p:txBody>
          <a:bodyPr anchor="t" anchorCtr="0"/>
          <a:lstStyle>
            <a:lvl1pPr algn="l">
              <a:defRPr/>
            </a:lvl1pPr>
          </a:lstStyle>
          <a:p>
            <a:r>
              <a:rPr lang="en-GB"/>
              <a:t>Click to edit Master title style</a:t>
            </a:r>
          </a:p>
        </p:txBody>
      </p:sp>
      <p:sp>
        <p:nvSpPr>
          <p:cNvPr id="81926" name="Rectangle 6"/>
          <p:cNvSpPr>
            <a:spLocks noGrp="1" noChangeArrowheads="1"/>
          </p:cNvSpPr>
          <p:nvPr>
            <p:ph type="subTitle" idx="1"/>
          </p:nvPr>
        </p:nvSpPr>
        <p:spPr>
          <a:xfrm>
            <a:off x="880533" y="4186238"/>
            <a:ext cx="9448800" cy="1752600"/>
          </a:xfrm>
          <a:effectLst>
            <a:outerShdw dist="35921" dir="2700000" algn="ctr" rotWithShape="0">
              <a:schemeClr val="bg1"/>
            </a:outerShdw>
          </a:effectLst>
        </p:spPr>
        <p:txBody>
          <a:bodyPr/>
          <a:lstStyle>
            <a:lvl1pPr marL="0" indent="0">
              <a:buFontTx/>
              <a:buNone/>
              <a:defRPr/>
            </a:lvl1pPr>
          </a:lstStyle>
          <a:p>
            <a:r>
              <a:rPr lang="en-GB"/>
              <a:t>Click to edit Master subtitle style</a:t>
            </a:r>
          </a:p>
        </p:txBody>
      </p:sp>
      <p:sp>
        <p:nvSpPr>
          <p:cNvPr id="6" name="Rectangle 2"/>
          <p:cNvSpPr>
            <a:spLocks noGrp="1" noChangeArrowheads="1"/>
          </p:cNvSpPr>
          <p:nvPr>
            <p:ph type="dt" sz="half" idx="10"/>
          </p:nvPr>
        </p:nvSpPr>
        <p:spPr/>
        <p:txBody>
          <a:bodyPr/>
          <a:lstStyle>
            <a:lvl1pPr>
              <a:defRPr>
                <a:latin typeface="Times New Roman" pitchFamily="18" charset="0"/>
              </a:defRPr>
            </a:lvl1pPr>
          </a:lstStyle>
          <a:p>
            <a:pPr>
              <a:defRPr/>
            </a:pPr>
            <a:endParaRPr lang="en-GB">
              <a:solidFill>
                <a:srgbClr val="000000"/>
              </a:solidFill>
            </a:endParaRPr>
          </a:p>
        </p:txBody>
      </p:sp>
      <p:sp>
        <p:nvSpPr>
          <p:cNvPr id="7" name="Rectangle 3"/>
          <p:cNvSpPr>
            <a:spLocks noGrp="1" noChangeArrowheads="1"/>
          </p:cNvSpPr>
          <p:nvPr>
            <p:ph type="ftr" sz="quarter" idx="11"/>
          </p:nvPr>
        </p:nvSpPr>
        <p:spPr/>
        <p:txBody>
          <a:bodyPr/>
          <a:lstStyle>
            <a:lvl1pPr>
              <a:defRPr>
                <a:latin typeface="Times New Roman" pitchFamily="18" charset="0"/>
              </a:defRPr>
            </a:lvl1pPr>
          </a:lstStyle>
          <a:p>
            <a:pPr>
              <a:defRPr/>
            </a:pPr>
            <a:endParaRPr lang="en-GB">
              <a:solidFill>
                <a:srgbClr val="000000"/>
              </a:solidFill>
            </a:endParaRPr>
          </a:p>
        </p:txBody>
      </p:sp>
      <p:sp>
        <p:nvSpPr>
          <p:cNvPr id="8"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2CA3D0C7-1A79-4D06-9926-9085DCE00B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58450891"/>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fld id="{042A36AA-B6E3-42DA-B03C-29F327A319E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51062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56392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fld id="{94292E5F-FF63-49CE-8A0D-4CF2ABA316A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9672685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fld id="{55B26D06-1421-49B1-8309-D6DC6BB41DE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7345056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fld id="{B39CD8D1-CF08-47F5-996F-FF19181C7C4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7170298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fld id="{18F60BB4-AB0A-4E5F-AE66-6B66AA5FD95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2807334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fld id="{BA129F18-F67D-496F-B373-C850773C1A1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7476252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fld id="{73559FEC-9B4D-48C5-A687-F1065E82A9B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8366719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fld id="{8A6F9687-8190-4B37-A979-924063767EE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835718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fld id="{5048C053-92B0-4A79-9384-BAAE3AD82D4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01925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7518" y="57150"/>
            <a:ext cx="2821516" cy="5581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2967" y="57150"/>
            <a:ext cx="8261351" cy="5581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fld id="{628A449C-AAE7-401B-B41D-EDD780D783F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2147887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2967" y="57150"/>
            <a:ext cx="11286067" cy="1143000"/>
          </a:xfrm>
        </p:spPr>
        <p:txBody>
          <a:bodyPr/>
          <a:lstStyle/>
          <a:p>
            <a:r>
              <a:rPr lang="en-US"/>
              <a:t>Click to edit Master title style</a:t>
            </a:r>
          </a:p>
        </p:txBody>
      </p:sp>
      <p:sp>
        <p:nvSpPr>
          <p:cNvPr id="3" name="Table Placeholder 2"/>
          <p:cNvSpPr>
            <a:spLocks noGrp="1"/>
          </p:cNvSpPr>
          <p:nvPr>
            <p:ph type="tbl" idx="1"/>
          </p:nvPr>
        </p:nvSpPr>
        <p:spPr>
          <a:xfrm>
            <a:off x="914400" y="1524000"/>
            <a:ext cx="10363200" cy="4114800"/>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fld id="{9DF2FF4B-79CB-4FDE-B87F-55A157589B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4414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2447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49400" y="6243638"/>
            <a:ext cx="2540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4876800" y="6243638"/>
            <a:ext cx="3860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9389533" y="6243638"/>
            <a:ext cx="2540000" cy="457200"/>
          </a:xfrm>
        </p:spPr>
        <p:txBody>
          <a:bodyPr/>
          <a:lstStyle>
            <a:lvl1pPr>
              <a:defRPr/>
            </a:lvl1pPr>
          </a:lstStyle>
          <a:p>
            <a:fld id="{C35D4C87-1C05-46C2-85BC-8CDA90EEFC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5204564"/>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69FD79-EABE-46E2-87EE-E498EF1D16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302676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A1ACC0-61E5-481C-A855-24C5D332C6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357391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D0CE79-32DF-4639-9372-EB75AAC4BC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043716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E32563-2072-4347-9662-108CAF4B87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307099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60D618-1380-4F8D-B7AF-91F4B49403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77899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A6E2718-3DAB-48D5-8A01-51668CC4C5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183092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6A7E5F-A2A2-4DBD-B8D0-0A97AF9989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43196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53A46AD-FDB9-484A-AE07-8F32300EA6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065465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3D3D45-75F7-4960-A6C2-B36C015437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9657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84612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72208A-5F6E-4B01-8C25-C2CF5D25A8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067783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6A9EC5-AEBE-48C4-A742-921B9C2B42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789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DFFE-B148-4239-85F1-F23D78A19C41}"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3711619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16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5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373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141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D608BF-58ED-4C7C-AE4E-8A2966FB2B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0835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53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800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735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27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46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DFFE-B148-4239-85F1-F23D78A19C41}"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1248443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620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712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06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244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178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928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98990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9554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551839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458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DFFE-B148-4239-85F1-F23D78A19C41}" type="datetimeFigureOut">
              <a:rPr lang="en-US" smtClean="0"/>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714488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7497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8602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4777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6445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3981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18991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03731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33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158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51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DFFE-B148-4239-85F1-F23D78A19C41}" type="datetimeFigureOut">
              <a:rPr lang="en-US" smtClean="0"/>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405669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805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765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618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902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199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286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51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480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959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97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DFFE-B148-4239-85F1-F23D78A19C41}" type="datetimeFigureOut">
              <a:rPr lang="en-US" smtClean="0"/>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2722147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333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9217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800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29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94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2862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171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904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4423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21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DFFE-B148-4239-85F1-F23D78A19C41}"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13462111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1031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998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176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383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378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9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170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697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1514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71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DFFE-B148-4239-85F1-F23D78A19C41}"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942C-9C06-4B06-B64C-588BD9462A5F}" type="slidenum">
              <a:rPr lang="en-US" smtClean="0"/>
              <a:t>‹#›</a:t>
            </a:fld>
            <a:endParaRPr lang="en-US"/>
          </a:p>
        </p:txBody>
      </p:sp>
    </p:spTree>
    <p:extLst>
      <p:ext uri="{BB962C8B-B14F-4D97-AF65-F5344CB8AC3E}">
        <p14:creationId xmlns:p14="http://schemas.microsoft.com/office/powerpoint/2010/main" val="2531131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2478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729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2359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691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1753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5423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31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5892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2892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B8C47-655C-5B42-B9E1-413D968D0FC2}"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63C6E-C230-BE48-A1A9-9733ABD4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1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2.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23.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image" Target="../media/image2.jpeg"/><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8.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theme" Target="../theme/theme26.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DFFE-B148-4239-85F1-F23D78A19C41}" type="datetimeFigureOut">
              <a:rPr lang="en-US" smtClean="0"/>
              <a:t>12/31/2020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8942C-9C06-4B06-B64C-588BD9462A5F}" type="slidenum">
              <a:rPr lang="en-US" smtClean="0"/>
              <a:t>‹#›</a:t>
            </a:fld>
            <a:endParaRPr lang="en-US"/>
          </a:p>
        </p:txBody>
      </p:sp>
    </p:spTree>
    <p:extLst>
      <p:ext uri="{BB962C8B-B14F-4D97-AF65-F5344CB8AC3E}">
        <p14:creationId xmlns:p14="http://schemas.microsoft.com/office/powerpoint/2010/main" val="2260622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7806995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9174336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1702367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10672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6501143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2722226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8848448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2201539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9F91254D-2384-4C97-BD28-E11F0D5BC524}"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29680580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9F91254D-2384-4C97-BD28-E11F0D5BC524}"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96915734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10347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9F91254D-2384-4C97-BD28-E11F0D5BC524}"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989271337"/>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4473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47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2447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2447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55298B0-5178-42B1-B117-C7EBE33B9D73}" type="slidenum">
              <a:rPr lang="en-GB" smtClean="0">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3682189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76078308"/>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545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4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cs typeface="Arial" panose="020B0604020202020204" pitchFamily="34" charset="0"/>
            </a:endParaRPr>
          </a:p>
        </p:txBody>
      </p:sp>
      <p:sp>
        <p:nvSpPr>
          <p:cNvPr id="2754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cs typeface="Arial" panose="020B0604020202020204" pitchFamily="34" charset="0"/>
            </a:endParaRPr>
          </a:p>
        </p:txBody>
      </p:sp>
      <p:sp>
        <p:nvSpPr>
          <p:cNvPr id="2754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1F9169D-97A4-48BA-8823-5BB1049E57FF}"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560684184"/>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2D503-4B9B-42AD-97F8-9A632D75693F}" type="datetimeFigureOut">
              <a:rPr lang="en-US" smtClean="0"/>
              <a:t>12/31/2020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0C424-3644-4146-B0D1-F9595D4FB790}" type="slidenum">
              <a:rPr lang="en-US" smtClean="0"/>
              <a:t>‹#›</a:t>
            </a:fld>
            <a:endParaRPr lang="en-US"/>
          </a:p>
        </p:txBody>
      </p:sp>
    </p:spTree>
    <p:extLst>
      <p:ext uri="{BB962C8B-B14F-4D97-AF65-F5344CB8AC3E}">
        <p14:creationId xmlns:p14="http://schemas.microsoft.com/office/powerpoint/2010/main" val="345692935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GB">
              <a:solidFill>
                <a:srgbClr val="000000"/>
              </a:solidFill>
            </a:endParaRPr>
          </a:p>
        </p:txBody>
      </p:sp>
      <p:sp>
        <p:nvSpPr>
          <p:cNvPr id="80899" name="Rectangle 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GB">
              <a:solidFill>
                <a:srgbClr val="000000"/>
              </a:solidFill>
            </a:endParaRPr>
          </a:p>
        </p:txBody>
      </p:sp>
      <p:sp>
        <p:nvSpPr>
          <p:cNvPr id="80900" name="Rectangle 4"/>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23E091-7DD9-46DC-B6F1-D3F2BC828FA5}" type="slidenum">
              <a:rPr lang="en-GB" smtClean="0">
                <a:solidFill>
                  <a:srgbClr val="000000"/>
                </a:solidFill>
                <a:cs typeface="Arial" panose="020B0604020202020204" pitchFamily="34" charset="0"/>
              </a:rPr>
              <a:pPr fontAlgn="base">
                <a:spcBef>
                  <a:spcPct val="0"/>
                </a:spcBef>
                <a:spcAft>
                  <a:spcPct val="0"/>
                </a:spcAft>
              </a:pPr>
              <a:t>‹#›</a:t>
            </a:fld>
            <a:endParaRPr lang="en-GB">
              <a:solidFill>
                <a:srgbClr val="000000"/>
              </a:solidFill>
              <a:cs typeface="Arial" panose="020B0604020202020204" pitchFamily="34" charset="0"/>
            </a:endParaRPr>
          </a:p>
        </p:txBody>
      </p:sp>
      <p:sp>
        <p:nvSpPr>
          <p:cNvPr id="80901" name="Rectangle 5"/>
          <p:cNvSpPr>
            <a:spLocks noChangeArrowheads="1"/>
          </p:cNvSpPr>
          <p:nvPr/>
        </p:nvSpPr>
        <p:spPr bwMode="auto">
          <a:xfrm>
            <a:off x="897467" y="1350963"/>
            <a:ext cx="10416117" cy="42862"/>
          </a:xfrm>
          <a:prstGeom prst="rect">
            <a:avLst/>
          </a:prstGeom>
          <a:solidFill>
            <a:srgbClr val="56008C"/>
          </a:solidFill>
          <a:ln w="9525">
            <a:noFill/>
            <a:miter lim="800000"/>
            <a:headEnd/>
            <a:tailEnd/>
          </a:ln>
          <a:effectLst/>
        </p:spPr>
        <p:txBody>
          <a:bodyPr wrap="none" anchor="ctr"/>
          <a:lstStyle/>
          <a:p>
            <a:pPr fontAlgn="base">
              <a:spcBef>
                <a:spcPct val="0"/>
              </a:spcBef>
              <a:spcAft>
                <a:spcPct val="0"/>
              </a:spcAft>
              <a:defRPr/>
            </a:pPr>
            <a:endParaRPr lang="en-US" sz="1800">
              <a:solidFill>
                <a:srgbClr val="000000"/>
              </a:solidFill>
              <a:cs typeface="Arial" charset="0"/>
            </a:endParaRPr>
          </a:p>
        </p:txBody>
      </p:sp>
      <p:sp>
        <p:nvSpPr>
          <p:cNvPr id="80902" name="Rectangle 6"/>
          <p:cNvSpPr>
            <a:spLocks noChangeArrowheads="1"/>
          </p:cNvSpPr>
          <p:nvPr/>
        </p:nvSpPr>
        <p:spPr bwMode="auto">
          <a:xfrm>
            <a:off x="0" y="0"/>
            <a:ext cx="304800" cy="6858000"/>
          </a:xfrm>
          <a:prstGeom prst="rect">
            <a:avLst/>
          </a:prstGeom>
          <a:gradFill rotWithShape="0">
            <a:gsLst>
              <a:gs pos="0">
                <a:srgbClr val="540C7D"/>
              </a:gs>
              <a:gs pos="100000">
                <a:srgbClr val="540C7D">
                  <a:gamma/>
                  <a:shade val="46275"/>
                  <a:invGamma/>
                </a:srgbClr>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cs typeface="Arial" charset="0"/>
            </a:endParaRPr>
          </a:p>
        </p:txBody>
      </p:sp>
      <p:sp>
        <p:nvSpPr>
          <p:cNvPr id="3079" name="Rectangle 7"/>
          <p:cNvSpPr>
            <a:spLocks noGrp="1" noChangeArrowheads="1"/>
          </p:cNvSpPr>
          <p:nvPr>
            <p:ph type="title"/>
          </p:nvPr>
        </p:nvSpPr>
        <p:spPr bwMode="auto">
          <a:xfrm>
            <a:off x="452967" y="57150"/>
            <a:ext cx="112860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GB"/>
              <a:t>Click to edit Master title style</a:t>
            </a:r>
          </a:p>
        </p:txBody>
      </p:sp>
      <p:sp>
        <p:nvSpPr>
          <p:cNvPr id="3080" name="Rectangle 8"/>
          <p:cNvSpPr>
            <a:spLocks noGrp="1" noChangeArrowheads="1"/>
          </p:cNvSpPr>
          <p:nvPr>
            <p:ph type="body" idx="1"/>
          </p:nvPr>
        </p:nvSpPr>
        <p:spPr bwMode="auto">
          <a:xfrm>
            <a:off x="914400" y="15240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9472971"/>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SzPct val="60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15"/>
        </a:buBlip>
        <a:defRPr sz="2000">
          <a:solidFill>
            <a:schemeClr val="tx1"/>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defRPr>
      </a:lvl5pPr>
      <a:lvl6pPr marL="2514600" indent="-228600" algn="l" rtl="0" fontAlgn="base">
        <a:spcBef>
          <a:spcPct val="20000"/>
        </a:spcBef>
        <a:spcAft>
          <a:spcPct val="0"/>
        </a:spcAft>
        <a:buSzPct val="60000"/>
        <a:buBlip>
          <a:blip r:embed="rId15"/>
        </a:buBlip>
        <a:defRPr sz="2000">
          <a:solidFill>
            <a:schemeClr val="tx1"/>
          </a:solidFill>
          <a:latin typeface="+mn-lt"/>
        </a:defRPr>
      </a:lvl6pPr>
      <a:lvl7pPr marL="2971800" indent="-228600" algn="l" rtl="0" fontAlgn="base">
        <a:spcBef>
          <a:spcPct val="20000"/>
        </a:spcBef>
        <a:spcAft>
          <a:spcPct val="0"/>
        </a:spcAft>
        <a:buSzPct val="60000"/>
        <a:buBlip>
          <a:blip r:embed="rId15"/>
        </a:buBlip>
        <a:defRPr sz="2000">
          <a:solidFill>
            <a:schemeClr val="tx1"/>
          </a:solidFill>
          <a:latin typeface="+mn-lt"/>
        </a:defRPr>
      </a:lvl7pPr>
      <a:lvl8pPr marL="3429000" indent="-228600" algn="l" rtl="0" fontAlgn="base">
        <a:spcBef>
          <a:spcPct val="20000"/>
        </a:spcBef>
        <a:spcAft>
          <a:spcPct val="0"/>
        </a:spcAft>
        <a:buSzPct val="60000"/>
        <a:buBlip>
          <a:blip r:embed="rId15"/>
        </a:buBlip>
        <a:defRPr sz="2000">
          <a:solidFill>
            <a:schemeClr val="tx1"/>
          </a:solidFill>
          <a:latin typeface="+mn-lt"/>
        </a:defRPr>
      </a:lvl8pPr>
      <a:lvl9pPr marL="3886200" indent="-228600" algn="l" rtl="0" fontAlgn="base">
        <a:spcBef>
          <a:spcPct val="20000"/>
        </a:spcBef>
        <a:spcAft>
          <a:spcPct val="0"/>
        </a:spcAft>
        <a:buSzPct val="60000"/>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829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829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cs typeface="Arial" panose="020B0604020202020204" pitchFamily="34" charset="0"/>
            </a:endParaRPr>
          </a:p>
        </p:txBody>
      </p:sp>
      <p:sp>
        <p:nvSpPr>
          <p:cNvPr id="26829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cs typeface="Arial" panose="020B0604020202020204" pitchFamily="34" charset="0"/>
            </a:endParaRPr>
          </a:p>
        </p:txBody>
      </p:sp>
      <p:sp>
        <p:nvSpPr>
          <p:cNvPr id="26829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0306F7B9-9E2A-4913-A0FE-5300A40B3CF9}" type="slidenum">
              <a:rPr lang="en-US" smtClean="0">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1784340596"/>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226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753673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solidFill>
                  <a:prstClr val="white">
                    <a:shade val="50000"/>
                  </a:prstClr>
                </a:solidFill>
              </a:rPr>
              <a:pPr/>
              <a:t>12/31/2020</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193994"/>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374662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583007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520101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5CB8C47-655C-5B42-B9E1-413D968D0FC2}" type="datetimeFigureOut">
              <a:rPr lang="en-US" smtClean="0">
                <a:solidFill>
                  <a:prstClr val="black">
                    <a:tint val="75000"/>
                  </a:prstClr>
                </a:solidFill>
              </a:rPr>
              <a:pPr defTabSz="457200"/>
              <a:t>12/31/2020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C63C6E-C230-BE48-A1A9-9733ABD4B39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6783659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3.xml"/></Relationships>
</file>

<file path=ppt/slides/_rels/slide1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9.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9.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9.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9.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9.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5.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9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9.xml"/></Relationships>
</file>

<file path=ppt/slides/_rels/slide5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xml"/><Relationship Id="rId1" Type="http://schemas.openxmlformats.org/officeDocument/2006/relationships/slideLayout" Target="../slideLayouts/slideLayout239.xml"/></Relationships>
</file>

<file path=ppt/slides/_rels/slide5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xml"/><Relationship Id="rId1" Type="http://schemas.openxmlformats.org/officeDocument/2006/relationships/slideLayout" Target="../slideLayouts/slideLayout239.xml"/></Relationships>
</file>

<file path=ppt/slides/_rels/slide5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8.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0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3.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3.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7655" y="1366728"/>
            <a:ext cx="12192000" cy="2387600"/>
          </a:xfrm>
        </p:spPr>
        <p:txBody>
          <a:bodyPr>
            <a:noAutofit/>
          </a:bodyPr>
          <a:lstStyle/>
          <a:p>
            <a:r>
              <a:rPr lang="en-US" sz="6600" b="1" dirty="0">
                <a:solidFill>
                  <a:schemeClr val="bg1"/>
                </a:solidFill>
              </a:rPr>
              <a:t>Cirrhosis</a:t>
            </a:r>
            <a:br>
              <a:rPr lang="en-US" sz="6600" b="1" dirty="0">
                <a:solidFill>
                  <a:schemeClr val="bg1"/>
                </a:solidFill>
              </a:rPr>
            </a:br>
            <a:r>
              <a:rPr lang="en-US" sz="6600" b="1" dirty="0">
                <a:solidFill>
                  <a:schemeClr val="bg1"/>
                </a:solidFill>
              </a:rPr>
              <a:t>Most common Liver Disease in Iran</a:t>
            </a:r>
            <a:br>
              <a:rPr lang="en-US" sz="6600" b="1" dirty="0">
                <a:solidFill>
                  <a:schemeClr val="bg1"/>
                </a:solidFill>
              </a:rPr>
            </a:br>
            <a:r>
              <a:rPr lang="en-US" sz="6600" b="1" dirty="0">
                <a:solidFill>
                  <a:schemeClr val="bg1"/>
                </a:solidFill>
              </a:rPr>
              <a:t>GI Fellow 2020</a:t>
            </a:r>
          </a:p>
        </p:txBody>
      </p:sp>
      <p:sp>
        <p:nvSpPr>
          <p:cNvPr id="5" name="Subtitle 4"/>
          <p:cNvSpPr>
            <a:spLocks noGrp="1"/>
          </p:cNvSpPr>
          <p:nvPr>
            <p:ph type="subTitle" idx="1"/>
          </p:nvPr>
        </p:nvSpPr>
        <p:spPr>
          <a:xfrm>
            <a:off x="1779181" y="4665294"/>
            <a:ext cx="9144000" cy="1655762"/>
          </a:xfrm>
        </p:spPr>
        <p:txBody>
          <a:bodyPr>
            <a:noAutofit/>
          </a:bodyPr>
          <a:lstStyle/>
          <a:p>
            <a:r>
              <a:rPr lang="en-US" sz="3200" dirty="0">
                <a:solidFill>
                  <a:srgbClr val="FFFF00"/>
                </a:solidFill>
              </a:rPr>
              <a:t>Reza  Malekzadeh</a:t>
            </a:r>
          </a:p>
          <a:p>
            <a:r>
              <a:rPr lang="en-US" sz="3200" dirty="0">
                <a:solidFill>
                  <a:srgbClr val="FFFF00"/>
                </a:solidFill>
              </a:rPr>
              <a:t>Professor of Medicine </a:t>
            </a:r>
          </a:p>
          <a:p>
            <a:r>
              <a:rPr lang="en-US" sz="3200" dirty="0">
                <a:solidFill>
                  <a:srgbClr val="FFFF00"/>
                </a:solidFill>
              </a:rPr>
              <a:t>TUMS/DDRI/Shariati Hospital</a:t>
            </a:r>
          </a:p>
        </p:txBody>
      </p:sp>
    </p:spTree>
    <p:extLst>
      <p:ext uri="{BB962C8B-B14F-4D97-AF65-F5344CB8AC3E}">
        <p14:creationId xmlns:p14="http://schemas.microsoft.com/office/powerpoint/2010/main" val="295716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number of premature deaths </a:t>
            </a:r>
            <a:r>
              <a:rPr lang="en-US" b="1" dirty="0">
                <a:solidFill>
                  <a:srgbClr val="FF0000"/>
                </a:solidFill>
              </a:rPr>
              <a:t>under 70</a:t>
            </a:r>
            <a:endParaRPr lang="en-US" dirty="0"/>
          </a:p>
        </p:txBody>
      </p:sp>
      <p:graphicFrame>
        <p:nvGraphicFramePr>
          <p:cNvPr id="3" name="Chart 2"/>
          <p:cNvGraphicFramePr>
            <a:graphicFrameLocks/>
          </p:cNvGraphicFramePr>
          <p:nvPr/>
        </p:nvGraphicFramePr>
        <p:xfrm>
          <a:off x="1366982" y="1690688"/>
          <a:ext cx="8802254" cy="46177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1843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32523"/>
                </a:solidFill>
              </a:rPr>
              <a:t>New Therapeutic Paradigm for Patients With Cirrhosis</a:t>
            </a:r>
          </a:p>
        </p:txBody>
      </p:sp>
      <p:sp>
        <p:nvSpPr>
          <p:cNvPr id="3" name="Content Placeholder 2"/>
          <p:cNvSpPr>
            <a:spLocks noGrp="1"/>
          </p:cNvSpPr>
          <p:nvPr>
            <p:ph idx="1"/>
          </p:nvPr>
        </p:nvSpPr>
        <p:spPr>
          <a:xfrm>
            <a:off x="1981200" y="1600201"/>
            <a:ext cx="8229600" cy="4943568"/>
          </a:xfrm>
        </p:spPr>
        <p:txBody>
          <a:bodyPr>
            <a:normAutofit fontScale="85000" lnSpcReduction="20000"/>
          </a:bodyPr>
          <a:lstStyle/>
          <a:p>
            <a:r>
              <a:rPr lang="en-US" dirty="0"/>
              <a:t>Lifestyle Changes</a:t>
            </a:r>
          </a:p>
          <a:p>
            <a:pPr lvl="1"/>
            <a:r>
              <a:rPr lang="en-US" dirty="0"/>
              <a:t>Avoiding alcoholic beverages</a:t>
            </a:r>
          </a:p>
          <a:p>
            <a:pPr lvl="1"/>
            <a:r>
              <a:rPr lang="en-US" dirty="0"/>
              <a:t>Vaccination (HBV, HAV, FLU, PNEUMOCOCCI)</a:t>
            </a:r>
          </a:p>
          <a:p>
            <a:pPr lvl="1"/>
            <a:r>
              <a:rPr lang="en-US" dirty="0"/>
              <a:t>WT reduction; in obese and compensated cirrhosis</a:t>
            </a:r>
          </a:p>
          <a:p>
            <a:pPr lvl="1"/>
            <a:r>
              <a:rPr lang="en-US" dirty="0"/>
              <a:t>Stop smoking </a:t>
            </a:r>
          </a:p>
          <a:p>
            <a:pPr lvl="1"/>
            <a:r>
              <a:rPr lang="en-US" dirty="0"/>
              <a:t>Drink at least three cups of coffee per day </a:t>
            </a:r>
          </a:p>
          <a:p>
            <a:pPr lvl="1"/>
            <a:r>
              <a:rPr lang="en-US" dirty="0"/>
              <a:t>Counseling and behavioral therapy? Needs trials</a:t>
            </a:r>
          </a:p>
          <a:p>
            <a:r>
              <a:rPr lang="en-US" dirty="0"/>
              <a:t>Specific therapies; antivirals</a:t>
            </a:r>
          </a:p>
          <a:p>
            <a:pPr lvl="1"/>
            <a:r>
              <a:rPr lang="en-US" dirty="0"/>
              <a:t>Weight loss, increasing coffee consumption, supplementation with vitamin D, achieving good diabetic control, and use of statins could optimize outcomes with antiviral (</a:t>
            </a:r>
            <a:r>
              <a:rPr lang="en-US" dirty="0" err="1"/>
              <a:t>esp</a:t>
            </a:r>
            <a:r>
              <a:rPr lang="en-US" dirty="0"/>
              <a:t> HCV) treatment</a:t>
            </a:r>
          </a:p>
          <a:p>
            <a:r>
              <a:rPr lang="en-US" dirty="0"/>
              <a:t>Nonspecific therapies</a:t>
            </a:r>
          </a:p>
        </p:txBody>
      </p:sp>
    </p:spTree>
    <p:extLst>
      <p:ext uri="{BB962C8B-B14F-4D97-AF65-F5344CB8AC3E}">
        <p14:creationId xmlns:p14="http://schemas.microsoft.com/office/powerpoint/2010/main" val="26386982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00000"/>
                </a:solidFill>
              </a:rPr>
              <a:t>Malnutrition is Prevalent in Cirrhosis</a:t>
            </a:r>
            <a:endParaRPr lang="en-US" dirty="0">
              <a:solidFill>
                <a:srgbClr val="800000"/>
              </a:solidFill>
            </a:endParaRPr>
          </a:p>
        </p:txBody>
      </p:sp>
      <p:sp>
        <p:nvSpPr>
          <p:cNvPr id="3" name="Content Placeholder 2"/>
          <p:cNvSpPr>
            <a:spLocks noGrp="1"/>
          </p:cNvSpPr>
          <p:nvPr>
            <p:ph idx="1"/>
          </p:nvPr>
        </p:nvSpPr>
        <p:spPr>
          <a:xfrm>
            <a:off x="1981200" y="1600201"/>
            <a:ext cx="8229600" cy="4038600"/>
          </a:xfrm>
        </p:spPr>
        <p:txBody>
          <a:bodyPr>
            <a:normAutofit lnSpcReduction="10000"/>
          </a:bodyPr>
          <a:lstStyle/>
          <a:p>
            <a:r>
              <a:rPr lang="en-US" dirty="0"/>
              <a:t>Up to 50-90% in advanced liver disease</a:t>
            </a:r>
          </a:p>
          <a:p>
            <a:r>
              <a:rPr lang="en-US" b="1" dirty="0"/>
              <a:t>Is an important prognostic factor.</a:t>
            </a:r>
          </a:p>
          <a:p>
            <a:r>
              <a:rPr lang="en-US" b="1" dirty="0"/>
              <a:t> Etiologic factors include</a:t>
            </a:r>
          </a:p>
          <a:p>
            <a:pPr lvl="1">
              <a:buFont typeface="Wingdings" pitchFamily="2" charset="2"/>
              <a:buChar char="ü"/>
            </a:pPr>
            <a:r>
              <a:rPr lang="en-US" b="1" dirty="0"/>
              <a:t> </a:t>
            </a:r>
            <a:r>
              <a:rPr lang="en-US" dirty="0"/>
              <a:t>Hyper-metabolism</a:t>
            </a:r>
          </a:p>
          <a:p>
            <a:pPr lvl="1">
              <a:buFont typeface="Wingdings" pitchFamily="2" charset="2"/>
              <a:buChar char="ü"/>
            </a:pPr>
            <a:r>
              <a:rPr lang="en-US" dirty="0"/>
              <a:t> Fat Malabsorption</a:t>
            </a:r>
          </a:p>
          <a:p>
            <a:pPr lvl="1">
              <a:buFont typeface="Wingdings" pitchFamily="2" charset="2"/>
              <a:buChar char="ü"/>
            </a:pPr>
            <a:r>
              <a:rPr lang="en-US" dirty="0"/>
              <a:t> Altered nutrient metabolism</a:t>
            </a:r>
          </a:p>
          <a:p>
            <a:pPr lvl="1">
              <a:buFont typeface="Wingdings" pitchFamily="2" charset="2"/>
              <a:buChar char="ü"/>
            </a:pPr>
            <a:r>
              <a:rPr lang="en-US" dirty="0"/>
              <a:t> Anorexia and decreased intake</a:t>
            </a:r>
          </a:p>
          <a:p>
            <a:pPr lvl="1">
              <a:buFont typeface="Wingdings" pitchFamily="2" charset="2"/>
              <a:buChar char="ü"/>
            </a:pPr>
            <a:r>
              <a:rPr lang="en-US" dirty="0"/>
              <a:t>Diuretics</a:t>
            </a:r>
          </a:p>
        </p:txBody>
      </p:sp>
      <p:sp>
        <p:nvSpPr>
          <p:cNvPr id="4" name="Rectangle 3"/>
          <p:cNvSpPr/>
          <p:nvPr/>
        </p:nvSpPr>
        <p:spPr>
          <a:xfrm>
            <a:off x="3962400" y="5921224"/>
            <a:ext cx="6400800" cy="646331"/>
          </a:xfrm>
          <a:prstGeom prst="rect">
            <a:avLst/>
          </a:prstGeom>
        </p:spPr>
        <p:txBody>
          <a:bodyPr wrap="square">
            <a:spAutoFit/>
          </a:bodyPr>
          <a:lstStyle/>
          <a:p>
            <a:pPr defTabSz="457200"/>
            <a:r>
              <a:rPr lang="en-US" dirty="0">
                <a:solidFill>
                  <a:prstClr val="black"/>
                </a:solidFill>
              </a:rPr>
              <a:t>KALLY CHEUNG et al CLINICAL GASTROENTEROLOGY AND HEPATOLOGY 2012;10:117–125</a:t>
            </a:r>
          </a:p>
        </p:txBody>
      </p:sp>
    </p:spTree>
    <p:extLst>
      <p:ext uri="{BB962C8B-B14F-4D97-AF65-F5344CB8AC3E}">
        <p14:creationId xmlns:p14="http://schemas.microsoft.com/office/powerpoint/2010/main" val="20099930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066802"/>
            <a:ext cx="8229600" cy="1828799"/>
          </a:xfrm>
        </p:spPr>
        <p:txBody>
          <a:bodyPr>
            <a:normAutofit fontScale="77500" lnSpcReduction="20000"/>
          </a:bodyPr>
          <a:lstStyle/>
          <a:p>
            <a:r>
              <a:rPr lang="en-US" dirty="0"/>
              <a:t>In a study of 180 patients with PBC, 33%, 13%, 2%, and 8% had deficiencies in </a:t>
            </a:r>
            <a:r>
              <a:rPr lang="en-US" u="sng" dirty="0">
                <a:solidFill>
                  <a:srgbClr val="800000"/>
                </a:solidFill>
              </a:rPr>
              <a:t>vitamins A, D, </a:t>
            </a:r>
            <a:r>
              <a:rPr lang="en-US" dirty="0"/>
              <a:t>E, or K, respectively.</a:t>
            </a:r>
          </a:p>
          <a:p>
            <a:r>
              <a:rPr lang="en-US" dirty="0"/>
              <a:t>&gt; 90% of cirrhotics have vitamin D deficiency and 29% have severe vitamin D deficiency (&lt; 17.5 </a:t>
            </a:r>
            <a:r>
              <a:rPr lang="en-US" dirty="0" err="1"/>
              <a:t>nmol</a:t>
            </a:r>
            <a:r>
              <a:rPr lang="en-US" dirty="0"/>
              <a:t>/L).</a:t>
            </a:r>
          </a:p>
          <a:p>
            <a:pPr marL="0" indent="0">
              <a:buNone/>
            </a:pPr>
            <a:r>
              <a:rPr lang="en-US" dirty="0"/>
              <a:t>  </a:t>
            </a:r>
          </a:p>
        </p:txBody>
      </p:sp>
      <p:sp>
        <p:nvSpPr>
          <p:cNvPr id="4" name="Rectangle 3"/>
          <p:cNvSpPr/>
          <p:nvPr/>
        </p:nvSpPr>
        <p:spPr>
          <a:xfrm>
            <a:off x="2057400" y="457201"/>
            <a:ext cx="7162800" cy="830997"/>
          </a:xfrm>
          <a:prstGeom prst="rect">
            <a:avLst/>
          </a:prstGeom>
        </p:spPr>
        <p:txBody>
          <a:bodyPr wrap="square">
            <a:spAutoFit/>
          </a:bodyPr>
          <a:lstStyle/>
          <a:p>
            <a:pPr defTabSz="457200"/>
            <a:r>
              <a:rPr lang="en-US" sz="2400" b="1" u="sng" dirty="0">
                <a:solidFill>
                  <a:srgbClr val="800000"/>
                </a:solidFill>
              </a:rPr>
              <a:t>Fat-soluble vitamins (A, D, E, and K) Deficiency</a:t>
            </a:r>
            <a:br>
              <a:rPr lang="en-US" sz="2400" b="1" u="sng" dirty="0">
                <a:solidFill>
                  <a:srgbClr val="800000"/>
                </a:solidFill>
              </a:rPr>
            </a:br>
            <a:endParaRPr lang="en-US" sz="2400" u="sng" dirty="0">
              <a:solidFill>
                <a:srgbClr val="800000"/>
              </a:solidFill>
            </a:endParaRPr>
          </a:p>
        </p:txBody>
      </p:sp>
      <p:sp>
        <p:nvSpPr>
          <p:cNvPr id="5" name="Rectangle 4"/>
          <p:cNvSpPr/>
          <p:nvPr/>
        </p:nvSpPr>
        <p:spPr>
          <a:xfrm>
            <a:off x="2133601" y="2514601"/>
            <a:ext cx="5318643" cy="461665"/>
          </a:xfrm>
          <a:prstGeom prst="rect">
            <a:avLst/>
          </a:prstGeom>
        </p:spPr>
        <p:txBody>
          <a:bodyPr wrap="square">
            <a:spAutoFit/>
          </a:bodyPr>
          <a:lstStyle/>
          <a:p>
            <a:pPr defTabSz="457200"/>
            <a:r>
              <a:rPr lang="en-US" sz="2400" b="1" u="sng" dirty="0">
                <a:solidFill>
                  <a:srgbClr val="800000"/>
                </a:solidFill>
              </a:rPr>
              <a:t>Zinc &amp; magnesium deficiency </a:t>
            </a:r>
          </a:p>
        </p:txBody>
      </p:sp>
      <p:sp>
        <p:nvSpPr>
          <p:cNvPr id="6" name="Rectangle 5"/>
          <p:cNvSpPr/>
          <p:nvPr/>
        </p:nvSpPr>
        <p:spPr>
          <a:xfrm>
            <a:off x="1981200" y="3048001"/>
            <a:ext cx="8229600" cy="461665"/>
          </a:xfrm>
          <a:prstGeom prst="rect">
            <a:avLst/>
          </a:prstGeom>
        </p:spPr>
        <p:txBody>
          <a:bodyPr wrap="square">
            <a:spAutoFit/>
          </a:bodyPr>
          <a:lstStyle/>
          <a:p>
            <a:pPr defTabSz="457200"/>
            <a:r>
              <a:rPr lang="en-US" sz="2400" dirty="0">
                <a:solidFill>
                  <a:prstClr val="black"/>
                </a:solidFill>
              </a:rPr>
              <a:t>Restricted intake of animal protein and treatment with diuretics</a:t>
            </a:r>
          </a:p>
        </p:txBody>
      </p:sp>
      <p:sp>
        <p:nvSpPr>
          <p:cNvPr id="7" name="Rectangle 6"/>
          <p:cNvSpPr/>
          <p:nvPr/>
        </p:nvSpPr>
        <p:spPr>
          <a:xfrm>
            <a:off x="2133600" y="3581400"/>
            <a:ext cx="8153400" cy="400110"/>
          </a:xfrm>
          <a:prstGeom prst="rect">
            <a:avLst/>
          </a:prstGeom>
        </p:spPr>
        <p:txBody>
          <a:bodyPr wrap="square">
            <a:spAutoFit/>
          </a:bodyPr>
          <a:lstStyle/>
          <a:p>
            <a:pPr defTabSz="457200"/>
            <a:r>
              <a:rPr lang="en-US" sz="2000" dirty="0">
                <a:solidFill>
                  <a:prstClr val="black"/>
                </a:solidFill>
              </a:rPr>
              <a:t>HCV infection is associated with decreased levels of vitamin B6 and folate</a:t>
            </a:r>
          </a:p>
        </p:txBody>
      </p:sp>
    </p:spTree>
    <p:extLst>
      <p:ext uri="{BB962C8B-B14F-4D97-AF65-F5344CB8AC3E}">
        <p14:creationId xmlns:p14="http://schemas.microsoft.com/office/powerpoint/2010/main" val="9752228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requirement</a:t>
            </a:r>
          </a:p>
        </p:txBody>
      </p:sp>
      <p:sp>
        <p:nvSpPr>
          <p:cNvPr id="3" name="Content Placeholder 2"/>
          <p:cNvSpPr>
            <a:spLocks noGrp="1"/>
          </p:cNvSpPr>
          <p:nvPr>
            <p:ph idx="1"/>
          </p:nvPr>
        </p:nvSpPr>
        <p:spPr/>
        <p:txBody>
          <a:bodyPr/>
          <a:lstStyle/>
          <a:p>
            <a:r>
              <a:rPr lang="en-US" dirty="0"/>
              <a:t>Based on dry weight or determined ideal body weight, for patients with ascites 25 to 40 kcal/kg per day.</a:t>
            </a:r>
          </a:p>
          <a:p>
            <a:pPr>
              <a:buFont typeface="Wingdings" pitchFamily="2" charset="2"/>
              <a:buChar char="Ø"/>
            </a:pPr>
            <a:r>
              <a:rPr lang="en-US" dirty="0"/>
              <a:t>     65%  Carbohydrate</a:t>
            </a:r>
          </a:p>
          <a:p>
            <a:pPr>
              <a:buFont typeface="Wingdings" pitchFamily="2" charset="2"/>
              <a:buChar char="Ø"/>
            </a:pPr>
            <a:r>
              <a:rPr lang="en-US" dirty="0"/>
              <a:t>     30%  Fat</a:t>
            </a:r>
          </a:p>
          <a:p>
            <a:pPr>
              <a:buFont typeface="Wingdings" pitchFamily="2" charset="2"/>
              <a:buChar char="Ø"/>
            </a:pPr>
            <a:r>
              <a:rPr lang="en-US" dirty="0"/>
              <a:t>     10%  Protein</a:t>
            </a:r>
          </a:p>
          <a:p>
            <a:endParaRPr lang="en-US" dirty="0"/>
          </a:p>
        </p:txBody>
      </p:sp>
    </p:spTree>
    <p:extLst>
      <p:ext uri="{BB962C8B-B14F-4D97-AF65-F5344CB8AC3E}">
        <p14:creationId xmlns:p14="http://schemas.microsoft.com/office/powerpoint/2010/main" val="2032332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Carbohydrate</a:t>
            </a:r>
          </a:p>
        </p:txBody>
      </p:sp>
      <p:sp>
        <p:nvSpPr>
          <p:cNvPr id="3" name="Content Placeholder 2"/>
          <p:cNvSpPr>
            <a:spLocks noGrp="1"/>
          </p:cNvSpPr>
          <p:nvPr>
            <p:ph idx="1"/>
          </p:nvPr>
        </p:nvSpPr>
        <p:spPr/>
        <p:txBody>
          <a:bodyPr>
            <a:normAutofit/>
          </a:bodyPr>
          <a:lstStyle/>
          <a:p>
            <a:r>
              <a:rPr lang="en-US" dirty="0"/>
              <a:t>Restriction is not recommended despite high prevalence of TR and DM</a:t>
            </a:r>
          </a:p>
          <a:p>
            <a:r>
              <a:rPr lang="en-US" dirty="0"/>
              <a:t>Recommendations: </a:t>
            </a:r>
          </a:p>
          <a:p>
            <a:pPr lvl="1"/>
            <a:r>
              <a:rPr lang="en-US" dirty="0"/>
              <a:t>Frequent meals and snacks </a:t>
            </a:r>
          </a:p>
          <a:p>
            <a:pPr lvl="1"/>
            <a:r>
              <a:rPr lang="en-US" dirty="0"/>
              <a:t>45%–65% of caloric intake</a:t>
            </a:r>
          </a:p>
          <a:p>
            <a:pPr lvl="1"/>
            <a:r>
              <a:rPr lang="en-US" dirty="0"/>
              <a:t>A late CHO meal at night </a:t>
            </a:r>
          </a:p>
          <a:p>
            <a:pPr lvl="2"/>
            <a:r>
              <a:rPr lang="en-US" dirty="0"/>
              <a:t>reduces gluconeogenesis from protein breakdown, improves nutrition as shown in an RCT, and is an easy lifestyle change</a:t>
            </a:r>
          </a:p>
          <a:p>
            <a:endParaRPr lang="en-US" dirty="0"/>
          </a:p>
          <a:p>
            <a:pPr lvl="1"/>
            <a:endParaRPr lang="en-US" dirty="0"/>
          </a:p>
        </p:txBody>
      </p:sp>
      <p:sp>
        <p:nvSpPr>
          <p:cNvPr id="4" name="TextBox 3"/>
          <p:cNvSpPr txBox="1"/>
          <p:nvPr/>
        </p:nvSpPr>
        <p:spPr>
          <a:xfrm>
            <a:off x="6063706" y="6161325"/>
            <a:ext cx="4604295" cy="646331"/>
          </a:xfrm>
          <a:prstGeom prst="rect">
            <a:avLst/>
          </a:prstGeom>
          <a:noFill/>
        </p:spPr>
        <p:txBody>
          <a:bodyPr wrap="none" rtlCol="0">
            <a:spAutoFit/>
          </a:bodyPr>
          <a:lstStyle/>
          <a:p>
            <a:pPr defTabSz="457200"/>
            <a:r>
              <a:rPr lang="en-US" dirty="0">
                <a:solidFill>
                  <a:prstClr val="black"/>
                </a:solidFill>
              </a:rPr>
              <a:t>Plank LD, et al. HEPATOLOGY 2008;48:557-566.</a:t>
            </a:r>
          </a:p>
          <a:p>
            <a:pPr defTabSz="457200"/>
            <a:r>
              <a:rPr lang="en-US" dirty="0">
                <a:solidFill>
                  <a:prstClr val="black"/>
                </a:solidFill>
              </a:rPr>
              <a:t>MMWR </a:t>
            </a:r>
            <a:r>
              <a:rPr lang="en-US" dirty="0" err="1">
                <a:solidFill>
                  <a:prstClr val="black"/>
                </a:solidFill>
              </a:rPr>
              <a:t>Morb</a:t>
            </a:r>
            <a:r>
              <a:rPr lang="en-US" dirty="0">
                <a:solidFill>
                  <a:prstClr val="black"/>
                </a:solidFill>
              </a:rPr>
              <a:t> Mortal </a:t>
            </a:r>
            <a:r>
              <a:rPr lang="en-US" dirty="0" err="1">
                <a:solidFill>
                  <a:prstClr val="black"/>
                </a:solidFill>
              </a:rPr>
              <a:t>Wkly</a:t>
            </a:r>
            <a:r>
              <a:rPr lang="en-US" dirty="0">
                <a:solidFill>
                  <a:prstClr val="black"/>
                </a:solidFill>
              </a:rPr>
              <a:t> Rep 2011;60:1-4.</a:t>
            </a:r>
          </a:p>
        </p:txBody>
      </p:sp>
    </p:spTree>
    <p:extLst>
      <p:ext uri="{BB962C8B-B14F-4D97-AF65-F5344CB8AC3E}">
        <p14:creationId xmlns:p14="http://schemas.microsoft.com/office/powerpoint/2010/main" val="34401692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32523"/>
                </a:solidFill>
              </a:rPr>
              <a:t>!!!Dietary Modifications</a:t>
            </a:r>
          </a:p>
        </p:txBody>
      </p:sp>
      <p:sp>
        <p:nvSpPr>
          <p:cNvPr id="3" name="Content Placeholder 2"/>
          <p:cNvSpPr>
            <a:spLocks noGrp="1"/>
          </p:cNvSpPr>
          <p:nvPr>
            <p:ph idx="1"/>
          </p:nvPr>
        </p:nvSpPr>
        <p:spPr/>
        <p:txBody>
          <a:bodyPr>
            <a:normAutofit/>
          </a:bodyPr>
          <a:lstStyle/>
          <a:p>
            <a:r>
              <a:rPr lang="en-US" dirty="0"/>
              <a:t>If patients are able to eat more than 70 g protein per day without deterioration of mental status, </a:t>
            </a:r>
            <a:r>
              <a:rPr lang="en-US" u="sng" dirty="0"/>
              <a:t>no modification of their diet is necessary or effective</a:t>
            </a:r>
            <a:r>
              <a:rPr lang="en-US" dirty="0"/>
              <a:t>. </a:t>
            </a:r>
          </a:p>
          <a:p>
            <a:r>
              <a:rPr lang="en-US" dirty="0"/>
              <a:t>In patients with borderline protein intolerance (60-70 g protein/d) a vegetable diet, or a diet rich in fiber may help to prevent hepatic encephalopathy</a:t>
            </a:r>
          </a:p>
        </p:txBody>
      </p:sp>
    </p:spTree>
    <p:extLst>
      <p:ext uri="{BB962C8B-B14F-4D97-AF65-F5344CB8AC3E}">
        <p14:creationId xmlns:p14="http://schemas.microsoft.com/office/powerpoint/2010/main" val="18547548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Micronutrient </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819" y="1447800"/>
            <a:ext cx="8378657"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flipV="1">
            <a:off x="6124223" y="4572000"/>
            <a:ext cx="1382889" cy="2057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649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00000"/>
                </a:solidFill>
              </a:rPr>
              <a:t>Gastrointestinal bacterial overgrowth</a:t>
            </a:r>
          </a:p>
        </p:txBody>
      </p:sp>
      <p:sp>
        <p:nvSpPr>
          <p:cNvPr id="3" name="Content Placeholder 2"/>
          <p:cNvSpPr>
            <a:spLocks noGrp="1"/>
          </p:cNvSpPr>
          <p:nvPr>
            <p:ph idx="1"/>
          </p:nvPr>
        </p:nvSpPr>
        <p:spPr/>
        <p:txBody>
          <a:bodyPr>
            <a:normAutofit/>
          </a:bodyPr>
          <a:lstStyle/>
          <a:p>
            <a:r>
              <a:rPr lang="en-US" dirty="0"/>
              <a:t>25% of cirrhotic patients  have small bowel bacterial overgrowth, which can promote intestinal wall permeability that results in </a:t>
            </a:r>
            <a:r>
              <a:rPr lang="en-US" u="sng" dirty="0"/>
              <a:t>bacteria translocation, secondary infections, and fat malabsorption </a:t>
            </a:r>
            <a:r>
              <a:rPr lang="en-US" dirty="0"/>
              <a:t>with associated consequences.</a:t>
            </a:r>
          </a:p>
          <a:p>
            <a:endParaRPr lang="en-US" dirty="0"/>
          </a:p>
          <a:p>
            <a:r>
              <a:rPr lang="en-US" dirty="0"/>
              <a:t>Changes in </a:t>
            </a:r>
            <a:r>
              <a:rPr lang="en-US" dirty="0" err="1"/>
              <a:t>microflora</a:t>
            </a:r>
            <a:r>
              <a:rPr lang="en-US" dirty="0"/>
              <a:t> observed in patients with gastrointestinal bacterial overgrowth have been associated with </a:t>
            </a:r>
            <a:r>
              <a:rPr lang="en-US" u="sng" dirty="0"/>
              <a:t>minimal hepatic encephalopathy (MHE).</a:t>
            </a:r>
          </a:p>
          <a:p>
            <a:endParaRPr lang="en-US" u="sng" dirty="0"/>
          </a:p>
        </p:txBody>
      </p:sp>
    </p:spTree>
    <p:extLst>
      <p:ext uri="{BB962C8B-B14F-4D97-AF65-F5344CB8AC3E}">
        <p14:creationId xmlns:p14="http://schemas.microsoft.com/office/powerpoint/2010/main" val="42544218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806242" y="192416"/>
          <a:ext cx="8685357" cy="666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93185" y="273522"/>
            <a:ext cx="4572000" cy="1815882"/>
          </a:xfrm>
          <a:prstGeom prst="rect">
            <a:avLst/>
          </a:prstGeom>
        </p:spPr>
        <p:txBody>
          <a:bodyPr>
            <a:spAutoFit/>
          </a:bodyPr>
          <a:lstStyle/>
          <a:p>
            <a:pPr defTabSz="457200"/>
            <a:r>
              <a:rPr lang="en-US" sz="4000" b="1" i="1" u="sng" dirty="0">
                <a:solidFill>
                  <a:srgbClr val="660066"/>
                </a:solidFill>
              </a:rPr>
              <a:t>Liver Cirrhosis;</a:t>
            </a:r>
          </a:p>
          <a:p>
            <a:pPr defTabSz="457200"/>
            <a:r>
              <a:rPr lang="en-US" b="1" i="1" u="sng" dirty="0">
                <a:solidFill>
                  <a:srgbClr val="660066"/>
                </a:solidFill>
              </a:rPr>
              <a:t>Preventing </a:t>
            </a:r>
          </a:p>
          <a:p>
            <a:pPr defTabSz="457200"/>
            <a:r>
              <a:rPr lang="en-US" b="1" i="1" u="sng" dirty="0">
                <a:solidFill>
                  <a:srgbClr val="660066"/>
                </a:solidFill>
              </a:rPr>
              <a:t>rather than </a:t>
            </a:r>
          </a:p>
          <a:p>
            <a:pPr defTabSz="457200"/>
            <a:r>
              <a:rPr lang="en-US" b="1" i="1" u="sng" dirty="0">
                <a:solidFill>
                  <a:srgbClr val="660066"/>
                </a:solidFill>
              </a:rPr>
              <a:t>Treating its </a:t>
            </a:r>
          </a:p>
          <a:p>
            <a:pPr defTabSz="457200"/>
            <a:r>
              <a:rPr lang="en-US" b="1" i="1" u="sng" dirty="0">
                <a:solidFill>
                  <a:srgbClr val="660066"/>
                </a:solidFill>
              </a:rPr>
              <a:t>Complications</a:t>
            </a:r>
          </a:p>
        </p:txBody>
      </p:sp>
      <p:cxnSp>
        <p:nvCxnSpPr>
          <p:cNvPr id="5" name="Straight Arrow Connector 4"/>
          <p:cNvCxnSpPr/>
          <p:nvPr/>
        </p:nvCxnSpPr>
        <p:spPr>
          <a:xfrm flipV="1">
            <a:off x="2633338" y="6028128"/>
            <a:ext cx="1366576" cy="3215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40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u="sng" dirty="0">
                <a:solidFill>
                  <a:srgbClr val="800000"/>
                </a:solidFill>
              </a:rPr>
              <a:t>Coffee </a:t>
            </a:r>
            <a:r>
              <a:rPr lang="en-US" sz="3600" u="sng" dirty="0">
                <a:solidFill>
                  <a:srgbClr val="800000"/>
                </a:solidFill>
                <a:latin typeface="Wingdings"/>
                <a:ea typeface="Wingdings"/>
                <a:cs typeface="Wingdings"/>
                <a:sym typeface="Wingdings"/>
              </a:rPr>
              <a:t></a:t>
            </a:r>
            <a:r>
              <a:rPr lang="en-US" sz="3600" u="sng" dirty="0">
                <a:solidFill>
                  <a:srgbClr val="800000"/>
                </a:solidFill>
              </a:rPr>
              <a:t>up-regulating glucuronidation                            </a:t>
            </a:r>
            <a:br>
              <a:rPr lang="en-US" sz="3600" u="sng" dirty="0">
                <a:solidFill>
                  <a:srgbClr val="800000"/>
                </a:solidFill>
              </a:rPr>
            </a:br>
            <a:r>
              <a:rPr lang="en-US" sz="3600" u="sng" dirty="0">
                <a:solidFill>
                  <a:srgbClr val="800000"/>
                </a:solidFill>
              </a:rPr>
              <a:t>   </a:t>
            </a:r>
            <a:r>
              <a:rPr lang="en-US" sz="3600" u="sng" dirty="0">
                <a:solidFill>
                  <a:srgbClr val="800000"/>
                </a:solidFill>
                <a:latin typeface="Wingdings"/>
                <a:ea typeface="Wingdings"/>
                <a:cs typeface="Wingdings"/>
                <a:sym typeface="Wingdings"/>
              </a:rPr>
              <a:t></a:t>
            </a:r>
            <a:r>
              <a:rPr lang="en-US" sz="3600" u="sng" dirty="0">
                <a:solidFill>
                  <a:srgbClr val="800000"/>
                </a:solidFill>
              </a:rPr>
              <a:t>  antioxidant effects on the liver</a:t>
            </a:r>
          </a:p>
        </p:txBody>
      </p:sp>
      <p:sp>
        <p:nvSpPr>
          <p:cNvPr id="3" name="Content Placeholder 2"/>
          <p:cNvSpPr>
            <a:spLocks noGrp="1"/>
          </p:cNvSpPr>
          <p:nvPr>
            <p:ph idx="1"/>
          </p:nvPr>
        </p:nvSpPr>
        <p:spPr>
          <a:xfrm>
            <a:off x="1981200" y="1600200"/>
            <a:ext cx="8229600" cy="3781448"/>
          </a:xfrm>
          <a:ln>
            <a:noFill/>
          </a:ln>
        </p:spPr>
        <p:style>
          <a:lnRef idx="2">
            <a:schemeClr val="dk1"/>
          </a:lnRef>
          <a:fillRef idx="1">
            <a:schemeClr val="lt1"/>
          </a:fillRef>
          <a:effectRef idx="0">
            <a:schemeClr val="dk1"/>
          </a:effectRef>
          <a:fontRef idx="minor">
            <a:schemeClr val="dk1"/>
          </a:fontRef>
        </p:style>
        <p:txBody>
          <a:bodyPr>
            <a:normAutofit/>
          </a:bodyPr>
          <a:lstStyle/>
          <a:p>
            <a:r>
              <a:rPr lang="en-US" sz="2800" dirty="0">
                <a:solidFill>
                  <a:srgbClr val="000090"/>
                </a:solidFill>
              </a:rPr>
              <a:t>Lower risk of ALT elevation among 5,944 individuals with high risk of liver injury </a:t>
            </a:r>
          </a:p>
          <a:p>
            <a:r>
              <a:rPr lang="en-US" sz="2800" dirty="0">
                <a:solidFill>
                  <a:srgbClr val="000090"/>
                </a:solidFill>
              </a:rPr>
              <a:t>Significant reduction in risk of fibrosis in patients with NASH</a:t>
            </a:r>
          </a:p>
          <a:p>
            <a:r>
              <a:rPr lang="en-US" sz="2800" dirty="0">
                <a:solidFill>
                  <a:srgbClr val="000090"/>
                </a:solidFill>
              </a:rPr>
              <a:t>Independent predictor of SVR to antiviral treatment among 885 treated patients and reduced histological activity.</a:t>
            </a:r>
          </a:p>
          <a:p>
            <a:r>
              <a:rPr lang="en-US" sz="2800" dirty="0">
                <a:solidFill>
                  <a:srgbClr val="000090"/>
                </a:solidFill>
              </a:rPr>
              <a:t>Reduced risk of HCC, and of advanced fibrosis in CLD</a:t>
            </a:r>
          </a:p>
        </p:txBody>
      </p:sp>
      <p:sp>
        <p:nvSpPr>
          <p:cNvPr id="6" name="TextBox 5"/>
          <p:cNvSpPr txBox="1"/>
          <p:nvPr/>
        </p:nvSpPr>
        <p:spPr>
          <a:xfrm>
            <a:off x="2257223" y="5839940"/>
            <a:ext cx="7194097" cy="461665"/>
          </a:xfrm>
          <a:prstGeom prst="rect">
            <a:avLst/>
          </a:prstGeom>
          <a:noFill/>
        </p:spPr>
        <p:txBody>
          <a:bodyPr wrap="none" rtlCol="0">
            <a:spAutoFit/>
          </a:bodyPr>
          <a:lstStyle/>
          <a:p>
            <a:pPr defTabSz="457200"/>
            <a:r>
              <a:rPr lang="en-US" sz="2400" u="sng" dirty="0">
                <a:solidFill>
                  <a:srgbClr val="800000"/>
                </a:solidFill>
              </a:rPr>
              <a:t>At least 2-3 cups of coffee per day needed for this effect</a:t>
            </a:r>
          </a:p>
        </p:txBody>
      </p:sp>
    </p:spTree>
    <p:extLst>
      <p:ext uri="{BB962C8B-B14F-4D97-AF65-F5344CB8AC3E}">
        <p14:creationId xmlns:p14="http://schemas.microsoft.com/office/powerpoint/2010/main" val="229400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number of premature deaths </a:t>
            </a:r>
            <a:r>
              <a:rPr lang="en-US" b="1" dirty="0">
                <a:solidFill>
                  <a:srgbClr val="FF0000"/>
                </a:solidFill>
              </a:rPr>
              <a:t>under 50</a:t>
            </a:r>
          </a:p>
        </p:txBody>
      </p:sp>
      <p:pic>
        <p:nvPicPr>
          <p:cNvPr id="6" name="Picture 5"/>
          <p:cNvPicPr>
            <a:picLocks noChangeAspect="1"/>
          </p:cNvPicPr>
          <p:nvPr/>
        </p:nvPicPr>
        <p:blipFill>
          <a:blip r:embed="rId2"/>
          <a:stretch>
            <a:fillRect/>
          </a:stretch>
        </p:blipFill>
        <p:spPr>
          <a:xfrm>
            <a:off x="1341559" y="1953862"/>
            <a:ext cx="9065538" cy="4224894"/>
          </a:xfrm>
          <a:prstGeom prst="rect">
            <a:avLst/>
          </a:prstGeom>
        </p:spPr>
      </p:pic>
    </p:spTree>
    <p:extLst>
      <p:ext uri="{BB962C8B-B14F-4D97-AF65-F5344CB8AC3E}">
        <p14:creationId xmlns:p14="http://schemas.microsoft.com/office/powerpoint/2010/main" val="20249644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77" y="978809"/>
            <a:ext cx="8229600" cy="697228"/>
          </a:xfrm>
        </p:spPr>
        <p:txBody>
          <a:bodyPr>
            <a:normAutofit/>
          </a:bodyPr>
          <a:lstStyle/>
          <a:p>
            <a:r>
              <a:rPr lang="en-US" dirty="0"/>
              <a:t>Blunted the postprandial increase in HVPG</a:t>
            </a:r>
          </a:p>
        </p:txBody>
      </p:sp>
      <p:sp>
        <p:nvSpPr>
          <p:cNvPr id="4" name="TextBox 3"/>
          <p:cNvSpPr txBox="1"/>
          <p:nvPr/>
        </p:nvSpPr>
        <p:spPr>
          <a:xfrm>
            <a:off x="2370594" y="6036766"/>
            <a:ext cx="6735212" cy="646331"/>
          </a:xfrm>
          <a:prstGeom prst="rect">
            <a:avLst/>
          </a:prstGeom>
          <a:noFill/>
        </p:spPr>
        <p:txBody>
          <a:bodyPr wrap="none" rtlCol="0">
            <a:spAutoFit/>
          </a:bodyPr>
          <a:lstStyle/>
          <a:p>
            <a:pPr defTabSz="457200"/>
            <a:r>
              <a:rPr lang="en-US" dirty="0">
                <a:solidFill>
                  <a:prstClr val="black"/>
                </a:solidFill>
              </a:rPr>
              <a:t>De </a:t>
            </a:r>
            <a:r>
              <a:rPr lang="en-US" dirty="0" err="1">
                <a:solidFill>
                  <a:prstClr val="black"/>
                </a:solidFill>
              </a:rPr>
              <a:t>Gottardi</a:t>
            </a:r>
            <a:r>
              <a:rPr lang="en-US" dirty="0">
                <a:solidFill>
                  <a:prstClr val="black"/>
                </a:solidFill>
              </a:rPr>
              <a:t> A, et al.  J Hepatol 2010;52:S9.Hernandez-Guerra M, et al. </a:t>
            </a:r>
          </a:p>
          <a:p>
            <a:pPr defTabSz="457200"/>
            <a:r>
              <a:rPr lang="en-US" dirty="0">
                <a:solidFill>
                  <a:prstClr val="black"/>
                </a:solidFill>
              </a:rPr>
              <a:t>HEPATOLOGY 2006;43:485-491.</a:t>
            </a:r>
          </a:p>
        </p:txBody>
      </p:sp>
      <p:sp>
        <p:nvSpPr>
          <p:cNvPr id="2" name="Rectangle 1"/>
          <p:cNvSpPr/>
          <p:nvPr/>
        </p:nvSpPr>
        <p:spPr>
          <a:xfrm>
            <a:off x="4498508" y="324365"/>
            <a:ext cx="2494786" cy="523220"/>
          </a:xfrm>
          <a:prstGeom prst="rect">
            <a:avLst/>
          </a:prstGeom>
        </p:spPr>
        <p:txBody>
          <a:bodyPr wrap="none">
            <a:spAutoFit/>
          </a:bodyPr>
          <a:lstStyle/>
          <a:p>
            <a:pPr defTabSz="457200"/>
            <a:r>
              <a:rPr lang="en-US" sz="2800" b="1" u="sng" dirty="0">
                <a:solidFill>
                  <a:srgbClr val="800000"/>
                </a:solidFill>
              </a:rPr>
              <a:t>Dark chocolate </a:t>
            </a:r>
          </a:p>
        </p:txBody>
      </p:sp>
      <p:sp>
        <p:nvSpPr>
          <p:cNvPr id="5" name="Rectangle 4"/>
          <p:cNvSpPr/>
          <p:nvPr/>
        </p:nvSpPr>
        <p:spPr>
          <a:xfrm>
            <a:off x="2137977" y="2505670"/>
            <a:ext cx="7975196" cy="1077218"/>
          </a:xfrm>
          <a:prstGeom prst="rect">
            <a:avLst/>
          </a:prstGeom>
        </p:spPr>
        <p:txBody>
          <a:bodyPr wrap="square">
            <a:spAutoFit/>
          </a:bodyPr>
          <a:lstStyle/>
          <a:p>
            <a:pPr defTabSz="457200"/>
            <a:r>
              <a:rPr lang="en-US" sz="3200" dirty="0">
                <a:solidFill>
                  <a:prstClr val="black"/>
                </a:solidFill>
              </a:rPr>
              <a:t>Blunting of postprandial HVPG with IV injection</a:t>
            </a:r>
          </a:p>
        </p:txBody>
      </p:sp>
      <p:sp>
        <p:nvSpPr>
          <p:cNvPr id="6" name="Rectangle 5"/>
          <p:cNvSpPr/>
          <p:nvPr/>
        </p:nvSpPr>
        <p:spPr>
          <a:xfrm>
            <a:off x="4904041" y="1803991"/>
            <a:ext cx="1710405" cy="523220"/>
          </a:xfrm>
          <a:prstGeom prst="rect">
            <a:avLst/>
          </a:prstGeom>
        </p:spPr>
        <p:txBody>
          <a:bodyPr wrap="none">
            <a:spAutoFit/>
          </a:bodyPr>
          <a:lstStyle/>
          <a:p>
            <a:pPr algn="ctr" defTabSz="457200"/>
            <a:r>
              <a:rPr lang="en-US" sz="2800" b="1" u="sng" dirty="0">
                <a:solidFill>
                  <a:srgbClr val="800000"/>
                </a:solidFill>
              </a:rPr>
              <a:t>Vitamin C </a:t>
            </a:r>
          </a:p>
        </p:txBody>
      </p:sp>
      <p:sp>
        <p:nvSpPr>
          <p:cNvPr id="8" name="TextBox 7"/>
          <p:cNvSpPr txBox="1"/>
          <p:nvPr/>
        </p:nvSpPr>
        <p:spPr>
          <a:xfrm>
            <a:off x="3701997" y="3286602"/>
            <a:ext cx="4716380" cy="523220"/>
          </a:xfrm>
          <a:prstGeom prst="rect">
            <a:avLst/>
          </a:prstGeom>
          <a:noFill/>
        </p:spPr>
        <p:txBody>
          <a:bodyPr wrap="none" rtlCol="0">
            <a:spAutoFit/>
          </a:bodyPr>
          <a:lstStyle/>
          <a:p>
            <a:pPr defTabSz="457200"/>
            <a:r>
              <a:rPr lang="en-US" sz="2800" b="1" u="sng" dirty="0">
                <a:solidFill>
                  <a:srgbClr val="800000"/>
                </a:solidFill>
              </a:rPr>
              <a:t>Supplementation of Vitamin D</a:t>
            </a:r>
          </a:p>
        </p:txBody>
      </p:sp>
    </p:spTree>
    <p:extLst>
      <p:ext uri="{BB962C8B-B14F-4D97-AF65-F5344CB8AC3E}">
        <p14:creationId xmlns:p14="http://schemas.microsoft.com/office/powerpoint/2010/main" val="2133178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800000"/>
                </a:solidFill>
              </a:rPr>
              <a:t>Avoid </a:t>
            </a:r>
          </a:p>
        </p:txBody>
      </p:sp>
      <p:sp>
        <p:nvSpPr>
          <p:cNvPr id="3" name="Content Placeholder 2"/>
          <p:cNvSpPr>
            <a:spLocks noGrp="1"/>
          </p:cNvSpPr>
          <p:nvPr>
            <p:ph idx="1"/>
          </p:nvPr>
        </p:nvSpPr>
        <p:spPr>
          <a:xfrm>
            <a:off x="1981200" y="1600201"/>
            <a:ext cx="8229600" cy="3718955"/>
          </a:xfrm>
        </p:spPr>
        <p:txBody>
          <a:bodyPr>
            <a:normAutofit/>
          </a:bodyPr>
          <a:lstStyle/>
          <a:p>
            <a:r>
              <a:rPr lang="en-US" dirty="0"/>
              <a:t>NSAID drugs in all stages of cirrhosis</a:t>
            </a:r>
          </a:p>
          <a:p>
            <a:r>
              <a:rPr lang="en-US" dirty="0"/>
              <a:t>ACE inhibitors in patients with ascites </a:t>
            </a:r>
          </a:p>
          <a:p>
            <a:pPr lvl="1"/>
            <a:r>
              <a:rPr lang="en-US" dirty="0"/>
              <a:t>Increase the incidence of renal failure</a:t>
            </a:r>
          </a:p>
          <a:p>
            <a:r>
              <a:rPr lang="en-US" dirty="0"/>
              <a:t>Excess PPIs</a:t>
            </a:r>
          </a:p>
          <a:p>
            <a:pPr lvl="1"/>
            <a:r>
              <a:rPr lang="en-US" dirty="0"/>
              <a:t>Higher risk of SBP and Clostridium difficile infection</a:t>
            </a:r>
          </a:p>
        </p:txBody>
      </p:sp>
      <p:sp>
        <p:nvSpPr>
          <p:cNvPr id="4" name="TextBox 3"/>
          <p:cNvSpPr txBox="1"/>
          <p:nvPr/>
        </p:nvSpPr>
        <p:spPr>
          <a:xfrm>
            <a:off x="2731046" y="5859873"/>
            <a:ext cx="3812036" cy="738664"/>
          </a:xfrm>
          <a:prstGeom prst="rect">
            <a:avLst/>
          </a:prstGeom>
          <a:noFill/>
        </p:spPr>
        <p:txBody>
          <a:bodyPr wrap="none" rtlCol="0">
            <a:spAutoFit/>
          </a:bodyPr>
          <a:lstStyle/>
          <a:p>
            <a:pPr defTabSz="457200"/>
            <a:r>
              <a:rPr lang="en-US" sz="1400" dirty="0">
                <a:solidFill>
                  <a:prstClr val="black"/>
                </a:solidFill>
              </a:rPr>
              <a:t>Bajaj JS, </a:t>
            </a:r>
            <a:r>
              <a:rPr lang="nl-NL" sz="1400" dirty="0">
                <a:solidFill>
                  <a:prstClr val="black"/>
                </a:solidFill>
              </a:rPr>
              <a:t>Am J Gastroenterol 2009;104:1130-1134.</a:t>
            </a:r>
          </a:p>
          <a:p>
            <a:pPr defTabSz="457200"/>
            <a:r>
              <a:rPr lang="nl-NL" sz="1400" dirty="0" err="1">
                <a:solidFill>
                  <a:prstClr val="black"/>
                </a:solidFill>
              </a:rPr>
              <a:t>Bajaj</a:t>
            </a:r>
            <a:r>
              <a:rPr lang="nl-NL" sz="1400" dirty="0">
                <a:solidFill>
                  <a:prstClr val="black"/>
                </a:solidFill>
              </a:rPr>
              <a:t> JS, Am J Gastroenterol 2010;105:106-113.</a:t>
            </a:r>
          </a:p>
          <a:p>
            <a:pPr defTabSz="457200"/>
            <a:r>
              <a:rPr lang="nl-NL" sz="1400" dirty="0" err="1">
                <a:solidFill>
                  <a:prstClr val="black"/>
                </a:solidFill>
              </a:rPr>
              <a:t>Vlachogiannakos</a:t>
            </a:r>
            <a:r>
              <a:rPr lang="nl-NL" sz="1400" dirty="0">
                <a:solidFill>
                  <a:prstClr val="black"/>
                </a:solidFill>
              </a:rPr>
              <a:t> J, Gut 2001;49:303-308.</a:t>
            </a:r>
            <a:endParaRPr lang="en-US" sz="1400" dirty="0">
              <a:solidFill>
                <a:prstClr val="black"/>
              </a:solidFill>
            </a:endParaRPr>
          </a:p>
        </p:txBody>
      </p:sp>
    </p:spTree>
    <p:extLst>
      <p:ext uri="{BB962C8B-B14F-4D97-AF65-F5344CB8AC3E}">
        <p14:creationId xmlns:p14="http://schemas.microsoft.com/office/powerpoint/2010/main" val="34915379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CLD prevention</a:t>
            </a:r>
          </a:p>
        </p:txBody>
      </p:sp>
      <p:sp>
        <p:nvSpPr>
          <p:cNvPr id="3" name="Content Placeholder 2"/>
          <p:cNvSpPr>
            <a:spLocks noGrp="1"/>
          </p:cNvSpPr>
          <p:nvPr>
            <p:ph idx="1"/>
          </p:nvPr>
        </p:nvSpPr>
        <p:spPr/>
        <p:txBody>
          <a:bodyPr>
            <a:normAutofit/>
          </a:bodyPr>
          <a:lstStyle/>
          <a:p>
            <a:r>
              <a:rPr lang="en-US" sz="5400" b="1" dirty="0">
                <a:solidFill>
                  <a:srgbClr val="000090"/>
                </a:solidFill>
              </a:rPr>
              <a:t>In the future may propose a new “POLYPIL” for compensated cirrhosis </a:t>
            </a:r>
          </a:p>
        </p:txBody>
      </p:sp>
    </p:spTree>
    <p:extLst>
      <p:ext uri="{BB962C8B-B14F-4D97-AF65-F5344CB8AC3E}">
        <p14:creationId xmlns:p14="http://schemas.microsoft.com/office/powerpoint/2010/main" val="9305389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Suitable transgenic mouse models  for study of HBV</a:t>
            </a:r>
          </a:p>
        </p:txBody>
      </p:sp>
      <p:sp>
        <p:nvSpPr>
          <p:cNvPr id="3" name="Content Placeholder 2"/>
          <p:cNvSpPr>
            <a:spLocks noGrp="1"/>
          </p:cNvSpPr>
          <p:nvPr>
            <p:ph idx="1"/>
          </p:nvPr>
        </p:nvSpPr>
        <p:spPr/>
        <p:txBody>
          <a:bodyPr>
            <a:normAutofit/>
          </a:bodyPr>
          <a:lstStyle/>
          <a:p>
            <a:r>
              <a:rPr lang="en-US" dirty="0"/>
              <a:t>Recent progress in technology has allowed for the development of several transgenic mouse models addressing various aspects of liver diseases caused by HBV infection.</a:t>
            </a:r>
          </a:p>
          <a:p>
            <a:pPr marL="0" indent="0">
              <a:buNone/>
            </a:pPr>
            <a:endParaRPr lang="en-US" dirty="0"/>
          </a:p>
        </p:txBody>
      </p:sp>
    </p:spTree>
    <p:extLst>
      <p:ext uri="{BB962C8B-B14F-4D97-AF65-F5344CB8AC3E}">
        <p14:creationId xmlns:p14="http://schemas.microsoft.com/office/powerpoint/2010/main" val="17112451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suitable Model</a:t>
            </a:r>
          </a:p>
        </p:txBody>
      </p:sp>
      <p:sp>
        <p:nvSpPr>
          <p:cNvPr id="3" name="Content Placeholder 2"/>
          <p:cNvSpPr>
            <a:spLocks noGrp="1"/>
          </p:cNvSpPr>
          <p:nvPr>
            <p:ph idx="1"/>
          </p:nvPr>
        </p:nvSpPr>
        <p:spPr/>
        <p:txBody>
          <a:bodyPr>
            <a:normAutofit/>
          </a:bodyPr>
          <a:lstStyle/>
          <a:p>
            <a:r>
              <a:rPr lang="en-US" dirty="0"/>
              <a:t>Should precisely mimics HBV-induced </a:t>
            </a:r>
            <a:r>
              <a:rPr lang="en-US" dirty="0" err="1"/>
              <a:t>hepato</a:t>
            </a:r>
            <a:r>
              <a:rPr lang="en-US" dirty="0"/>
              <a:t>-carcinogenesis with a background of chronic liver inflammation.</a:t>
            </a:r>
          </a:p>
        </p:txBody>
      </p:sp>
      <p:sp>
        <p:nvSpPr>
          <p:cNvPr id="4" name="Rectangle 3"/>
          <p:cNvSpPr/>
          <p:nvPr/>
        </p:nvSpPr>
        <p:spPr>
          <a:xfrm>
            <a:off x="1828801" y="6019800"/>
            <a:ext cx="3951723" cy="369332"/>
          </a:xfrm>
          <a:prstGeom prst="rect">
            <a:avLst/>
          </a:prstGeom>
        </p:spPr>
        <p:txBody>
          <a:bodyPr wrap="none">
            <a:spAutoFit/>
          </a:bodyPr>
          <a:lstStyle/>
          <a:p>
            <a:r>
              <a:rPr lang="en-US" dirty="0">
                <a:solidFill>
                  <a:prstClr val="white"/>
                </a:solidFill>
              </a:rPr>
              <a:t>Pharmacotherapy 2013;33(2):144–151</a:t>
            </a:r>
          </a:p>
        </p:txBody>
      </p:sp>
    </p:spTree>
    <p:extLst>
      <p:ext uri="{BB962C8B-B14F-4D97-AF65-F5344CB8AC3E}">
        <p14:creationId xmlns:p14="http://schemas.microsoft.com/office/powerpoint/2010/main" val="41869480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study to: </a:t>
            </a:r>
          </a:p>
        </p:txBody>
      </p:sp>
      <p:sp>
        <p:nvSpPr>
          <p:cNvPr id="3" name="Content Placeholder 2"/>
          <p:cNvSpPr>
            <a:spLocks noGrp="1"/>
          </p:cNvSpPr>
          <p:nvPr>
            <p:ph idx="1"/>
          </p:nvPr>
        </p:nvSpPr>
        <p:spPr/>
        <p:txBody>
          <a:bodyPr/>
          <a:lstStyle/>
          <a:p>
            <a:r>
              <a:rPr lang="en-US" dirty="0"/>
              <a:t>The effect of antiplatelet drugs for suppressing chronic hepatitis and preventing the development of HCC in a mouse model of chronic hepatitis</a:t>
            </a:r>
          </a:p>
        </p:txBody>
      </p:sp>
      <p:sp>
        <p:nvSpPr>
          <p:cNvPr id="4" name="Rectangle 3"/>
          <p:cNvSpPr/>
          <p:nvPr/>
        </p:nvSpPr>
        <p:spPr>
          <a:xfrm>
            <a:off x="1828800" y="3810001"/>
            <a:ext cx="8534400" cy="1200329"/>
          </a:xfrm>
          <a:prstGeom prst="rect">
            <a:avLst/>
          </a:prstGeom>
        </p:spPr>
        <p:txBody>
          <a:bodyPr wrap="square">
            <a:spAutoFit/>
          </a:bodyPr>
          <a:lstStyle/>
          <a:p>
            <a:r>
              <a:rPr lang="en-US" dirty="0">
                <a:solidFill>
                  <a:prstClr val="white"/>
                </a:solidFill>
              </a:rPr>
              <a:t>Giovanni S, Roberto A, </a:t>
            </a:r>
            <a:r>
              <a:rPr lang="en-US" dirty="0" err="1">
                <a:solidFill>
                  <a:prstClr val="white"/>
                </a:solidFill>
              </a:rPr>
              <a:t>Pietro</a:t>
            </a:r>
            <a:r>
              <a:rPr lang="en-US" dirty="0">
                <a:solidFill>
                  <a:prstClr val="white"/>
                </a:solidFill>
              </a:rPr>
              <a:t> DL, et al. Antiplatelet therapy prevents hepatocellular carcinoma and improves survival in a mouse model of chronic hepatitis B.</a:t>
            </a:r>
          </a:p>
          <a:p>
            <a:r>
              <a:rPr lang="en-US" dirty="0" err="1">
                <a:solidFill>
                  <a:prstClr val="white"/>
                </a:solidFill>
              </a:rPr>
              <a:t>Proc</a:t>
            </a:r>
            <a:r>
              <a:rPr lang="en-US" dirty="0">
                <a:solidFill>
                  <a:prstClr val="white"/>
                </a:solidFill>
              </a:rPr>
              <a:t> </a:t>
            </a:r>
            <a:r>
              <a:rPr lang="en-US" dirty="0" err="1">
                <a:solidFill>
                  <a:prstClr val="white"/>
                </a:solidFill>
              </a:rPr>
              <a:t>Natl</a:t>
            </a:r>
            <a:r>
              <a:rPr lang="en-US" dirty="0">
                <a:solidFill>
                  <a:prstClr val="white"/>
                </a:solidFill>
              </a:rPr>
              <a:t> </a:t>
            </a:r>
            <a:r>
              <a:rPr lang="en-US" dirty="0" err="1">
                <a:solidFill>
                  <a:prstClr val="white"/>
                </a:solidFill>
              </a:rPr>
              <a:t>Acad</a:t>
            </a:r>
            <a:r>
              <a:rPr lang="en-US" dirty="0">
                <a:solidFill>
                  <a:prstClr val="white"/>
                </a:solidFill>
              </a:rPr>
              <a:t> </a:t>
            </a:r>
            <a:r>
              <a:rPr lang="en-US" dirty="0" err="1">
                <a:solidFill>
                  <a:prstClr val="white"/>
                </a:solidFill>
              </a:rPr>
              <a:t>Sci</a:t>
            </a:r>
            <a:r>
              <a:rPr lang="en-US" dirty="0">
                <a:solidFill>
                  <a:prstClr val="white"/>
                </a:solidFill>
              </a:rPr>
              <a:t> U S A 2012;109:E2165–2172.</a:t>
            </a:r>
          </a:p>
        </p:txBody>
      </p:sp>
    </p:spTree>
    <p:extLst>
      <p:ext uri="{BB962C8B-B14F-4D97-AF65-F5344CB8AC3E}">
        <p14:creationId xmlns:p14="http://schemas.microsoft.com/office/powerpoint/2010/main" val="26795611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Aspirin (acetylsalicylic acid) </a:t>
            </a:r>
          </a:p>
        </p:txBody>
      </p:sp>
      <p:sp>
        <p:nvSpPr>
          <p:cNvPr id="3" name="Content Placeholder 2"/>
          <p:cNvSpPr>
            <a:spLocks noGrp="1"/>
          </p:cNvSpPr>
          <p:nvPr>
            <p:ph idx="1"/>
          </p:nvPr>
        </p:nvSpPr>
        <p:spPr/>
        <p:txBody>
          <a:bodyPr>
            <a:normAutofit/>
          </a:bodyPr>
          <a:lstStyle/>
          <a:p>
            <a:r>
              <a:rPr lang="en-US" dirty="0"/>
              <a:t>Chemoprevention agent for cardiovascular disease for more than 60 years .</a:t>
            </a:r>
          </a:p>
          <a:p>
            <a:r>
              <a:rPr lang="en-US" dirty="0"/>
              <a:t>Evidence has now accumulated that daily aspirin reduces the </a:t>
            </a:r>
            <a:r>
              <a:rPr lang="en-US" dirty="0" err="1"/>
              <a:t>longterm</a:t>
            </a:r>
            <a:r>
              <a:rPr lang="en-US" dirty="0"/>
              <a:t> risk of death due to cancer too .</a:t>
            </a:r>
          </a:p>
          <a:p>
            <a:r>
              <a:rPr lang="en-US" dirty="0"/>
              <a:t>Aspirin has been shown to reduce incidence of </a:t>
            </a:r>
            <a:r>
              <a:rPr lang="en-US" dirty="0" err="1"/>
              <a:t>colorectal,Esophageal,gastric</a:t>
            </a:r>
            <a:r>
              <a:rPr lang="en-US" dirty="0"/>
              <a:t> cancer</a:t>
            </a:r>
          </a:p>
          <a:p>
            <a:endParaRPr lang="en-US" dirty="0"/>
          </a:p>
          <a:p>
            <a:pPr>
              <a:buFont typeface="Wingdings" pitchFamily="2" charset="2"/>
              <a:buChar char="Ø"/>
            </a:pPr>
            <a:r>
              <a:rPr lang="en-US" dirty="0"/>
              <a:t>Aspirin and other NSAIDs was associated with lower risk of death due to chronic inflammatory liver disease, and aspirin use was linked to reduced risk of developing HCC. </a:t>
            </a:r>
          </a:p>
        </p:txBody>
      </p:sp>
    </p:spTree>
    <p:extLst>
      <p:ext uri="{BB962C8B-B14F-4D97-AF65-F5344CB8AC3E}">
        <p14:creationId xmlns:p14="http://schemas.microsoft.com/office/powerpoint/2010/main" val="12620353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Platelets in Immune mediated HBV hepatitis</a:t>
            </a:r>
          </a:p>
        </p:txBody>
      </p:sp>
      <p:sp>
        <p:nvSpPr>
          <p:cNvPr id="3" name="Content Placeholder 2"/>
          <p:cNvSpPr>
            <a:spLocks noGrp="1"/>
          </p:cNvSpPr>
          <p:nvPr>
            <p:ph idx="1"/>
          </p:nvPr>
        </p:nvSpPr>
        <p:spPr/>
        <p:txBody>
          <a:bodyPr>
            <a:normAutofit/>
          </a:bodyPr>
          <a:lstStyle/>
          <a:p>
            <a:r>
              <a:rPr lang="en-US" dirty="0"/>
              <a:t>Immune- mediated chronic HBV hepatitis, is characterized by a functionally inefficient virus-specific CD8- T-cell response that fails to eliminate hepatitis B virus (HBV) from the liver* .</a:t>
            </a:r>
          </a:p>
          <a:p>
            <a:r>
              <a:rPr lang="en-US" dirty="0"/>
              <a:t>In mouse models of CD8-T-cell–mediated acute viral hepatitis in which platelets are present at sites of tissue damage and platelet depletion ameliorates disease severity by reducing the accumulation of hepatic virus-specific CD8- T cells**.</a:t>
            </a:r>
          </a:p>
        </p:txBody>
      </p:sp>
      <p:sp>
        <p:nvSpPr>
          <p:cNvPr id="4" name="Rectangle 3"/>
          <p:cNvSpPr/>
          <p:nvPr/>
        </p:nvSpPr>
        <p:spPr>
          <a:xfrm>
            <a:off x="1911485" y="5867401"/>
            <a:ext cx="3531736" cy="646331"/>
          </a:xfrm>
          <a:prstGeom prst="rect">
            <a:avLst/>
          </a:prstGeom>
        </p:spPr>
        <p:txBody>
          <a:bodyPr wrap="none">
            <a:spAutoFit/>
          </a:bodyPr>
          <a:lstStyle/>
          <a:p>
            <a:r>
              <a:rPr lang="en-US" dirty="0">
                <a:solidFill>
                  <a:prstClr val="white"/>
                </a:solidFill>
              </a:rPr>
              <a:t>*</a:t>
            </a:r>
            <a:r>
              <a:rPr lang="en-US" dirty="0" err="1">
                <a:solidFill>
                  <a:prstClr val="white"/>
                </a:solidFill>
              </a:rPr>
              <a:t>Annu</a:t>
            </a:r>
            <a:r>
              <a:rPr lang="en-US" dirty="0">
                <a:solidFill>
                  <a:prstClr val="white"/>
                </a:solidFill>
              </a:rPr>
              <a:t> Rev </a:t>
            </a:r>
            <a:r>
              <a:rPr lang="en-US" dirty="0" err="1">
                <a:solidFill>
                  <a:prstClr val="white"/>
                </a:solidFill>
              </a:rPr>
              <a:t>Pathol</a:t>
            </a:r>
            <a:r>
              <a:rPr lang="en-US" dirty="0">
                <a:solidFill>
                  <a:prstClr val="white"/>
                </a:solidFill>
              </a:rPr>
              <a:t> 2006;1:23– 61. </a:t>
            </a:r>
          </a:p>
          <a:p>
            <a:r>
              <a:rPr lang="en-US" dirty="0">
                <a:solidFill>
                  <a:prstClr val="white"/>
                </a:solidFill>
              </a:rPr>
              <a:t>**Nat Med 2005;11:1167–1169</a:t>
            </a:r>
          </a:p>
        </p:txBody>
      </p:sp>
    </p:spTree>
    <p:extLst>
      <p:ext uri="{BB962C8B-B14F-4D97-AF65-F5344CB8AC3E}">
        <p14:creationId xmlns:p14="http://schemas.microsoft.com/office/powerpoint/2010/main" val="30796326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Aspirin reduce liver inflammation in Chronic HBV infection </a:t>
            </a:r>
          </a:p>
        </p:txBody>
      </p:sp>
      <p:sp>
        <p:nvSpPr>
          <p:cNvPr id="3" name="Content Placeholder 2"/>
          <p:cNvSpPr>
            <a:spLocks noGrp="1"/>
          </p:cNvSpPr>
          <p:nvPr>
            <p:ph idx="1"/>
          </p:nvPr>
        </p:nvSpPr>
        <p:spPr/>
        <p:txBody>
          <a:bodyPr>
            <a:normAutofit/>
          </a:bodyPr>
          <a:lstStyle/>
          <a:p>
            <a:r>
              <a:rPr lang="en-US" dirty="0"/>
              <a:t>Hepatic immunopathology and the number of hepatic hepatitis B surface antigen (HBsAg)-specific CD8-T-cells in HBsAg-expressing transgenic mice with or without immune-mediated chronic hepatitis B treated orally with Asp (1 mg/kg per day), </a:t>
            </a:r>
            <a:r>
              <a:rPr lang="en-US" dirty="0" err="1"/>
              <a:t>Clo</a:t>
            </a:r>
            <a:r>
              <a:rPr lang="en-US" dirty="0"/>
              <a:t> (1 mg/kg per day), or Asp/</a:t>
            </a:r>
            <a:r>
              <a:rPr lang="en-US" dirty="0" err="1"/>
              <a:t>Clo</a:t>
            </a:r>
            <a:r>
              <a:rPr lang="en-US" dirty="0"/>
              <a:t>. </a:t>
            </a:r>
          </a:p>
          <a:p>
            <a:r>
              <a:rPr lang="en-US" dirty="0"/>
              <a:t>Compared with the other groups, mice treated with Asp, </a:t>
            </a:r>
            <a:r>
              <a:rPr lang="en-US" dirty="0" err="1"/>
              <a:t>Clo</a:t>
            </a:r>
            <a:r>
              <a:rPr lang="en-US" dirty="0"/>
              <a:t>, or Asp/</a:t>
            </a:r>
            <a:r>
              <a:rPr lang="en-US" dirty="0" err="1"/>
              <a:t>Clo</a:t>
            </a:r>
            <a:r>
              <a:rPr lang="en-US" dirty="0"/>
              <a:t> exhibited significantly reduced serum alanine aminotransferase (ALT) activity, suppressed portal inflammation, and reduced numbers of hepatic </a:t>
            </a:r>
            <a:r>
              <a:rPr lang="en-US" dirty="0" err="1"/>
              <a:t>HBsAg</a:t>
            </a:r>
            <a:r>
              <a:rPr lang="en-US" dirty="0"/>
              <a:t>-specific CD8-T cells and antigen-nonspecific inflammatory cells</a:t>
            </a:r>
          </a:p>
        </p:txBody>
      </p:sp>
    </p:spTree>
    <p:extLst>
      <p:ext uri="{BB962C8B-B14F-4D97-AF65-F5344CB8AC3E}">
        <p14:creationId xmlns:p14="http://schemas.microsoft.com/office/powerpoint/2010/main" val="40780741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1112838"/>
          </a:xfrm>
        </p:spPr>
        <p:txBody>
          <a:bodyPr>
            <a:normAutofit fontScale="90000"/>
          </a:bodyPr>
          <a:lstStyle/>
          <a:p>
            <a:r>
              <a:rPr lang="en-US"/>
              <a:t>Aspirin for Chemoprevention </a:t>
            </a:r>
            <a:r>
              <a:rPr lang="en-US" dirty="0"/>
              <a:t>CLD &amp; HCC</a:t>
            </a:r>
          </a:p>
        </p:txBody>
      </p:sp>
      <p:sp>
        <p:nvSpPr>
          <p:cNvPr id="3" name="Content Placeholder 2"/>
          <p:cNvSpPr>
            <a:spLocks noGrp="1"/>
          </p:cNvSpPr>
          <p:nvPr>
            <p:ph idx="1"/>
          </p:nvPr>
        </p:nvSpPr>
        <p:spPr/>
        <p:txBody>
          <a:bodyPr/>
          <a:lstStyle/>
          <a:p>
            <a:r>
              <a:rPr lang="en-US" dirty="0"/>
              <a:t>37% lower risk of developing HCC in people aged 50–71 years who used aspirin, non-aspirin NSAIDs, or both in the 12 months preceding the study.</a:t>
            </a:r>
          </a:p>
          <a:p>
            <a:r>
              <a:rPr lang="en-US" dirty="0"/>
              <a:t>50% reduction in risk of death due to chronic liver disease</a:t>
            </a:r>
          </a:p>
        </p:txBody>
      </p:sp>
      <p:sp>
        <p:nvSpPr>
          <p:cNvPr id="4" name="Rectangle 3"/>
          <p:cNvSpPr/>
          <p:nvPr/>
        </p:nvSpPr>
        <p:spPr>
          <a:xfrm>
            <a:off x="2209800" y="5029200"/>
            <a:ext cx="7772400" cy="923330"/>
          </a:xfrm>
          <a:prstGeom prst="rect">
            <a:avLst/>
          </a:prstGeom>
        </p:spPr>
        <p:txBody>
          <a:bodyPr wrap="square">
            <a:spAutoFit/>
          </a:bodyPr>
          <a:lstStyle/>
          <a:p>
            <a:r>
              <a:rPr lang="en-US" dirty="0" err="1">
                <a:solidFill>
                  <a:prstClr val="white"/>
                </a:solidFill>
              </a:rPr>
              <a:t>Sahasrabuddhe</a:t>
            </a:r>
            <a:r>
              <a:rPr lang="en-US" dirty="0">
                <a:solidFill>
                  <a:prstClr val="white"/>
                </a:solidFill>
              </a:rPr>
              <a:t> VV, et al. Non-steroidal </a:t>
            </a:r>
            <a:r>
              <a:rPr lang="en-US" dirty="0" err="1">
                <a:solidFill>
                  <a:prstClr val="white"/>
                </a:solidFill>
              </a:rPr>
              <a:t>antiinflammatory</a:t>
            </a:r>
            <a:endParaRPr lang="en-US" dirty="0">
              <a:solidFill>
                <a:prstClr val="white"/>
              </a:solidFill>
            </a:endParaRPr>
          </a:p>
          <a:p>
            <a:r>
              <a:rPr lang="en-US" dirty="0">
                <a:solidFill>
                  <a:prstClr val="white"/>
                </a:solidFill>
              </a:rPr>
              <a:t>drug use, chronic liver disease, and hepatocellular carcinoma.</a:t>
            </a:r>
          </a:p>
          <a:p>
            <a:r>
              <a:rPr lang="en-US" dirty="0">
                <a:solidFill>
                  <a:prstClr val="white"/>
                </a:solidFill>
              </a:rPr>
              <a:t>J </a:t>
            </a:r>
            <a:r>
              <a:rPr lang="en-US" dirty="0" err="1">
                <a:solidFill>
                  <a:prstClr val="white"/>
                </a:solidFill>
              </a:rPr>
              <a:t>Natl</a:t>
            </a:r>
            <a:r>
              <a:rPr lang="en-US" dirty="0">
                <a:solidFill>
                  <a:prstClr val="white"/>
                </a:solidFill>
              </a:rPr>
              <a:t> Cancer Inst. 2012</a:t>
            </a:r>
          </a:p>
        </p:txBody>
      </p:sp>
    </p:spTree>
    <p:extLst>
      <p:ext uri="{BB962C8B-B14F-4D97-AF65-F5344CB8AC3E}">
        <p14:creationId xmlns:p14="http://schemas.microsoft.com/office/powerpoint/2010/main" val="79245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 deaths, both sexes, Iran, 2017 </a:t>
            </a:r>
          </a:p>
        </p:txBody>
      </p:sp>
      <p:graphicFrame>
        <p:nvGraphicFramePr>
          <p:cNvPr id="3" name="Table 2"/>
          <p:cNvGraphicFramePr>
            <a:graphicFrameLocks noGrp="1"/>
          </p:cNvGraphicFramePr>
          <p:nvPr/>
        </p:nvGraphicFramePr>
        <p:xfrm>
          <a:off x="297873" y="1140229"/>
          <a:ext cx="10762211" cy="5181600"/>
        </p:xfrm>
        <a:graphic>
          <a:graphicData uri="http://schemas.openxmlformats.org/drawingml/2006/table">
            <a:tbl>
              <a:tblPr firstRow="1" bandRow="1">
                <a:tableStyleId>{5C22544A-7EE6-4342-B048-85BDC9FD1C3A}</a:tableStyleId>
              </a:tblPr>
              <a:tblGrid>
                <a:gridCol w="3675611">
                  <a:extLst>
                    <a:ext uri="{9D8B030D-6E8A-4147-A177-3AD203B41FA5}">
                      <a16:colId xmlns:a16="http://schemas.microsoft.com/office/drawing/2014/main" val="2849151754"/>
                    </a:ext>
                  </a:extLst>
                </a:gridCol>
                <a:gridCol w="1982317">
                  <a:extLst>
                    <a:ext uri="{9D8B030D-6E8A-4147-A177-3AD203B41FA5}">
                      <a16:colId xmlns:a16="http://schemas.microsoft.com/office/drawing/2014/main" val="1048628583"/>
                    </a:ext>
                  </a:extLst>
                </a:gridCol>
                <a:gridCol w="2418233">
                  <a:extLst>
                    <a:ext uri="{9D8B030D-6E8A-4147-A177-3AD203B41FA5}">
                      <a16:colId xmlns:a16="http://schemas.microsoft.com/office/drawing/2014/main" val="1963737984"/>
                    </a:ext>
                  </a:extLst>
                </a:gridCol>
                <a:gridCol w="2686050">
                  <a:extLst>
                    <a:ext uri="{9D8B030D-6E8A-4147-A177-3AD203B41FA5}">
                      <a16:colId xmlns:a16="http://schemas.microsoft.com/office/drawing/2014/main" val="3517648617"/>
                    </a:ext>
                  </a:extLst>
                </a:gridCol>
              </a:tblGrid>
              <a:tr h="216746">
                <a:tc>
                  <a:txBody>
                    <a:bodyPr/>
                    <a:lstStyle/>
                    <a:p>
                      <a:endParaRPr lang="en-US" sz="2000" b="1" dirty="0"/>
                    </a:p>
                  </a:txBody>
                  <a:tcPr/>
                </a:tc>
                <a:tc>
                  <a:txBody>
                    <a:bodyPr/>
                    <a:lstStyle/>
                    <a:p>
                      <a:pPr algn="ctr"/>
                      <a:r>
                        <a:rPr lang="en-US" sz="2000" b="1" dirty="0"/>
                        <a:t>All ages</a:t>
                      </a:r>
                    </a:p>
                  </a:txBody>
                  <a:tcPr/>
                </a:tc>
                <a:tc>
                  <a:txBody>
                    <a:bodyPr/>
                    <a:lstStyle/>
                    <a:p>
                      <a:pPr algn="ctr"/>
                      <a:r>
                        <a:rPr lang="en-US" sz="2000" b="1" dirty="0"/>
                        <a:t>&lt; 50</a:t>
                      </a:r>
                      <a:r>
                        <a:rPr lang="en-US" sz="2000" b="1" baseline="0" dirty="0"/>
                        <a:t> years</a:t>
                      </a:r>
                      <a:endParaRPr lang="en-US" sz="2000" b="1" dirty="0"/>
                    </a:p>
                  </a:txBody>
                  <a:tcPr/>
                </a:tc>
                <a:tc>
                  <a:txBody>
                    <a:bodyPr/>
                    <a:lstStyle/>
                    <a:p>
                      <a:pPr algn="ctr"/>
                      <a:r>
                        <a:rPr lang="en-US" sz="2000" b="1" dirty="0"/>
                        <a:t>&lt; 70 years</a:t>
                      </a:r>
                    </a:p>
                  </a:txBody>
                  <a:tcPr/>
                </a:tc>
                <a:extLst>
                  <a:ext uri="{0D108BD9-81ED-4DB2-BD59-A6C34878D82A}">
                    <a16:rowId xmlns:a16="http://schemas.microsoft.com/office/drawing/2014/main" val="4157196605"/>
                  </a:ext>
                </a:extLst>
              </a:tr>
              <a:tr h="370840">
                <a:tc>
                  <a:txBody>
                    <a:bodyPr/>
                    <a:lstStyle/>
                    <a:p>
                      <a:r>
                        <a:rPr lang="en-US" sz="2000" b="1" dirty="0"/>
                        <a:t>Non-communicable causes</a:t>
                      </a:r>
                    </a:p>
                  </a:txBody>
                  <a:tcPr/>
                </a:tc>
                <a:tc>
                  <a:txBody>
                    <a:bodyPr/>
                    <a:lstStyle/>
                    <a:p>
                      <a:r>
                        <a:rPr lang="en-US" sz="2000" b="1" dirty="0"/>
                        <a:t>313 thousands</a:t>
                      </a:r>
                    </a:p>
                  </a:txBody>
                  <a:tcPr/>
                </a:tc>
                <a:tc>
                  <a:txBody>
                    <a:bodyPr/>
                    <a:lstStyle/>
                    <a:p>
                      <a:r>
                        <a:rPr lang="en-US" sz="2000" b="1" dirty="0"/>
                        <a:t>40</a:t>
                      </a:r>
                      <a:r>
                        <a:rPr lang="en-US" sz="2000" b="1" baseline="0" dirty="0"/>
                        <a:t> thousands (13%)</a:t>
                      </a:r>
                      <a:endParaRPr lang="en-US" sz="2000" b="1" dirty="0"/>
                    </a:p>
                  </a:txBody>
                  <a:tcPr/>
                </a:tc>
                <a:tc>
                  <a:txBody>
                    <a:bodyPr/>
                    <a:lstStyle/>
                    <a:p>
                      <a:r>
                        <a:rPr lang="en-US" sz="2000" b="1" dirty="0"/>
                        <a:t>122 thousands (39%)</a:t>
                      </a:r>
                    </a:p>
                  </a:txBody>
                  <a:tcPr/>
                </a:tc>
                <a:extLst>
                  <a:ext uri="{0D108BD9-81ED-4DB2-BD59-A6C34878D82A}">
                    <a16:rowId xmlns:a16="http://schemas.microsoft.com/office/drawing/2014/main" val="4145340761"/>
                  </a:ext>
                </a:extLst>
              </a:tr>
              <a:tr h="370840">
                <a:tc>
                  <a:txBody>
                    <a:bodyPr/>
                    <a:lstStyle/>
                    <a:p>
                      <a:r>
                        <a:rPr lang="en-US" sz="2000" b="1" dirty="0">
                          <a:solidFill>
                            <a:srgbClr val="7030A0"/>
                          </a:solidFill>
                        </a:rPr>
                        <a:t>Cardiovascular diseases</a:t>
                      </a:r>
                      <a:r>
                        <a:rPr lang="en-US" sz="2000" b="1" baseline="0" dirty="0">
                          <a:solidFill>
                            <a:srgbClr val="7030A0"/>
                          </a:solidFill>
                        </a:rPr>
                        <a:t> </a:t>
                      </a:r>
                      <a:r>
                        <a:rPr lang="en-US" sz="2000" b="1" dirty="0">
                          <a:solidFill>
                            <a:srgbClr val="7030A0"/>
                          </a:solidFill>
                        </a:rPr>
                        <a:t>overall</a:t>
                      </a:r>
                    </a:p>
                  </a:txBody>
                  <a:tcPr/>
                </a:tc>
                <a:tc>
                  <a:txBody>
                    <a:bodyPr/>
                    <a:lstStyle/>
                    <a:p>
                      <a:r>
                        <a:rPr lang="en-US" sz="2000" b="1" dirty="0">
                          <a:solidFill>
                            <a:srgbClr val="7030A0"/>
                          </a:solidFill>
                        </a:rPr>
                        <a:t>161 thousands</a:t>
                      </a:r>
                    </a:p>
                  </a:txBody>
                  <a:tcPr/>
                </a:tc>
                <a:tc>
                  <a:txBody>
                    <a:bodyPr/>
                    <a:lstStyle/>
                    <a:p>
                      <a:r>
                        <a:rPr lang="en-US" sz="2000" b="1" dirty="0">
                          <a:solidFill>
                            <a:srgbClr val="7030A0"/>
                          </a:solidFill>
                        </a:rPr>
                        <a:t>12 thousands (7%)</a:t>
                      </a:r>
                    </a:p>
                  </a:txBody>
                  <a:tcPr/>
                </a:tc>
                <a:tc>
                  <a:txBody>
                    <a:bodyPr/>
                    <a:lstStyle/>
                    <a:p>
                      <a:r>
                        <a:rPr lang="en-US" sz="2000" b="1" dirty="0">
                          <a:solidFill>
                            <a:srgbClr val="7030A0"/>
                          </a:solidFill>
                        </a:rPr>
                        <a:t>52 thousands (32%)</a:t>
                      </a:r>
                    </a:p>
                  </a:txBody>
                  <a:tcPr/>
                </a:tc>
                <a:extLst>
                  <a:ext uri="{0D108BD9-81ED-4DB2-BD59-A6C34878D82A}">
                    <a16:rowId xmlns:a16="http://schemas.microsoft.com/office/drawing/2014/main" val="3971743880"/>
                  </a:ext>
                </a:extLst>
              </a:tr>
              <a:tr h="370840">
                <a:tc>
                  <a:txBody>
                    <a:bodyPr/>
                    <a:lstStyle/>
                    <a:p>
                      <a:r>
                        <a:rPr lang="en-US" sz="2000" b="1" dirty="0"/>
                        <a:t>Ischemic heart disease</a:t>
                      </a:r>
                    </a:p>
                  </a:txBody>
                  <a:tcPr/>
                </a:tc>
                <a:tc>
                  <a:txBody>
                    <a:bodyPr/>
                    <a:lstStyle/>
                    <a:p>
                      <a:r>
                        <a:rPr lang="en-US" sz="2000" b="1" dirty="0"/>
                        <a:t>96 thousands</a:t>
                      </a:r>
                    </a:p>
                  </a:txBody>
                  <a:tcPr/>
                </a:tc>
                <a:tc>
                  <a:txBody>
                    <a:bodyPr/>
                    <a:lstStyle/>
                    <a:p>
                      <a:r>
                        <a:rPr lang="en-US" sz="2000" b="1" dirty="0"/>
                        <a:t>7 thousands (7%)</a:t>
                      </a:r>
                    </a:p>
                  </a:txBody>
                  <a:tcPr/>
                </a:tc>
                <a:tc>
                  <a:txBody>
                    <a:bodyPr/>
                    <a:lstStyle/>
                    <a:p>
                      <a:r>
                        <a:rPr lang="en-US" sz="2000" b="1" dirty="0"/>
                        <a:t>32 thousands (34%)</a:t>
                      </a:r>
                    </a:p>
                  </a:txBody>
                  <a:tcPr/>
                </a:tc>
                <a:extLst>
                  <a:ext uri="{0D108BD9-81ED-4DB2-BD59-A6C34878D82A}">
                    <a16:rowId xmlns:a16="http://schemas.microsoft.com/office/drawing/2014/main" val="6622416"/>
                  </a:ext>
                </a:extLst>
              </a:tr>
              <a:tr h="370840">
                <a:tc>
                  <a:txBody>
                    <a:bodyPr/>
                    <a:lstStyle/>
                    <a:p>
                      <a:r>
                        <a:rPr lang="en-US" sz="2000" b="1" dirty="0"/>
                        <a:t>Stroke</a:t>
                      </a:r>
                    </a:p>
                  </a:txBody>
                  <a:tcPr/>
                </a:tc>
                <a:tc>
                  <a:txBody>
                    <a:bodyPr/>
                    <a:lstStyle/>
                    <a:p>
                      <a:r>
                        <a:rPr lang="en-US" sz="2000" b="1" dirty="0"/>
                        <a:t>36 thousands</a:t>
                      </a:r>
                    </a:p>
                  </a:txBody>
                  <a:tcPr/>
                </a:tc>
                <a:tc>
                  <a:txBody>
                    <a:bodyPr/>
                    <a:lstStyle/>
                    <a:p>
                      <a:r>
                        <a:rPr lang="en-US" sz="2000" b="1" dirty="0"/>
                        <a:t>2.5 thousands</a:t>
                      </a:r>
                      <a:r>
                        <a:rPr lang="en-US" sz="2000" b="1" baseline="0" dirty="0"/>
                        <a:t> (6%)</a:t>
                      </a:r>
                      <a:endParaRPr lang="en-US" sz="2000" b="1" dirty="0"/>
                    </a:p>
                  </a:txBody>
                  <a:tcPr/>
                </a:tc>
                <a:tc>
                  <a:txBody>
                    <a:bodyPr/>
                    <a:lstStyle/>
                    <a:p>
                      <a:r>
                        <a:rPr lang="en-US" sz="2000" b="1" dirty="0"/>
                        <a:t>11 thousands (29%)</a:t>
                      </a:r>
                    </a:p>
                  </a:txBody>
                  <a:tcPr/>
                </a:tc>
                <a:extLst>
                  <a:ext uri="{0D108BD9-81ED-4DB2-BD59-A6C34878D82A}">
                    <a16:rowId xmlns:a16="http://schemas.microsoft.com/office/drawing/2014/main" val="175586686"/>
                  </a:ext>
                </a:extLst>
              </a:tr>
              <a:tr h="370840">
                <a:tc>
                  <a:txBody>
                    <a:bodyPr/>
                    <a:lstStyle/>
                    <a:p>
                      <a:r>
                        <a:rPr lang="en-US" sz="2000" b="1" dirty="0"/>
                        <a:t>Neoplasms</a:t>
                      </a:r>
                    </a:p>
                  </a:txBody>
                  <a:tcPr/>
                </a:tc>
                <a:tc>
                  <a:txBody>
                    <a:bodyPr/>
                    <a:lstStyle/>
                    <a:p>
                      <a:r>
                        <a:rPr lang="en-US" sz="2000" b="1" dirty="0"/>
                        <a:t>61</a:t>
                      </a:r>
                      <a:r>
                        <a:rPr lang="en-US" sz="2000" b="1" baseline="0" dirty="0"/>
                        <a:t> thousands</a:t>
                      </a:r>
                      <a:endParaRPr lang="en-US" sz="2000" b="1" dirty="0"/>
                    </a:p>
                  </a:txBody>
                  <a:tcPr/>
                </a:tc>
                <a:tc>
                  <a:txBody>
                    <a:bodyPr/>
                    <a:lstStyle/>
                    <a:p>
                      <a:r>
                        <a:rPr lang="en-US" sz="2000" b="1" dirty="0"/>
                        <a:t>11 thousands (18%)</a:t>
                      </a:r>
                    </a:p>
                  </a:txBody>
                  <a:tcPr/>
                </a:tc>
                <a:tc>
                  <a:txBody>
                    <a:bodyPr/>
                    <a:lstStyle/>
                    <a:p>
                      <a:r>
                        <a:rPr lang="en-US" sz="2000" b="1" dirty="0"/>
                        <a:t>34 thousands (56%)</a:t>
                      </a:r>
                    </a:p>
                  </a:txBody>
                  <a:tcPr/>
                </a:tc>
                <a:extLst>
                  <a:ext uri="{0D108BD9-81ED-4DB2-BD59-A6C34878D82A}">
                    <a16:rowId xmlns:a16="http://schemas.microsoft.com/office/drawing/2014/main" val="3492228513"/>
                  </a:ext>
                </a:extLst>
              </a:tr>
              <a:tr h="370840">
                <a:tc>
                  <a:txBody>
                    <a:bodyPr/>
                    <a:lstStyle/>
                    <a:p>
                      <a:r>
                        <a:rPr lang="en-US" sz="2000" b="1" dirty="0"/>
                        <a:t>COPD</a:t>
                      </a:r>
                    </a:p>
                  </a:txBody>
                  <a:tcPr/>
                </a:tc>
                <a:tc>
                  <a:txBody>
                    <a:bodyPr/>
                    <a:lstStyle/>
                    <a:p>
                      <a:r>
                        <a:rPr lang="en-US" sz="2000" b="1" dirty="0"/>
                        <a:t>15 thousands</a:t>
                      </a:r>
                    </a:p>
                  </a:txBody>
                  <a:tcPr/>
                </a:tc>
                <a:tc>
                  <a:txBody>
                    <a:bodyPr/>
                    <a:lstStyle/>
                    <a:p>
                      <a:r>
                        <a:rPr lang="en-US" sz="2000" b="1" dirty="0"/>
                        <a:t>1,200 (8%)</a:t>
                      </a:r>
                    </a:p>
                  </a:txBody>
                  <a:tcPr/>
                </a:tc>
                <a:tc>
                  <a:txBody>
                    <a:bodyPr/>
                    <a:lstStyle/>
                    <a:p>
                      <a:r>
                        <a:rPr lang="en-US" sz="2000" b="1" dirty="0"/>
                        <a:t>4,800 (32%)</a:t>
                      </a:r>
                    </a:p>
                  </a:txBody>
                  <a:tcPr/>
                </a:tc>
                <a:extLst>
                  <a:ext uri="{0D108BD9-81ED-4DB2-BD59-A6C34878D82A}">
                    <a16:rowId xmlns:a16="http://schemas.microsoft.com/office/drawing/2014/main" val="1596043801"/>
                  </a:ext>
                </a:extLst>
              </a:tr>
              <a:tr h="370840">
                <a:tc>
                  <a:txBody>
                    <a:bodyPr/>
                    <a:lstStyle/>
                    <a:p>
                      <a:r>
                        <a:rPr lang="en-US" sz="2000" b="1" dirty="0"/>
                        <a:t>Diabetes</a:t>
                      </a:r>
                    </a:p>
                  </a:txBody>
                  <a:tcPr/>
                </a:tc>
                <a:tc>
                  <a:txBody>
                    <a:bodyPr/>
                    <a:lstStyle/>
                    <a:p>
                      <a:r>
                        <a:rPr lang="en-US" sz="2000" b="1" dirty="0"/>
                        <a:t>16 thousands</a:t>
                      </a:r>
                    </a:p>
                  </a:txBody>
                  <a:tcPr/>
                </a:tc>
                <a:tc>
                  <a:txBody>
                    <a:bodyPr/>
                    <a:lstStyle/>
                    <a:p>
                      <a:r>
                        <a:rPr lang="en-US" sz="2000" b="1" dirty="0"/>
                        <a:t>1,000</a:t>
                      </a:r>
                      <a:r>
                        <a:rPr lang="en-US" sz="2000" b="1" baseline="0" dirty="0"/>
                        <a:t> (6%)</a:t>
                      </a:r>
                      <a:endParaRPr lang="en-US" sz="2000" b="1" dirty="0"/>
                    </a:p>
                  </a:txBody>
                  <a:tcPr/>
                </a:tc>
                <a:tc>
                  <a:txBody>
                    <a:bodyPr/>
                    <a:lstStyle/>
                    <a:p>
                      <a:r>
                        <a:rPr lang="en-US" sz="2000" b="1" dirty="0"/>
                        <a:t>7,100 (44%)</a:t>
                      </a:r>
                    </a:p>
                  </a:txBody>
                  <a:tcPr/>
                </a:tc>
                <a:extLst>
                  <a:ext uri="{0D108BD9-81ED-4DB2-BD59-A6C34878D82A}">
                    <a16:rowId xmlns:a16="http://schemas.microsoft.com/office/drawing/2014/main" val="365865658"/>
                  </a:ext>
                </a:extLst>
              </a:tr>
              <a:tr h="370840">
                <a:tc>
                  <a:txBody>
                    <a:bodyPr/>
                    <a:lstStyle/>
                    <a:p>
                      <a:r>
                        <a:rPr lang="en-US" sz="2000" b="1" dirty="0"/>
                        <a:t>CKD</a:t>
                      </a:r>
                    </a:p>
                  </a:txBody>
                  <a:tcPr/>
                </a:tc>
                <a:tc>
                  <a:txBody>
                    <a:bodyPr/>
                    <a:lstStyle/>
                    <a:p>
                      <a:r>
                        <a:rPr lang="en-US" sz="2000" b="1" dirty="0"/>
                        <a:t>10 thousands</a:t>
                      </a:r>
                    </a:p>
                  </a:txBody>
                  <a:tcPr/>
                </a:tc>
                <a:tc>
                  <a:txBody>
                    <a:bodyPr/>
                    <a:lstStyle/>
                    <a:p>
                      <a:r>
                        <a:rPr lang="en-US" sz="2000" b="1" dirty="0"/>
                        <a:t>1,160 (11%)</a:t>
                      </a:r>
                    </a:p>
                  </a:txBody>
                  <a:tcPr/>
                </a:tc>
                <a:tc>
                  <a:txBody>
                    <a:bodyPr/>
                    <a:lstStyle/>
                    <a:p>
                      <a:r>
                        <a:rPr lang="en-US" sz="2000" b="1" dirty="0"/>
                        <a:t>3,800 (38%)</a:t>
                      </a:r>
                    </a:p>
                  </a:txBody>
                  <a:tcPr/>
                </a:tc>
                <a:extLst>
                  <a:ext uri="{0D108BD9-81ED-4DB2-BD59-A6C34878D82A}">
                    <a16:rowId xmlns:a16="http://schemas.microsoft.com/office/drawing/2014/main" val="260862367"/>
                  </a:ext>
                </a:extLst>
              </a:tr>
              <a:tr h="370840">
                <a:tc>
                  <a:txBody>
                    <a:bodyPr/>
                    <a:lstStyle/>
                    <a:p>
                      <a:r>
                        <a:rPr lang="en-US" sz="2000" b="1" dirty="0">
                          <a:solidFill>
                            <a:srgbClr val="FF0000"/>
                          </a:solidFill>
                        </a:rPr>
                        <a:t>Chronic</a:t>
                      </a:r>
                      <a:r>
                        <a:rPr lang="en-US" sz="2000" b="1" baseline="0" dirty="0">
                          <a:solidFill>
                            <a:srgbClr val="FF0000"/>
                          </a:solidFill>
                        </a:rPr>
                        <a:t> Liver Disease</a:t>
                      </a:r>
                      <a:endParaRPr lang="en-US" sz="2000" b="1" dirty="0">
                        <a:solidFill>
                          <a:srgbClr val="FF0000"/>
                        </a:solidFill>
                      </a:endParaRPr>
                    </a:p>
                  </a:txBody>
                  <a:tcPr/>
                </a:tc>
                <a:tc>
                  <a:txBody>
                    <a:bodyPr/>
                    <a:lstStyle/>
                    <a:p>
                      <a:r>
                        <a:rPr lang="en-US" sz="2000" b="1" dirty="0">
                          <a:solidFill>
                            <a:srgbClr val="FF0000"/>
                          </a:solidFill>
                        </a:rPr>
                        <a:t>5,400</a:t>
                      </a:r>
                    </a:p>
                  </a:txBody>
                  <a:tcPr/>
                </a:tc>
                <a:tc>
                  <a:txBody>
                    <a:bodyPr/>
                    <a:lstStyle/>
                    <a:p>
                      <a:r>
                        <a:rPr lang="en-US" sz="2000" b="1" dirty="0">
                          <a:solidFill>
                            <a:srgbClr val="FF0000"/>
                          </a:solidFill>
                        </a:rPr>
                        <a:t>1,000 (19%)</a:t>
                      </a:r>
                    </a:p>
                  </a:txBody>
                  <a:tcPr/>
                </a:tc>
                <a:tc>
                  <a:txBody>
                    <a:bodyPr/>
                    <a:lstStyle/>
                    <a:p>
                      <a:r>
                        <a:rPr lang="en-US" sz="2000" b="1" dirty="0">
                          <a:solidFill>
                            <a:srgbClr val="FF0000"/>
                          </a:solidFill>
                        </a:rPr>
                        <a:t>3,000 (56%)</a:t>
                      </a:r>
                    </a:p>
                  </a:txBody>
                  <a:tcPr/>
                </a:tc>
                <a:extLst>
                  <a:ext uri="{0D108BD9-81ED-4DB2-BD59-A6C34878D82A}">
                    <a16:rowId xmlns:a16="http://schemas.microsoft.com/office/drawing/2014/main" val="3577700272"/>
                  </a:ext>
                </a:extLst>
              </a:tr>
            </a:tbl>
          </a:graphicData>
        </a:graphic>
      </p:graphicFrame>
    </p:spTree>
    <p:extLst>
      <p:ext uri="{BB962C8B-B14F-4D97-AF65-F5344CB8AC3E}">
        <p14:creationId xmlns:p14="http://schemas.microsoft.com/office/powerpoint/2010/main" val="1597251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Aspirin for prevention of CLD  and HCC</a:t>
            </a:r>
          </a:p>
        </p:txBody>
      </p:sp>
      <p:sp>
        <p:nvSpPr>
          <p:cNvPr id="3" name="Content Placeholder 2"/>
          <p:cNvSpPr>
            <a:spLocks noGrp="1"/>
          </p:cNvSpPr>
          <p:nvPr>
            <p:ph idx="1"/>
          </p:nvPr>
        </p:nvSpPr>
        <p:spPr/>
        <p:txBody>
          <a:bodyPr/>
          <a:lstStyle/>
          <a:p>
            <a:r>
              <a:rPr lang="en-US" dirty="0"/>
              <a:t> Aspirin and other NSAIDs was associated with lower risk of death due to chronic inflammatory liver disease, and aspirin use was linked to reduced risk of developing HCC. </a:t>
            </a:r>
          </a:p>
        </p:txBody>
      </p:sp>
      <p:sp>
        <p:nvSpPr>
          <p:cNvPr id="4" name="Rectangle 3"/>
          <p:cNvSpPr/>
          <p:nvPr/>
        </p:nvSpPr>
        <p:spPr>
          <a:xfrm>
            <a:off x="2438400" y="4818859"/>
            <a:ext cx="7162800" cy="923330"/>
          </a:xfrm>
          <a:prstGeom prst="rect">
            <a:avLst/>
          </a:prstGeom>
        </p:spPr>
        <p:txBody>
          <a:bodyPr wrap="square">
            <a:spAutoFit/>
          </a:bodyPr>
          <a:lstStyle/>
          <a:p>
            <a:r>
              <a:rPr lang="en-US" dirty="0" err="1">
                <a:solidFill>
                  <a:prstClr val="white"/>
                </a:solidFill>
              </a:rPr>
              <a:t>Sahasrabuddhe</a:t>
            </a:r>
            <a:r>
              <a:rPr lang="en-US" dirty="0">
                <a:solidFill>
                  <a:prstClr val="white"/>
                </a:solidFill>
              </a:rPr>
              <a:t> VV, et al. Non-steroidal </a:t>
            </a:r>
            <a:r>
              <a:rPr lang="en-US" dirty="0" err="1">
                <a:solidFill>
                  <a:prstClr val="white"/>
                </a:solidFill>
              </a:rPr>
              <a:t>antiinflammatory</a:t>
            </a:r>
            <a:endParaRPr lang="en-US" dirty="0">
              <a:solidFill>
                <a:prstClr val="white"/>
              </a:solidFill>
            </a:endParaRPr>
          </a:p>
          <a:p>
            <a:r>
              <a:rPr lang="en-US" dirty="0">
                <a:solidFill>
                  <a:prstClr val="white"/>
                </a:solidFill>
              </a:rPr>
              <a:t>drug use, chronic liver disease, and hepatocellular carcinoma.</a:t>
            </a:r>
          </a:p>
          <a:p>
            <a:r>
              <a:rPr lang="en-US" dirty="0">
                <a:solidFill>
                  <a:prstClr val="white"/>
                </a:solidFill>
              </a:rPr>
              <a:t>J </a:t>
            </a:r>
            <a:r>
              <a:rPr lang="en-US" dirty="0" err="1">
                <a:solidFill>
                  <a:prstClr val="white"/>
                </a:solidFill>
              </a:rPr>
              <a:t>Natl</a:t>
            </a:r>
            <a:r>
              <a:rPr lang="en-US" dirty="0">
                <a:solidFill>
                  <a:prstClr val="white"/>
                </a:solidFill>
              </a:rPr>
              <a:t> Cancer Inst. 2012</a:t>
            </a:r>
          </a:p>
        </p:txBody>
      </p:sp>
    </p:spTree>
    <p:extLst>
      <p:ext uri="{BB962C8B-B14F-4D97-AF65-F5344CB8AC3E}">
        <p14:creationId xmlns:p14="http://schemas.microsoft.com/office/powerpoint/2010/main" val="1087048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Chemoprevention by Statin</a:t>
            </a:r>
          </a:p>
        </p:txBody>
      </p:sp>
      <p:sp>
        <p:nvSpPr>
          <p:cNvPr id="5" name="Subtitle 4"/>
          <p:cNvSpPr>
            <a:spLocks noGrp="1"/>
          </p:cNvSpPr>
          <p:nvPr>
            <p:ph type="subTitle" idx="1"/>
          </p:nvPr>
        </p:nvSpPr>
        <p:spPr/>
        <p:txBody>
          <a:bodyPr/>
          <a:lstStyle/>
          <a:p>
            <a:r>
              <a:rPr lang="it-IT" dirty="0"/>
              <a:t>J Clin </a:t>
            </a:r>
            <a:r>
              <a:rPr lang="it-IT"/>
              <a:t>Oncol 30:623-630, </a:t>
            </a:r>
            <a:r>
              <a:rPr lang="it-IT" dirty="0"/>
              <a:t>2012</a:t>
            </a:r>
            <a:endParaRPr lang="en-US" dirty="0"/>
          </a:p>
        </p:txBody>
      </p:sp>
    </p:spTree>
    <p:extLst>
      <p:ext uri="{BB962C8B-B14F-4D97-AF65-F5344CB8AC3E}">
        <p14:creationId xmlns:p14="http://schemas.microsoft.com/office/powerpoint/2010/main" val="24282121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chemopreventive</a:t>
            </a:r>
            <a:r>
              <a:rPr lang="en-US" dirty="0"/>
              <a:t> role of statins on risk of HCC </a:t>
            </a:r>
          </a:p>
        </p:txBody>
      </p:sp>
      <p:sp>
        <p:nvSpPr>
          <p:cNvPr id="3" name="Content Placeholder 2"/>
          <p:cNvSpPr>
            <a:spLocks noGrp="1"/>
          </p:cNvSpPr>
          <p:nvPr>
            <p:ph idx="1"/>
          </p:nvPr>
        </p:nvSpPr>
        <p:spPr>
          <a:xfrm>
            <a:off x="1939047" y="1447801"/>
            <a:ext cx="8229600" cy="4525963"/>
          </a:xfrm>
        </p:spPr>
        <p:txBody>
          <a:bodyPr/>
          <a:lstStyle/>
          <a:p>
            <a:r>
              <a:rPr lang="en-US" dirty="0"/>
              <a:t>A recent prospective study from Taiwan that investigated the </a:t>
            </a:r>
            <a:r>
              <a:rPr lang="en-US" dirty="0" err="1"/>
              <a:t>chemopreventive</a:t>
            </a:r>
            <a:r>
              <a:rPr lang="en-US" dirty="0"/>
              <a:t> role of statins on risk of HCC in persons infected with hepatitis B virus reported a protective effect in persons concomitantly taking statins and aspirin</a:t>
            </a:r>
          </a:p>
        </p:txBody>
      </p:sp>
      <p:sp>
        <p:nvSpPr>
          <p:cNvPr id="4" name="Rectangle 3"/>
          <p:cNvSpPr/>
          <p:nvPr/>
        </p:nvSpPr>
        <p:spPr>
          <a:xfrm>
            <a:off x="1752600" y="5934671"/>
            <a:ext cx="8534400" cy="646331"/>
          </a:xfrm>
          <a:prstGeom prst="rect">
            <a:avLst/>
          </a:prstGeom>
        </p:spPr>
        <p:txBody>
          <a:bodyPr wrap="square">
            <a:spAutoFit/>
          </a:bodyPr>
          <a:lstStyle/>
          <a:p>
            <a:r>
              <a:rPr lang="en-US" dirty="0" err="1">
                <a:solidFill>
                  <a:prstClr val="white"/>
                </a:solidFill>
              </a:rPr>
              <a:t>Tsan</a:t>
            </a:r>
            <a:r>
              <a:rPr lang="en-US" dirty="0">
                <a:solidFill>
                  <a:prstClr val="white"/>
                </a:solidFill>
              </a:rPr>
              <a:t> YT, Lee CH, Wang JD, et al. Statins and the risk of hepatocellular carcinoma in patients with hepatitis B virus infection. J </a:t>
            </a:r>
            <a:r>
              <a:rPr lang="en-US" dirty="0" err="1">
                <a:solidFill>
                  <a:prstClr val="white"/>
                </a:solidFill>
              </a:rPr>
              <a:t>Clin</a:t>
            </a:r>
            <a:r>
              <a:rPr lang="en-US" dirty="0">
                <a:solidFill>
                  <a:prstClr val="white"/>
                </a:solidFill>
              </a:rPr>
              <a:t> </a:t>
            </a:r>
            <a:r>
              <a:rPr lang="en-US" dirty="0" err="1">
                <a:solidFill>
                  <a:prstClr val="white"/>
                </a:solidFill>
              </a:rPr>
              <a:t>Oncol</a:t>
            </a:r>
            <a:r>
              <a:rPr lang="en-US" dirty="0">
                <a:solidFill>
                  <a:prstClr val="white"/>
                </a:solidFill>
              </a:rPr>
              <a:t>. 2012;30(6):623–630.</a:t>
            </a:r>
          </a:p>
        </p:txBody>
      </p:sp>
    </p:spTree>
    <p:extLst>
      <p:ext uri="{BB962C8B-B14F-4D97-AF65-F5344CB8AC3E}">
        <p14:creationId xmlns:p14="http://schemas.microsoft.com/office/powerpoint/2010/main" val="27410788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population-based cohort study from the Taiwan </a:t>
            </a:r>
          </a:p>
        </p:txBody>
      </p:sp>
      <p:sp>
        <p:nvSpPr>
          <p:cNvPr id="3" name="Content Placeholder 2"/>
          <p:cNvSpPr>
            <a:spLocks noGrp="1"/>
          </p:cNvSpPr>
          <p:nvPr>
            <p:ph idx="1"/>
          </p:nvPr>
        </p:nvSpPr>
        <p:spPr/>
        <p:txBody>
          <a:bodyPr>
            <a:normAutofit/>
          </a:bodyPr>
          <a:lstStyle/>
          <a:p>
            <a:r>
              <a:rPr lang="en-US" dirty="0"/>
              <a:t>A population-based cohort study from the Taiwan with a total of 33,413 HBV-infected patients were included as the study cohort.</a:t>
            </a:r>
          </a:p>
          <a:p>
            <a:r>
              <a:rPr lang="en-US" dirty="0"/>
              <a:t>Each patient was individually tracked from 1997 to 2008 to identify incident cases of HCC since 1999. </a:t>
            </a:r>
          </a:p>
          <a:p>
            <a:r>
              <a:rPr lang="en-US" dirty="0"/>
              <a:t>Subsequent use of statin, other lipid-lowering agents, aspirin, and angiotensin-converting enzyme inhibitors was identified.</a:t>
            </a:r>
          </a:p>
          <a:p>
            <a:r>
              <a:rPr lang="en-US" dirty="0"/>
              <a:t> Cox proportional hazards regression was used to calculate the hazard ratios (HRs) and 95% CIs for the association between the use of statins and the occurrence of HCC in the HBV-infected cohort.</a:t>
            </a:r>
          </a:p>
        </p:txBody>
      </p:sp>
    </p:spTree>
    <p:extLst>
      <p:ext uri="{BB962C8B-B14F-4D97-AF65-F5344CB8AC3E}">
        <p14:creationId xmlns:p14="http://schemas.microsoft.com/office/powerpoint/2010/main" val="2674745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a:t>
            </a:r>
            <a:br>
              <a:rPr lang="en-US" dirty="0"/>
            </a:br>
            <a:endParaRPr lang="en-US" dirty="0"/>
          </a:p>
        </p:txBody>
      </p:sp>
      <p:sp>
        <p:nvSpPr>
          <p:cNvPr id="3" name="Content Placeholder 2"/>
          <p:cNvSpPr>
            <a:spLocks noGrp="1"/>
          </p:cNvSpPr>
          <p:nvPr>
            <p:ph idx="1"/>
          </p:nvPr>
        </p:nvSpPr>
        <p:spPr/>
        <p:txBody>
          <a:bodyPr>
            <a:normAutofit/>
          </a:bodyPr>
          <a:lstStyle/>
          <a:p>
            <a:r>
              <a:rPr lang="en-US" dirty="0"/>
              <a:t>There were 1,021 HCCs in the HBV cohort during the follow-up period of 328,946 person-years;</a:t>
            </a:r>
          </a:p>
          <a:p>
            <a:r>
              <a:rPr lang="en-US" dirty="0"/>
              <a:t>The overall incidence rate was 310.4 HCCs per 100,000 person-years. </a:t>
            </a:r>
          </a:p>
          <a:p>
            <a:r>
              <a:rPr lang="en-US" dirty="0"/>
              <a:t>There was a dose-response relationship between statin use and the risk of HCC in the HBV cohort. </a:t>
            </a:r>
          </a:p>
          <a:p>
            <a:r>
              <a:rPr lang="en-US" dirty="0"/>
              <a:t>The adjusted HRs were 0.66 ,0.41 and 0.34 (95% CI, 0.18 to 0.67) for statin use of 28 to 90, 91 to 365, and more than 365 cumulative defined daily doses (</a:t>
            </a:r>
            <a:r>
              <a:rPr lang="en-US" dirty="0" err="1"/>
              <a:t>cDDDs</a:t>
            </a:r>
            <a:r>
              <a:rPr lang="en-US" dirty="0"/>
              <a:t>), respectively, relative to no statin use (&gt; 28 </a:t>
            </a:r>
            <a:r>
              <a:rPr lang="en-US" dirty="0" err="1"/>
              <a:t>cDDDs</a:t>
            </a:r>
            <a:r>
              <a:rPr lang="en-US" dirty="0"/>
              <a:t>).</a:t>
            </a:r>
          </a:p>
        </p:txBody>
      </p:sp>
    </p:spTree>
    <p:extLst>
      <p:ext uri="{BB962C8B-B14F-4D97-AF65-F5344CB8AC3E}">
        <p14:creationId xmlns:p14="http://schemas.microsoft.com/office/powerpoint/2010/main" val="17904667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534400" cy="1143000"/>
          </a:xfrm>
        </p:spPr>
        <p:txBody>
          <a:bodyPr>
            <a:normAutofit fontScale="90000"/>
          </a:bodyPr>
          <a:lstStyle/>
          <a:p>
            <a:r>
              <a:rPr lang="en-US" dirty="0"/>
              <a:t>Cumulative incidence of HCC in HBV subjects  by defined daily dose of statin </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752601"/>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0970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a:t>
            </a:r>
            <a:br>
              <a:rPr lang="en-US" dirty="0"/>
            </a:br>
            <a:endParaRPr lang="en-US" dirty="0"/>
          </a:p>
        </p:txBody>
      </p:sp>
      <p:sp>
        <p:nvSpPr>
          <p:cNvPr id="3" name="Content Placeholder 2"/>
          <p:cNvSpPr>
            <a:spLocks noGrp="1"/>
          </p:cNvSpPr>
          <p:nvPr>
            <p:ph idx="1"/>
          </p:nvPr>
        </p:nvSpPr>
        <p:spPr/>
        <p:txBody>
          <a:bodyPr/>
          <a:lstStyle/>
          <a:p>
            <a:r>
              <a:rPr lang="en-US" dirty="0"/>
              <a:t>Statin use may reduce the risk for HCC in HBV-infected patients in a dose-dependent manner.</a:t>
            </a:r>
          </a:p>
          <a:p>
            <a:r>
              <a:rPr lang="en-US" dirty="0"/>
              <a:t>Further mechanistic research is needed</a:t>
            </a:r>
          </a:p>
        </p:txBody>
      </p:sp>
    </p:spTree>
    <p:extLst>
      <p:ext uri="{BB962C8B-B14F-4D97-AF65-F5344CB8AC3E}">
        <p14:creationId xmlns:p14="http://schemas.microsoft.com/office/powerpoint/2010/main" val="13036796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Should we Add aspirin and statin to Tenofovir in HBV patients</a:t>
            </a:r>
          </a:p>
        </p:txBody>
      </p:sp>
      <p:sp>
        <p:nvSpPr>
          <p:cNvPr id="3" name="Content Placeholder 2"/>
          <p:cNvSpPr>
            <a:spLocks noGrp="1"/>
          </p:cNvSpPr>
          <p:nvPr>
            <p:ph idx="1"/>
          </p:nvPr>
        </p:nvSpPr>
        <p:spPr/>
        <p:txBody>
          <a:bodyPr>
            <a:normAutofit/>
          </a:bodyPr>
          <a:lstStyle/>
          <a:p>
            <a:r>
              <a:rPr lang="en-US" dirty="0"/>
              <a:t>it is necessary to examine the additive effect of antiplatelet therapy to nucleoside analog  therapy in the HBV infection. </a:t>
            </a:r>
          </a:p>
          <a:p>
            <a:r>
              <a:rPr lang="en-US" dirty="0"/>
              <a:t>Because the effect of Asp/</a:t>
            </a:r>
            <a:r>
              <a:rPr lang="en-US" dirty="0" err="1"/>
              <a:t>Clo</a:t>
            </a:r>
            <a:r>
              <a:rPr lang="en-US" dirty="0"/>
              <a:t> shown in this study is associated with a proportional reduction in the hepatic accumulation of virus-specific CD8-T cells, possibility is that co-administration of Aspirin might be effective for cases in which there is an insufficient </a:t>
            </a:r>
            <a:r>
              <a:rPr lang="en-US" dirty="0" err="1"/>
              <a:t>virologic</a:t>
            </a:r>
            <a:r>
              <a:rPr lang="en-US" dirty="0"/>
              <a:t> response to NUA.</a:t>
            </a:r>
          </a:p>
        </p:txBody>
      </p:sp>
    </p:spTree>
    <p:extLst>
      <p:ext uri="{BB962C8B-B14F-4D97-AF65-F5344CB8AC3E}">
        <p14:creationId xmlns:p14="http://schemas.microsoft.com/office/powerpoint/2010/main" val="462149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risk of GI bleeding </a:t>
            </a:r>
          </a:p>
        </p:txBody>
      </p:sp>
      <p:sp>
        <p:nvSpPr>
          <p:cNvPr id="3" name="Content Placeholder 2"/>
          <p:cNvSpPr>
            <a:spLocks noGrp="1"/>
          </p:cNvSpPr>
          <p:nvPr>
            <p:ph idx="1"/>
          </p:nvPr>
        </p:nvSpPr>
        <p:spPr/>
        <p:txBody>
          <a:bodyPr>
            <a:normAutofit/>
          </a:bodyPr>
          <a:lstStyle/>
          <a:p>
            <a:r>
              <a:rPr lang="en-US" dirty="0"/>
              <a:t>Aspirin allocation for primary prevention yielded a 12% proportional reduction in serious vascular events but increased major gastrointestinal and </a:t>
            </a:r>
            <a:r>
              <a:rPr lang="en-US" dirty="0" err="1"/>
              <a:t>extracranial</a:t>
            </a:r>
            <a:r>
              <a:rPr lang="en-US" dirty="0"/>
              <a:t> bleeding </a:t>
            </a:r>
          </a:p>
          <a:p>
            <a:r>
              <a:rPr lang="en-US" dirty="0"/>
              <a:t>In patients with HBV-related chronic hepatitis or cirrhosis, the bleeding risk increases owing to thrombocytopenia and coagulation factor deficiency. </a:t>
            </a:r>
          </a:p>
          <a:p>
            <a:r>
              <a:rPr lang="en-US" dirty="0"/>
              <a:t>Moreover, many patients have esophageal </a:t>
            </a:r>
            <a:r>
              <a:rPr lang="en-US" dirty="0" err="1"/>
              <a:t>varices</a:t>
            </a:r>
            <a:r>
              <a:rPr lang="en-US" dirty="0"/>
              <a:t>.</a:t>
            </a:r>
          </a:p>
          <a:p>
            <a:r>
              <a:rPr lang="en-US" dirty="0"/>
              <a:t> Therefore, the administration of Asp for such patients should be carefully considered</a:t>
            </a:r>
          </a:p>
        </p:txBody>
      </p:sp>
    </p:spTree>
    <p:extLst>
      <p:ext uri="{BB962C8B-B14F-4D97-AF65-F5344CB8AC3E}">
        <p14:creationId xmlns:p14="http://schemas.microsoft.com/office/powerpoint/2010/main" val="31451150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1797260" cy="6858000"/>
          </a:xfrm>
          <a:prstGeom prst="rect">
            <a:avLst/>
          </a:prstGeom>
        </p:spPr>
      </p:pic>
    </p:spTree>
    <p:extLst>
      <p:ext uri="{BB962C8B-B14F-4D97-AF65-F5344CB8AC3E}">
        <p14:creationId xmlns:p14="http://schemas.microsoft.com/office/powerpoint/2010/main" val="50554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6000" y="365125"/>
            <a:ext cx="106495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The number of premature deaths </a:t>
            </a: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under 70 </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by cause</a:t>
            </a:r>
          </a:p>
        </p:txBody>
      </p:sp>
      <p:pic>
        <p:nvPicPr>
          <p:cNvPr id="4" name="Picture 3"/>
          <p:cNvPicPr>
            <a:picLocks noChangeAspect="1"/>
          </p:cNvPicPr>
          <p:nvPr/>
        </p:nvPicPr>
        <p:blipFill>
          <a:blip r:embed="rId2"/>
          <a:stretch>
            <a:fillRect/>
          </a:stretch>
        </p:blipFill>
        <p:spPr>
          <a:xfrm>
            <a:off x="1264592" y="2026627"/>
            <a:ext cx="9681287" cy="4615072"/>
          </a:xfrm>
          <a:prstGeom prst="rect">
            <a:avLst/>
          </a:prstGeom>
        </p:spPr>
      </p:pic>
      <p:pic>
        <p:nvPicPr>
          <p:cNvPr id="3" name="Picture 2">
            <a:extLst>
              <a:ext uri="{FF2B5EF4-FFF2-40B4-BE49-F238E27FC236}">
                <a16:creationId xmlns:a16="http://schemas.microsoft.com/office/drawing/2014/main" id="{817535D3-E9B9-4769-A1EC-482951353914}"/>
              </a:ext>
            </a:extLst>
          </p:cNvPr>
          <p:cNvPicPr>
            <a:picLocks noChangeAspect="1"/>
          </p:cNvPicPr>
          <p:nvPr/>
        </p:nvPicPr>
        <p:blipFill>
          <a:blip r:embed="rId3"/>
          <a:stretch>
            <a:fillRect/>
          </a:stretch>
        </p:blipFill>
        <p:spPr>
          <a:xfrm>
            <a:off x="9598158" y="5008444"/>
            <a:ext cx="1487553" cy="1335140"/>
          </a:xfrm>
          <a:prstGeom prst="rect">
            <a:avLst/>
          </a:prstGeom>
        </p:spPr>
      </p:pic>
    </p:spTree>
    <p:extLst>
      <p:ext uri="{BB962C8B-B14F-4D97-AF65-F5344CB8AC3E}">
        <p14:creationId xmlns:p14="http://schemas.microsoft.com/office/powerpoint/2010/main" val="32887373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823" y="71294"/>
            <a:ext cx="11633318" cy="640618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1373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6000" y="365125"/>
            <a:ext cx="106495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The number of premature deaths </a:t>
            </a: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under 50 </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by cause</a:t>
            </a:r>
          </a:p>
        </p:txBody>
      </p:sp>
      <p:pic>
        <p:nvPicPr>
          <p:cNvPr id="4" name="Picture 3"/>
          <p:cNvPicPr>
            <a:picLocks noChangeAspect="1"/>
          </p:cNvPicPr>
          <p:nvPr/>
        </p:nvPicPr>
        <p:blipFill>
          <a:blip r:embed="rId2"/>
          <a:stretch>
            <a:fillRect/>
          </a:stretch>
        </p:blipFill>
        <p:spPr>
          <a:xfrm>
            <a:off x="1345431" y="2047965"/>
            <a:ext cx="9224047" cy="4572396"/>
          </a:xfrm>
          <a:prstGeom prst="rect">
            <a:avLst/>
          </a:prstGeom>
        </p:spPr>
      </p:pic>
      <p:sp>
        <p:nvSpPr>
          <p:cNvPr id="3" name="Oval 2">
            <a:extLst>
              <a:ext uri="{FF2B5EF4-FFF2-40B4-BE49-F238E27FC236}">
                <a16:creationId xmlns:a16="http://schemas.microsoft.com/office/drawing/2014/main" id="{E56A25E5-E66F-4303-85F2-D51DA3BFE9E8}"/>
              </a:ext>
            </a:extLst>
          </p:cNvPr>
          <p:cNvSpPr/>
          <p:nvPr/>
        </p:nvSpPr>
        <p:spPr>
          <a:xfrm>
            <a:off x="9289473" y="4569546"/>
            <a:ext cx="1475509" cy="1325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53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05000" y="609600"/>
            <a:ext cx="8464550" cy="1143000"/>
          </a:xfrm>
        </p:spPr>
        <p:txBody>
          <a:bodyPr/>
          <a:lstStyle/>
          <a:p>
            <a:pPr eaLnBrk="1" hangingPunct="1"/>
            <a:r>
              <a:rPr lang="en-US" sz="3200" i="1">
                <a:solidFill>
                  <a:srgbClr val="0000FF"/>
                </a:solidFill>
                <a:cs typeface="Times New Roman" panose="02020603050405020304" pitchFamily="18" charset="0"/>
              </a:rPr>
              <a:t>Most Common Outpatient Gastrointestinal Diagnoses  in Iran, 2000-2004*</a:t>
            </a:r>
            <a:br>
              <a:rPr lang="en-US" sz="2400" b="0">
                <a:solidFill>
                  <a:srgbClr val="0000FF"/>
                </a:solidFill>
              </a:rPr>
            </a:br>
            <a:br>
              <a:rPr lang="en-US" sz="2800" b="0">
                <a:solidFill>
                  <a:srgbClr val="0000FF"/>
                </a:solidFill>
              </a:rPr>
            </a:br>
            <a:endParaRPr lang="en-US" sz="2800" b="0">
              <a:solidFill>
                <a:srgbClr val="0000FF"/>
              </a:solidFill>
            </a:endParaRPr>
          </a:p>
        </p:txBody>
      </p:sp>
      <p:graphicFrame>
        <p:nvGraphicFramePr>
          <p:cNvPr id="82947" name="Group 3"/>
          <p:cNvGraphicFramePr>
            <a:graphicFrameLocks noGrp="1"/>
          </p:cNvGraphicFramePr>
          <p:nvPr>
            <p:ph type="tbl" idx="1"/>
          </p:nvPr>
        </p:nvGraphicFramePr>
        <p:xfrm>
          <a:off x="2209800" y="1524000"/>
          <a:ext cx="7772400" cy="4237102"/>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44809">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1" i="0" u="none" strike="noStrike" cap="none" normalizeH="0" baseline="0">
                          <a:ln>
                            <a:noFill/>
                          </a:ln>
                          <a:solidFill>
                            <a:srgbClr val="008000"/>
                          </a:solidFill>
                          <a:effectLst/>
                          <a:latin typeface="Arial" charset="0"/>
                        </a:rPr>
                        <a:t>Diseases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1" i="0" u="none" strike="noStrike" cap="none" normalizeH="0" baseline="0">
                          <a:ln>
                            <a:noFill/>
                          </a:ln>
                          <a:solidFill>
                            <a:srgbClr val="008000"/>
                          </a:solidFill>
                          <a:effectLst/>
                          <a:latin typeface="Arial" charset="0"/>
                        </a:rPr>
                        <a:t>Number of Patients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1" i="0" u="none" strike="noStrike" cap="none" normalizeH="0" baseline="0">
                          <a:ln>
                            <a:noFill/>
                          </a:ln>
                          <a:solidFill>
                            <a:srgbClr val="008000"/>
                          </a:solidFill>
                          <a:effectLst/>
                          <a:latin typeface="Arial"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851">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rgbClr val="990000"/>
                          </a:solidFill>
                          <a:effectLst/>
                          <a:latin typeface="Arial" charset="0"/>
                        </a:rPr>
                        <a:t>GERD</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rgbClr val="990000"/>
                          </a:solidFill>
                          <a:effectLst/>
                          <a:latin typeface="Arial" charset="0"/>
                        </a:rPr>
                        <a:t>5240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rgbClr val="990000"/>
                          </a:solidFill>
                          <a:effectLst/>
                          <a:latin typeface="Arial" charset="0"/>
                        </a:rPr>
                        <a:t>33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263">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IBS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4043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25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851">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NUD</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1818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11</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263">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DU</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1239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3600" b="0" i="0" u="none" strike="noStrike" cap="none" normalizeH="0" baseline="0">
                          <a:ln>
                            <a:noFill/>
                          </a:ln>
                          <a:solidFill>
                            <a:schemeClr val="accent1"/>
                          </a:solidFill>
                          <a:effectLst/>
                          <a:latin typeface="Arial" charset="0"/>
                        </a:rPr>
                        <a:t>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469" name="Text Box 29"/>
          <p:cNvSpPr txBox="1">
            <a:spLocks noChangeArrowheads="1"/>
          </p:cNvSpPr>
          <p:nvPr/>
        </p:nvSpPr>
        <p:spPr bwMode="auto">
          <a:xfrm>
            <a:off x="2270125" y="5827713"/>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Malekzadeh R,Ganji A et al in press</a:t>
            </a:r>
          </a:p>
        </p:txBody>
      </p:sp>
    </p:spTree>
    <p:extLst>
      <p:ext uri="{BB962C8B-B14F-4D97-AF65-F5344CB8AC3E}">
        <p14:creationId xmlns:p14="http://schemas.microsoft.com/office/powerpoint/2010/main" val="225676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i="1"/>
              <a:t>Most Common Inpatient Gastrointestinal Diagnoses in Shariati Hospital, 2000-2004</a:t>
            </a:r>
            <a:r>
              <a:rPr lang="en-US" sz="3200"/>
              <a:t> </a:t>
            </a:r>
          </a:p>
        </p:txBody>
      </p:sp>
      <p:graphicFrame>
        <p:nvGraphicFramePr>
          <p:cNvPr id="96296" name="Group 40"/>
          <p:cNvGraphicFramePr>
            <a:graphicFrameLocks noGrp="1"/>
          </p:cNvGraphicFramePr>
          <p:nvPr>
            <p:ph idx="1"/>
          </p:nvPr>
        </p:nvGraphicFramePr>
        <p:xfrm>
          <a:off x="2209800" y="1524000"/>
          <a:ext cx="7772400" cy="4373624"/>
        </p:xfrm>
        <a:graphic>
          <a:graphicData uri="http://schemas.openxmlformats.org/drawingml/2006/table">
            <a:tbl>
              <a:tblPr/>
              <a:tblGrid>
                <a:gridCol w="4267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750">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rgbClr val="81130B"/>
                          </a:solidFill>
                          <a:effectLst/>
                          <a:latin typeface="Arial" charset="0"/>
                        </a:rPr>
                        <a:t>Disease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rgbClr val="81130B"/>
                          </a:solidFill>
                          <a:effectLst/>
                          <a:latin typeface="Arial" charset="0"/>
                        </a:rPr>
                        <a:t>Number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rgbClr val="81130B"/>
                          </a:solidFill>
                          <a:effectLst/>
                          <a:latin typeface="Arial"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750">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Hepatitis &amp;Cirrhosis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1568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63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812">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Peptic Ulcer +UGI bleeding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364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15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50">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GB stone Diseases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245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10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750">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Colon &amp;Rectal Cancer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134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5.4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750">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IBD</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 118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2800" b="0" i="0" u="none" strike="noStrike" cap="none" normalizeH="0" baseline="0">
                          <a:ln>
                            <a:noFill/>
                          </a:ln>
                          <a:solidFill>
                            <a:schemeClr val="accent1"/>
                          </a:solidFill>
                          <a:effectLst/>
                          <a:latin typeface="Arial" charset="0"/>
                        </a:rPr>
                        <a:t>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7617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Causes of 397/5880 Death during 2000-2209 in Shariati GI ward </a:t>
            </a:r>
          </a:p>
        </p:txBody>
      </p:sp>
      <p:sp>
        <p:nvSpPr>
          <p:cNvPr id="3" name="Content Placeholder 2"/>
          <p:cNvSpPr>
            <a:spLocks noGrp="1"/>
          </p:cNvSpPr>
          <p:nvPr>
            <p:ph idx="1"/>
          </p:nvPr>
        </p:nvSpPr>
        <p:spPr/>
        <p:txBody>
          <a:bodyPr>
            <a:normAutofit fontScale="77500" lnSpcReduction="20000"/>
          </a:bodyPr>
          <a:lstStyle/>
          <a:p>
            <a:r>
              <a:rPr lang="en-US" dirty="0"/>
              <a:t>HBV-induced liver cirrhosis (17.38%)</a:t>
            </a:r>
          </a:p>
          <a:p>
            <a:r>
              <a:rPr lang="en-US" b="1" dirty="0">
                <a:solidFill>
                  <a:srgbClr val="7030A0"/>
                </a:solidFill>
              </a:rPr>
              <a:t>Cryptogenic- (NAFLD) induced cirrhosis (10.83%)</a:t>
            </a:r>
          </a:p>
          <a:p>
            <a:r>
              <a:rPr lang="en-US" dirty="0"/>
              <a:t>Non-variceal gastrointestinal bleeding (7.55%)</a:t>
            </a:r>
          </a:p>
          <a:p>
            <a:r>
              <a:rPr lang="en-US" dirty="0"/>
              <a:t>HCV-induced cirrhosis (5.54%)</a:t>
            </a:r>
          </a:p>
          <a:p>
            <a:r>
              <a:rPr lang="en-US" dirty="0"/>
              <a:t>Cholangiocarcinoma (5%)</a:t>
            </a:r>
          </a:p>
          <a:p>
            <a:r>
              <a:rPr lang="en-US" dirty="0"/>
              <a:t>Autoimmune-induced cirrhosis (4.785)</a:t>
            </a:r>
          </a:p>
          <a:p>
            <a:r>
              <a:rPr lang="en-US" dirty="0"/>
              <a:t>Liver metastasis (3.52%)</a:t>
            </a:r>
          </a:p>
          <a:p>
            <a:r>
              <a:rPr lang="en-US" dirty="0"/>
              <a:t>Gastric cancer (3.27%)</a:t>
            </a:r>
          </a:p>
          <a:p>
            <a:r>
              <a:rPr lang="en-US" dirty="0"/>
              <a:t>Sepsis and septic shock (3.02%)</a:t>
            </a:r>
          </a:p>
          <a:p>
            <a:r>
              <a:rPr lang="en-US" dirty="0"/>
              <a:t>Acute LD (2.77%)</a:t>
            </a:r>
          </a:p>
          <a:p>
            <a:r>
              <a:rPr lang="en-US" dirty="0"/>
              <a:t>Ascending cholangitis (2.77%)</a:t>
            </a:r>
          </a:p>
        </p:txBody>
      </p:sp>
      <p:sp>
        <p:nvSpPr>
          <p:cNvPr id="5" name="Bent-Up Arrow 4"/>
          <p:cNvSpPr/>
          <p:nvPr/>
        </p:nvSpPr>
        <p:spPr>
          <a:xfrm rot="16200000">
            <a:off x="8949350" y="2073274"/>
            <a:ext cx="850392" cy="731520"/>
          </a:xfrm>
          <a:prstGeom prst="bentUpArrow">
            <a:avLst>
              <a:gd name="adj1" fmla="val 25000"/>
              <a:gd name="adj2" fmla="val 22343"/>
              <a:gd name="adj3" fmla="val 25000"/>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695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GI and Liver Disease in Shariati GI ward 2000-2009</a:t>
            </a:r>
          </a:p>
        </p:txBody>
      </p:sp>
      <p:pic>
        <p:nvPicPr>
          <p:cNvPr id="4" name="Content Placeholder 3"/>
          <p:cNvPicPr>
            <a:picLocks noGrp="1" noChangeAspect="1"/>
          </p:cNvPicPr>
          <p:nvPr>
            <p:ph idx="1"/>
          </p:nvPr>
        </p:nvPicPr>
        <p:blipFill>
          <a:blip r:embed="rId2"/>
          <a:srcRect l="-38664" r="-38664"/>
          <a:stretch>
            <a:fillRect/>
          </a:stretch>
        </p:blipFill>
        <p:spPr>
          <a:xfrm>
            <a:off x="166992" y="1417639"/>
            <a:ext cx="11415408" cy="4708526"/>
          </a:xfrm>
        </p:spPr>
      </p:pic>
      <p:pic>
        <p:nvPicPr>
          <p:cNvPr id="5" name="Picture 4"/>
          <p:cNvPicPr>
            <a:picLocks noChangeAspect="1"/>
          </p:cNvPicPr>
          <p:nvPr/>
        </p:nvPicPr>
        <p:blipFill>
          <a:blip r:embed="rId3"/>
          <a:stretch>
            <a:fillRect/>
          </a:stretch>
        </p:blipFill>
        <p:spPr>
          <a:xfrm>
            <a:off x="3149571" y="6126163"/>
            <a:ext cx="6515100" cy="546100"/>
          </a:xfrm>
          <a:prstGeom prst="rect">
            <a:avLst/>
          </a:prstGeom>
        </p:spPr>
      </p:pic>
      <p:sp>
        <p:nvSpPr>
          <p:cNvPr id="6" name="Bent-Up Arrow 5"/>
          <p:cNvSpPr/>
          <p:nvPr/>
        </p:nvSpPr>
        <p:spPr>
          <a:xfrm rot="16200000">
            <a:off x="8217830" y="2734130"/>
            <a:ext cx="850392" cy="731520"/>
          </a:xfrm>
          <a:prstGeom prst="bentUpArrow">
            <a:avLst>
              <a:gd name="adj1" fmla="val 25000"/>
              <a:gd name="adj2" fmla="val 22343"/>
              <a:gd name="adj3" fmla="val 25000"/>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868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853440" y="104503"/>
            <a:ext cx="10363200" cy="1143000"/>
          </a:xfrm>
        </p:spPr>
        <p:txBody>
          <a:bodyPr/>
          <a:lstStyle/>
          <a:p>
            <a:r>
              <a:rPr lang="en-GB" sz="5400" dirty="0">
                <a:solidFill>
                  <a:srgbClr val="008000"/>
                </a:solidFill>
              </a:rPr>
              <a:t>Etiology of Cirrhosis</a:t>
            </a:r>
          </a:p>
        </p:txBody>
      </p:sp>
      <p:sp>
        <p:nvSpPr>
          <p:cNvPr id="282627" name="Rectangle 3"/>
          <p:cNvSpPr>
            <a:spLocks noGrp="1" noChangeArrowheads="1"/>
          </p:cNvSpPr>
          <p:nvPr>
            <p:ph type="body" idx="1"/>
          </p:nvPr>
        </p:nvSpPr>
        <p:spPr>
          <a:xfrm>
            <a:off x="683623" y="1458686"/>
            <a:ext cx="10824754" cy="4628606"/>
          </a:xfrm>
        </p:spPr>
        <p:txBody>
          <a:bodyPr/>
          <a:lstStyle/>
          <a:p>
            <a:pPr>
              <a:lnSpc>
                <a:spcPct val="90000"/>
              </a:lnSpc>
            </a:pPr>
            <a:r>
              <a:rPr lang="en-GB" sz="4400" dirty="0">
                <a:solidFill>
                  <a:schemeClr val="accent2"/>
                </a:solidFill>
              </a:rPr>
              <a:t>Non-Biliary</a:t>
            </a:r>
          </a:p>
          <a:p>
            <a:pPr>
              <a:lnSpc>
                <a:spcPct val="90000"/>
              </a:lnSpc>
              <a:buFontTx/>
              <a:buNone/>
            </a:pPr>
            <a:r>
              <a:rPr lang="en-GB" dirty="0"/>
              <a:t>       </a:t>
            </a:r>
            <a:r>
              <a:rPr lang="en-GB" dirty="0">
                <a:solidFill>
                  <a:srgbClr val="800000"/>
                </a:solidFill>
              </a:rPr>
              <a:t>1-Viral: HBV,HCV,HBV+HDV</a:t>
            </a:r>
          </a:p>
          <a:p>
            <a:pPr>
              <a:lnSpc>
                <a:spcPct val="90000"/>
              </a:lnSpc>
              <a:buFontTx/>
              <a:buNone/>
            </a:pPr>
            <a:r>
              <a:rPr lang="en-GB" dirty="0">
                <a:solidFill>
                  <a:srgbClr val="800000"/>
                </a:solidFill>
              </a:rPr>
              <a:t>       2-NFLD/NASH future most common aetiology of cirrhosis</a:t>
            </a:r>
          </a:p>
          <a:p>
            <a:pPr>
              <a:lnSpc>
                <a:spcPct val="90000"/>
              </a:lnSpc>
              <a:buFontTx/>
              <a:buNone/>
            </a:pPr>
            <a:r>
              <a:rPr lang="en-GB" dirty="0">
                <a:solidFill>
                  <a:srgbClr val="800000"/>
                </a:solidFill>
              </a:rPr>
              <a:t>       2-Non-Viral: AIH, Metabolic liver disease (Wilson..)</a:t>
            </a:r>
          </a:p>
          <a:p>
            <a:pPr>
              <a:lnSpc>
                <a:spcPct val="90000"/>
              </a:lnSpc>
            </a:pPr>
            <a:r>
              <a:rPr lang="en-GB" sz="4400" dirty="0">
                <a:solidFill>
                  <a:schemeClr val="accent2"/>
                </a:solidFill>
              </a:rPr>
              <a:t>Biliary </a:t>
            </a:r>
          </a:p>
          <a:p>
            <a:pPr>
              <a:lnSpc>
                <a:spcPct val="90000"/>
              </a:lnSpc>
              <a:buFontTx/>
              <a:buNone/>
            </a:pPr>
            <a:r>
              <a:rPr lang="en-GB" dirty="0"/>
              <a:t>       </a:t>
            </a:r>
            <a:r>
              <a:rPr lang="en-GB" dirty="0">
                <a:solidFill>
                  <a:srgbClr val="800000"/>
                </a:solidFill>
              </a:rPr>
              <a:t>1-PBC</a:t>
            </a:r>
          </a:p>
          <a:p>
            <a:pPr>
              <a:lnSpc>
                <a:spcPct val="90000"/>
              </a:lnSpc>
              <a:buFontTx/>
              <a:buNone/>
            </a:pPr>
            <a:r>
              <a:rPr lang="en-GB" dirty="0">
                <a:solidFill>
                  <a:srgbClr val="800000"/>
                </a:solidFill>
              </a:rPr>
              <a:t>       2-PSC</a:t>
            </a:r>
          </a:p>
          <a:p>
            <a:pPr>
              <a:lnSpc>
                <a:spcPct val="90000"/>
              </a:lnSpc>
              <a:buFontTx/>
              <a:buNone/>
            </a:pPr>
            <a:r>
              <a:rPr lang="en-GB" dirty="0">
                <a:solidFill>
                  <a:srgbClr val="800000"/>
                </a:solidFill>
              </a:rPr>
              <a:t>       3-AIC (Overlap Syndrome)</a:t>
            </a:r>
          </a:p>
        </p:txBody>
      </p:sp>
    </p:spTree>
    <p:extLst>
      <p:ext uri="{BB962C8B-B14F-4D97-AF65-F5344CB8AC3E}">
        <p14:creationId xmlns:p14="http://schemas.microsoft.com/office/powerpoint/2010/main" val="130676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786550"/>
          </a:xfrm>
          <a:prstGeom prst="rect">
            <a:avLst/>
          </a:prstGeom>
        </p:spPr>
      </p:pic>
    </p:spTree>
    <p:extLst>
      <p:ext uri="{BB962C8B-B14F-4D97-AF65-F5344CB8AC3E}">
        <p14:creationId xmlns:p14="http://schemas.microsoft.com/office/powerpoint/2010/main" val="3006229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GB" sz="4000">
                <a:solidFill>
                  <a:srgbClr val="008000"/>
                </a:solidFill>
              </a:rPr>
              <a:t>Etiology of CH (Cirrhosis)  in 413 Patients Shariati Hospital Tehran 1371-1374</a:t>
            </a:r>
          </a:p>
        </p:txBody>
      </p:sp>
      <p:sp>
        <p:nvSpPr>
          <p:cNvPr id="284675" name="Rectangle 3"/>
          <p:cNvSpPr>
            <a:spLocks noGrp="1" noChangeArrowheads="1"/>
          </p:cNvSpPr>
          <p:nvPr>
            <p:ph type="body" idx="1"/>
          </p:nvPr>
        </p:nvSpPr>
        <p:spPr/>
        <p:txBody>
          <a:bodyPr/>
          <a:lstStyle/>
          <a:p>
            <a:pPr>
              <a:lnSpc>
                <a:spcPct val="80000"/>
              </a:lnSpc>
              <a:buClr>
                <a:schemeClr val="accent2"/>
              </a:buClr>
              <a:buFont typeface="Wingdings" panose="05000000000000000000" pitchFamily="2" charset="2"/>
              <a:buChar char="ü"/>
            </a:pPr>
            <a:r>
              <a:rPr lang="en-GB" sz="1600">
                <a:solidFill>
                  <a:srgbClr val="800000"/>
                </a:solidFill>
              </a:rPr>
              <a:t>   </a:t>
            </a:r>
            <a:r>
              <a:rPr lang="en-GB" sz="2800" b="1">
                <a:solidFill>
                  <a:schemeClr val="accent2"/>
                </a:solidFill>
              </a:rPr>
              <a:t>Viral----------------------------------- -61%</a:t>
            </a:r>
            <a:r>
              <a:rPr lang="en-GB" sz="2000" b="1">
                <a:solidFill>
                  <a:schemeClr val="accent2"/>
                </a:solidFill>
              </a:rPr>
              <a:t> </a:t>
            </a:r>
          </a:p>
          <a:p>
            <a:pPr>
              <a:lnSpc>
                <a:spcPct val="80000"/>
              </a:lnSpc>
              <a:buFontTx/>
              <a:buNone/>
            </a:pPr>
            <a:r>
              <a:rPr lang="en-GB" sz="2000" b="1">
                <a:solidFill>
                  <a:srgbClr val="800000"/>
                </a:solidFill>
              </a:rPr>
              <a:t>        1-  </a:t>
            </a:r>
            <a:r>
              <a:rPr lang="en-GB" sz="2800" b="1">
                <a:solidFill>
                  <a:srgbClr val="008000"/>
                </a:solidFill>
              </a:rPr>
              <a:t>HBV----------------- 54%</a:t>
            </a:r>
          </a:p>
          <a:p>
            <a:pPr>
              <a:lnSpc>
                <a:spcPct val="80000"/>
              </a:lnSpc>
              <a:buFontTx/>
              <a:buNone/>
            </a:pPr>
            <a:r>
              <a:rPr lang="en-GB" sz="2000" b="1">
                <a:solidFill>
                  <a:srgbClr val="800000"/>
                </a:solidFill>
              </a:rPr>
              <a:t>        2-   HCV------------------7%</a:t>
            </a:r>
          </a:p>
          <a:p>
            <a:pPr>
              <a:lnSpc>
                <a:spcPct val="80000"/>
              </a:lnSpc>
              <a:buClr>
                <a:schemeClr val="accent2"/>
              </a:buClr>
              <a:buFont typeface="Wingdings" panose="05000000000000000000" pitchFamily="2" charset="2"/>
              <a:buChar char="ü"/>
            </a:pPr>
            <a:r>
              <a:rPr lang="en-GB" sz="2000" b="1">
                <a:solidFill>
                  <a:srgbClr val="800000"/>
                </a:solidFill>
              </a:rPr>
              <a:t>  </a:t>
            </a:r>
            <a:r>
              <a:rPr lang="en-GB" sz="2800" b="1">
                <a:solidFill>
                  <a:schemeClr val="accent2"/>
                </a:solidFill>
              </a:rPr>
              <a:t>Non-Viral---------------------------- ---30% </a:t>
            </a:r>
          </a:p>
          <a:p>
            <a:pPr>
              <a:lnSpc>
                <a:spcPct val="80000"/>
              </a:lnSpc>
              <a:buFontTx/>
              <a:buNone/>
            </a:pPr>
            <a:r>
              <a:rPr lang="en-GB" sz="2000" b="1">
                <a:solidFill>
                  <a:srgbClr val="800000"/>
                </a:solidFill>
              </a:rPr>
              <a:t>        1-  </a:t>
            </a:r>
            <a:r>
              <a:rPr lang="en-GB" sz="2400" b="1">
                <a:solidFill>
                  <a:srgbClr val="008000"/>
                </a:solidFill>
              </a:rPr>
              <a:t>AIH--------------- ----16%</a:t>
            </a:r>
          </a:p>
          <a:p>
            <a:pPr>
              <a:lnSpc>
                <a:spcPct val="80000"/>
              </a:lnSpc>
              <a:buClr>
                <a:schemeClr val="accent2"/>
              </a:buClr>
              <a:buSzPct val="65000"/>
              <a:buFont typeface="Wingdings" panose="05000000000000000000" pitchFamily="2" charset="2"/>
              <a:buNone/>
            </a:pPr>
            <a:r>
              <a:rPr lang="en-GB" sz="2000" b="1">
                <a:solidFill>
                  <a:srgbClr val="800000"/>
                </a:solidFill>
              </a:rPr>
              <a:t>        2- PSC,PBC--------------6.5%</a:t>
            </a:r>
          </a:p>
          <a:p>
            <a:pPr>
              <a:lnSpc>
                <a:spcPct val="80000"/>
              </a:lnSpc>
              <a:buFontTx/>
              <a:buNone/>
            </a:pPr>
            <a:r>
              <a:rPr lang="en-GB" sz="2000" b="1">
                <a:solidFill>
                  <a:srgbClr val="800000"/>
                </a:solidFill>
              </a:rPr>
              <a:t>        3- Alcohol,Drugs--------4.5%</a:t>
            </a:r>
          </a:p>
          <a:p>
            <a:pPr>
              <a:lnSpc>
                <a:spcPct val="80000"/>
              </a:lnSpc>
              <a:buFontTx/>
              <a:buNone/>
            </a:pPr>
            <a:r>
              <a:rPr lang="en-GB" sz="2000" b="1">
                <a:solidFill>
                  <a:srgbClr val="800000"/>
                </a:solidFill>
              </a:rPr>
              <a:t>        4-NASH-------------------2.5%</a:t>
            </a:r>
          </a:p>
          <a:p>
            <a:pPr>
              <a:lnSpc>
                <a:spcPct val="80000"/>
              </a:lnSpc>
              <a:buFontTx/>
              <a:buNone/>
            </a:pPr>
            <a:r>
              <a:rPr lang="en-GB" sz="2000" b="1">
                <a:solidFill>
                  <a:srgbClr val="800000"/>
                </a:solidFill>
              </a:rPr>
              <a:t>        5-Wilson’s----------------2.5%</a:t>
            </a:r>
          </a:p>
          <a:p>
            <a:pPr>
              <a:lnSpc>
                <a:spcPct val="80000"/>
              </a:lnSpc>
              <a:buClr>
                <a:schemeClr val="accent2"/>
              </a:buClr>
              <a:buFont typeface="Wingdings" panose="05000000000000000000" pitchFamily="2" charset="2"/>
              <a:buChar char="ü"/>
            </a:pPr>
            <a:r>
              <a:rPr lang="en-GB" sz="2000" b="1">
                <a:solidFill>
                  <a:srgbClr val="800000"/>
                </a:solidFill>
              </a:rPr>
              <a:t>   </a:t>
            </a:r>
            <a:r>
              <a:rPr lang="en-GB" sz="2800" b="1">
                <a:solidFill>
                  <a:schemeClr val="accent2"/>
                </a:solidFill>
              </a:rPr>
              <a:t>Cryptogenic---------------------------  9%</a:t>
            </a:r>
          </a:p>
        </p:txBody>
      </p:sp>
      <p:sp>
        <p:nvSpPr>
          <p:cNvPr id="284676" name="Rectangle 4"/>
          <p:cNvSpPr>
            <a:spLocks noChangeArrowheads="1"/>
          </p:cNvSpPr>
          <p:nvPr/>
        </p:nvSpPr>
        <p:spPr bwMode="auto">
          <a:xfrm>
            <a:off x="1828800" y="5757863"/>
            <a:ext cx="83058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a:ln>
                  <a:noFill/>
                </a:ln>
                <a:solidFill>
                  <a:srgbClr val="9900CC"/>
                </a:solidFill>
                <a:effectLst/>
                <a:uLnTx/>
                <a:uFillTx/>
                <a:latin typeface="Arial" panose="020B0604020202020204" pitchFamily="34" charset="0"/>
                <a:ea typeface="+mn-ea"/>
                <a:cs typeface="Arial" panose="020B0604020202020204" pitchFamily="34" charset="0"/>
              </a:rPr>
              <a:t>Ziyad-Alizadeh B, H, Malekzadeh R, et al. Frequency of different causes of chronic hepatitis in patients </a:t>
            </a:r>
            <a:r>
              <a:rPr kumimoji="0" lang="en-US" sz="1600" b="0" i="0" u="sng" strike="noStrike" kern="1200" cap="none" spc="0" normalizeH="0" baseline="0" noProof="0">
                <a:ln>
                  <a:noFill/>
                </a:ln>
                <a:solidFill>
                  <a:srgbClr val="9900CC"/>
                </a:solidFill>
                <a:effectLst/>
                <a:uLnTx/>
                <a:uFillTx/>
                <a:latin typeface="Arial" panose="020B0604020202020204" pitchFamily="34" charset="0"/>
                <a:ea typeface="+mn-ea"/>
                <a:cs typeface="Arial" panose="020B0604020202020204" pitchFamily="34" charset="0"/>
              </a:rPr>
              <a:t>Govaresh 1998; 13/14: 13-23.</a:t>
            </a:r>
            <a:endParaRPr kumimoji="0" lang="en-US" sz="1600" b="0" i="0" u="none" strike="noStrike" kern="1200" cap="none" spc="0" normalizeH="0" baseline="0" noProof="0">
              <a:ln>
                <a:noFill/>
              </a:ln>
              <a:solidFill>
                <a:srgbClr val="9900C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9900CC"/>
                </a:solidFill>
                <a:effectLst/>
                <a:uLnTx/>
                <a:uFillTx/>
                <a:latin typeface="Arial" panose="020B0604020202020204" pitchFamily="34" charset="0"/>
                <a:ea typeface="+mn-ea"/>
                <a:cs typeface="Arial" panose="020B0604020202020204" pitchFamily="34" charset="0"/>
              </a:rPr>
              <a:t> </a:t>
            </a:r>
            <a:endParaRPr kumimoji="0" lang="en-US" sz="1600" b="0" i="0" u="sng" strike="noStrike" kern="1200" cap="none" spc="0" normalizeH="0" baseline="0" noProof="0">
              <a:ln>
                <a:noFill/>
              </a:ln>
              <a:solidFill>
                <a:srgbClr val="99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685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2209800" y="228600"/>
            <a:ext cx="7772400" cy="1143000"/>
          </a:xfrm>
        </p:spPr>
        <p:txBody>
          <a:bodyPr/>
          <a:lstStyle/>
          <a:p>
            <a:r>
              <a:rPr lang="en-GB" sz="4000">
                <a:solidFill>
                  <a:schemeClr val="accent2"/>
                </a:solidFill>
              </a:rPr>
              <a:t>Etiology of Cirrhosis in 170 Patients </a:t>
            </a:r>
            <a:br>
              <a:rPr lang="en-GB" sz="4000">
                <a:solidFill>
                  <a:schemeClr val="accent2"/>
                </a:solidFill>
              </a:rPr>
            </a:br>
            <a:r>
              <a:rPr lang="en-GB" sz="4000">
                <a:solidFill>
                  <a:schemeClr val="accent2"/>
                </a:solidFill>
              </a:rPr>
              <a:t>Shariati Hospital 1371-1374</a:t>
            </a:r>
            <a:endParaRPr lang="en-US" sz="4000">
              <a:solidFill>
                <a:schemeClr val="accent2"/>
              </a:solidFill>
            </a:endParaRPr>
          </a:p>
        </p:txBody>
      </p:sp>
      <p:sp>
        <p:nvSpPr>
          <p:cNvPr id="285699" name="Rectangle 3"/>
          <p:cNvSpPr>
            <a:spLocks noGrp="1" noChangeArrowheads="1"/>
          </p:cNvSpPr>
          <p:nvPr>
            <p:ph type="body" idx="1"/>
          </p:nvPr>
        </p:nvSpPr>
        <p:spPr>
          <a:xfrm>
            <a:off x="1752600" y="1371600"/>
            <a:ext cx="8077200" cy="4572000"/>
          </a:xfrm>
        </p:spPr>
        <p:txBody>
          <a:bodyPr/>
          <a:lstStyle/>
          <a:p>
            <a:r>
              <a:rPr lang="en-GB">
                <a:solidFill>
                  <a:srgbClr val="009900"/>
                </a:solidFill>
              </a:rPr>
              <a:t>HBV              61%}</a:t>
            </a:r>
          </a:p>
          <a:p>
            <a:r>
              <a:rPr lang="en-GB">
                <a:solidFill>
                  <a:srgbClr val="009900"/>
                </a:solidFill>
              </a:rPr>
              <a:t>Wilson          15% }</a:t>
            </a:r>
          </a:p>
          <a:p>
            <a:r>
              <a:rPr lang="en-GB">
                <a:solidFill>
                  <a:srgbClr val="009900"/>
                </a:solidFill>
              </a:rPr>
              <a:t>AIH               14% }     </a:t>
            </a:r>
            <a:r>
              <a:rPr lang="en-GB">
                <a:solidFill>
                  <a:srgbClr val="0033CC"/>
                </a:solidFill>
              </a:rPr>
              <a:t>90% Treatable</a:t>
            </a:r>
          </a:p>
          <a:p>
            <a:r>
              <a:rPr lang="en-GB">
                <a:solidFill>
                  <a:srgbClr val="009900"/>
                </a:solidFill>
              </a:rPr>
              <a:t>HCV              6%</a:t>
            </a:r>
          </a:p>
          <a:p>
            <a:r>
              <a:rPr lang="en-GB">
                <a:solidFill>
                  <a:srgbClr val="009900"/>
                </a:solidFill>
              </a:rPr>
              <a:t>Alcohol         6%</a:t>
            </a:r>
          </a:p>
          <a:p>
            <a:r>
              <a:rPr lang="en-GB">
                <a:solidFill>
                  <a:srgbClr val="009900"/>
                </a:solidFill>
              </a:rPr>
              <a:t>Budd-Chiari  3%</a:t>
            </a:r>
          </a:p>
          <a:p>
            <a:r>
              <a:rPr lang="en-GB">
                <a:solidFill>
                  <a:srgbClr val="009900"/>
                </a:solidFill>
              </a:rPr>
              <a:t>PSC              3%</a:t>
            </a:r>
          </a:p>
          <a:p>
            <a:r>
              <a:rPr lang="en-GB">
                <a:solidFill>
                  <a:srgbClr val="009900"/>
                </a:solidFill>
              </a:rPr>
              <a:t>PBC             2%</a:t>
            </a:r>
          </a:p>
          <a:p>
            <a:pPr>
              <a:spcBef>
                <a:spcPct val="0"/>
              </a:spcBef>
              <a:buFontTx/>
              <a:buNone/>
            </a:pPr>
            <a:r>
              <a:rPr lang="en-US" sz="2000">
                <a:solidFill>
                  <a:srgbClr val="CC3300"/>
                </a:solidFill>
              </a:rPr>
              <a:t>Azimi K , Malekzadeh R.et al Causes of cirrhosis in cirrhotic patients in Shariati hospital. Govaresh, 2002; 37: 19-26</a:t>
            </a:r>
            <a:r>
              <a:rPr lang="en-US" sz="2000"/>
              <a:t>.</a:t>
            </a:r>
          </a:p>
          <a:p>
            <a:endParaRPr lang="en-US" sz="2400">
              <a:solidFill>
                <a:srgbClr val="009900"/>
              </a:solidFill>
            </a:endParaRPr>
          </a:p>
        </p:txBody>
      </p:sp>
    </p:spTree>
    <p:extLst>
      <p:ext uri="{BB962C8B-B14F-4D97-AF65-F5344CB8AC3E}">
        <p14:creationId xmlns:p14="http://schemas.microsoft.com/office/powerpoint/2010/main" val="376807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n-US" sz="2000" b="1" dirty="0"/>
              <a:t>Etiologies of liver disease among patients on</a:t>
            </a:r>
            <a:r>
              <a:rPr lang="ar-IQ" sz="2000" b="1" dirty="0"/>
              <a:t> </a:t>
            </a:r>
            <a:r>
              <a:rPr lang="en-US" sz="2000" b="1" dirty="0"/>
              <a:t>liver transplant waiting list in </a:t>
            </a:r>
            <a:r>
              <a:rPr lang="en-US" sz="2000" dirty="0"/>
              <a:t>S</a:t>
            </a:r>
            <a:r>
              <a:rPr lang="en-US" sz="2000" b="1" dirty="0"/>
              <a:t>hiraz from</a:t>
            </a:r>
            <a:r>
              <a:rPr lang="ar-IQ" sz="2000" b="1" dirty="0"/>
              <a:t> </a:t>
            </a:r>
            <a:r>
              <a:rPr lang="en-US" sz="2000" b="1" dirty="0"/>
              <a:t>April 2004 to March 2007.</a:t>
            </a:r>
            <a:r>
              <a:rPr lang="ar-IQ" sz="2000" b="1" dirty="0"/>
              <a:t> (</a:t>
            </a:r>
            <a:r>
              <a:rPr lang="en-US" sz="2000" dirty="0"/>
              <a:t> N </a:t>
            </a:r>
            <a:r>
              <a:rPr lang="ar-IQ" sz="2000" dirty="0"/>
              <a:t>= </a:t>
            </a:r>
            <a:r>
              <a:rPr lang="en-US" sz="2000" dirty="0"/>
              <a:t>646</a:t>
            </a:r>
            <a:r>
              <a:rPr lang="ar-IQ" sz="2000" dirty="0"/>
              <a:t>)</a:t>
            </a:r>
            <a:r>
              <a:rPr lang="en-US" sz="2000" dirty="0"/>
              <a:t> </a:t>
            </a:r>
            <a:r>
              <a:rPr lang="en-US" sz="2000" b="1" dirty="0"/>
              <a:t> </a:t>
            </a:r>
            <a:endParaRPr lang="en-US" sz="2000" dirty="0"/>
          </a:p>
        </p:txBody>
      </p:sp>
      <p:pic>
        <p:nvPicPr>
          <p:cNvPr id="7" name="Content Placeholder 6"/>
          <p:cNvPicPr>
            <a:picLocks noGrp="1" noChangeAspect="1"/>
          </p:cNvPicPr>
          <p:nvPr>
            <p:ph idx="1"/>
          </p:nvPr>
        </p:nvPicPr>
        <p:blipFill>
          <a:blip r:embed="rId2"/>
          <a:srcRect l="-21584" r="-21584"/>
          <a:stretch>
            <a:fillRect/>
          </a:stretch>
        </p:blipFill>
        <p:spPr/>
      </p:pic>
      <p:sp>
        <p:nvSpPr>
          <p:cNvPr id="8" name="TextBox 7"/>
          <p:cNvSpPr txBox="1"/>
          <p:nvPr/>
        </p:nvSpPr>
        <p:spPr>
          <a:xfrm>
            <a:off x="1808053" y="6333675"/>
            <a:ext cx="57521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Middle East Journal of Digestive Diseases, 2009; 1(2): 63-67</a:t>
            </a:r>
          </a:p>
        </p:txBody>
      </p:sp>
      <p:sp>
        <p:nvSpPr>
          <p:cNvPr id="2" name="Donut 1"/>
          <p:cNvSpPr/>
          <p:nvPr/>
        </p:nvSpPr>
        <p:spPr>
          <a:xfrm>
            <a:off x="2416349" y="1993692"/>
            <a:ext cx="2267777" cy="419724"/>
          </a:xfrm>
          <a:prstGeom prst="donut">
            <a:avLst>
              <a:gd name="adj" fmla="val 5070"/>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660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981200" y="1371601"/>
            <a:ext cx="8077200" cy="4606925"/>
          </a:xfrm>
          <a:prstGeom prst="rect">
            <a:avLst/>
          </a:prstGeom>
          <a:noFill/>
          <a:ln w="9525">
            <a:noFill/>
            <a:miter lim="800000"/>
            <a:headEnd/>
            <a:tailEnd/>
          </a:ln>
        </p:spPr>
        <p:txBody>
          <a:bodyPr>
            <a:spAutoFit/>
          </a:bodyPr>
          <a:lstStyle/>
          <a:p>
            <a:r>
              <a:rPr lang="en-GB" sz="3600" dirty="0">
                <a:solidFill>
                  <a:srgbClr val="FFFF00"/>
                </a:solidFill>
                <a:latin typeface="Calibri"/>
              </a:rPr>
              <a:t>This belief was established more than half a century ago, when:</a:t>
            </a:r>
          </a:p>
          <a:p>
            <a:pPr>
              <a:buClr>
                <a:srgbClr val="CC3300"/>
              </a:buClr>
              <a:buFont typeface="Wingdings" pitchFamily="2" charset="2"/>
              <a:buChar char="v"/>
            </a:pPr>
            <a:r>
              <a:rPr lang="en-GB" dirty="0">
                <a:solidFill>
                  <a:prstClr val="black"/>
                </a:solidFill>
                <a:latin typeface="Calibri"/>
              </a:rPr>
              <a:t> </a:t>
            </a:r>
            <a:r>
              <a:rPr lang="en-GB" sz="2800" dirty="0">
                <a:solidFill>
                  <a:prstClr val="white"/>
                </a:solidFill>
                <a:latin typeface="Calibri"/>
              </a:rPr>
              <a:t>The diagnosis of cirrhosis was made clinically on the basis of signs of end-stage liver disease, such as ascites, muscle wasting, variceal </a:t>
            </a:r>
            <a:r>
              <a:rPr lang="en-GB" sz="2800" dirty="0" err="1">
                <a:solidFill>
                  <a:prstClr val="white"/>
                </a:solidFill>
                <a:latin typeface="Calibri"/>
              </a:rPr>
              <a:t>bleeding,jaundice</a:t>
            </a:r>
            <a:r>
              <a:rPr lang="en-GB" sz="2800" dirty="0">
                <a:solidFill>
                  <a:prstClr val="white"/>
                </a:solidFill>
                <a:latin typeface="Calibri"/>
              </a:rPr>
              <a:t>, and encephalopathy. </a:t>
            </a:r>
          </a:p>
          <a:p>
            <a:pPr>
              <a:buClr>
                <a:srgbClr val="CC3300"/>
              </a:buClr>
              <a:buFont typeface="Wingdings" pitchFamily="2" charset="2"/>
              <a:buChar char="v"/>
            </a:pPr>
            <a:r>
              <a:rPr lang="en-GB" sz="2800" dirty="0">
                <a:solidFill>
                  <a:prstClr val="white"/>
                </a:solidFill>
                <a:latin typeface="Calibri"/>
              </a:rPr>
              <a:t>These features continue to indicate a poor prognosis in the absence of liver transplantation and are still used to classify the severity of liver disease in patients who are awaiting transplantation. </a:t>
            </a:r>
          </a:p>
        </p:txBody>
      </p:sp>
      <p:sp>
        <p:nvSpPr>
          <p:cNvPr id="116739" name="Text Box 3"/>
          <p:cNvSpPr txBox="1">
            <a:spLocks noChangeArrowheads="1"/>
          </p:cNvSpPr>
          <p:nvPr/>
        </p:nvSpPr>
        <p:spPr bwMode="auto">
          <a:xfrm>
            <a:off x="2438400" y="228600"/>
            <a:ext cx="7385050" cy="914400"/>
          </a:xfrm>
          <a:prstGeom prst="rect">
            <a:avLst/>
          </a:prstGeom>
          <a:noFill/>
          <a:ln w="9525">
            <a:noFill/>
            <a:miter lim="800000"/>
            <a:headEnd/>
            <a:tailEnd/>
          </a:ln>
        </p:spPr>
        <p:txBody>
          <a:bodyPr wrap="none">
            <a:spAutoFit/>
          </a:bodyPr>
          <a:lstStyle/>
          <a:p>
            <a:r>
              <a:rPr lang="en-US" sz="5400" dirty="0">
                <a:solidFill>
                  <a:srgbClr val="00FFFF"/>
                </a:solidFill>
                <a:latin typeface="Calibri"/>
              </a:rPr>
              <a:t>Irreversibility of Cirrhosis</a:t>
            </a:r>
            <a:endParaRPr lang="en-GB" sz="5400" dirty="0">
              <a:solidFill>
                <a:srgbClr val="00FFFF"/>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normAutofit/>
          </a:bodyPr>
          <a:lstStyle/>
          <a:p>
            <a:r>
              <a:rPr lang="en-US" b="1" dirty="0">
                <a:solidFill>
                  <a:srgbClr val="00FFFF"/>
                </a:solidFill>
              </a:rPr>
              <a:t>Main Clinical Subtypes</a:t>
            </a:r>
          </a:p>
        </p:txBody>
      </p:sp>
      <p:sp>
        <p:nvSpPr>
          <p:cNvPr id="137219" name="Content Placeholder 2"/>
          <p:cNvSpPr>
            <a:spLocks noGrp="1"/>
          </p:cNvSpPr>
          <p:nvPr>
            <p:ph idx="1"/>
          </p:nvPr>
        </p:nvSpPr>
        <p:spPr/>
        <p:txBody>
          <a:bodyPr/>
          <a:lstStyle/>
          <a:p>
            <a:pPr>
              <a:buClr>
                <a:schemeClr val="bg1"/>
              </a:buClr>
              <a:buSzPct val="155000"/>
            </a:pPr>
            <a:r>
              <a:rPr lang="en-US" dirty="0"/>
              <a:t>  </a:t>
            </a:r>
            <a:r>
              <a:rPr lang="en-US" sz="5400" dirty="0">
                <a:solidFill>
                  <a:schemeClr val="bg1"/>
                </a:solidFill>
              </a:rPr>
              <a:t>Compensated </a:t>
            </a:r>
          </a:p>
          <a:p>
            <a:r>
              <a:rPr lang="en-US" sz="5400" dirty="0">
                <a:solidFill>
                  <a:schemeClr val="bg1"/>
                </a:solidFill>
              </a:rPr>
              <a:t> Decompensated</a:t>
            </a:r>
            <a:br>
              <a:rPr lang="en-US" sz="5400" dirty="0"/>
            </a:br>
            <a:endParaRPr lang="en-US" sz="5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DSC00270"/>
          <p:cNvPicPr>
            <a:picLocks noChangeAspect="1" noChangeArrowheads="1"/>
          </p:cNvPicPr>
          <p:nvPr/>
        </p:nvPicPr>
        <p:blipFill>
          <a:blip r:embed="rId2" cstate="print"/>
          <a:srcRect/>
          <a:stretch>
            <a:fillRect/>
          </a:stretch>
        </p:blipFill>
        <p:spPr bwMode="auto">
          <a:xfrm>
            <a:off x="2743200" y="-304800"/>
            <a:ext cx="7391400" cy="8128000"/>
          </a:xfrm>
          <a:prstGeom prst="rect">
            <a:avLst/>
          </a:prstGeom>
          <a:noFill/>
          <a:ln w="9525">
            <a:noFill/>
            <a:miter lim="800000"/>
            <a:headEnd/>
            <a:tailEnd/>
          </a:ln>
        </p:spPr>
      </p:pic>
      <p:sp>
        <p:nvSpPr>
          <p:cNvPr id="3" name="Rectangle 2"/>
          <p:cNvSpPr/>
          <p:nvPr/>
        </p:nvSpPr>
        <p:spPr>
          <a:xfrm>
            <a:off x="5257800" y="533400"/>
            <a:ext cx="2200474" cy="523220"/>
          </a:xfrm>
          <a:prstGeom prst="rect">
            <a:avLst/>
          </a:prstGeom>
        </p:spPr>
        <p:txBody>
          <a:bodyPr wrap="none">
            <a:spAutoFit/>
          </a:bodyPr>
          <a:lstStyle/>
          <a:p>
            <a:r>
              <a:rPr lang="en-US" sz="2800" dirty="0">
                <a:solidFill>
                  <a:prstClr val="white"/>
                </a:solidFill>
                <a:latin typeface="Calibri"/>
              </a:rPr>
              <a:t>Compensated</a:t>
            </a:r>
            <a:endParaRPr lang="en-US" sz="2800" dirty="0">
              <a:solidFill>
                <a:prstClr val="black"/>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DSC00265"/>
          <p:cNvPicPr>
            <a:picLocks noChangeAspect="1" noChangeArrowheads="1"/>
          </p:cNvPicPr>
          <p:nvPr/>
        </p:nvPicPr>
        <p:blipFill>
          <a:blip r:embed="rId2" cstate="print"/>
          <a:srcRect/>
          <a:stretch>
            <a:fillRect/>
          </a:stretch>
        </p:blipFill>
        <p:spPr bwMode="auto">
          <a:xfrm>
            <a:off x="2209800" y="-990600"/>
            <a:ext cx="8001000" cy="8585200"/>
          </a:xfrm>
          <a:prstGeom prst="rect">
            <a:avLst/>
          </a:prstGeom>
          <a:noFill/>
          <a:ln w="9525">
            <a:noFill/>
            <a:miter lim="800000"/>
            <a:headEnd/>
            <a:tailEnd/>
          </a:ln>
        </p:spPr>
      </p:pic>
      <p:sp>
        <p:nvSpPr>
          <p:cNvPr id="3" name="Rectangle 2"/>
          <p:cNvSpPr/>
          <p:nvPr/>
        </p:nvSpPr>
        <p:spPr>
          <a:xfrm>
            <a:off x="7848600" y="5715001"/>
            <a:ext cx="1946110" cy="461665"/>
          </a:xfrm>
          <a:prstGeom prst="rect">
            <a:avLst/>
          </a:prstGeom>
        </p:spPr>
        <p:txBody>
          <a:bodyPr wrap="none">
            <a:spAutoFit/>
          </a:bodyPr>
          <a:lstStyle/>
          <a:p>
            <a:r>
              <a:rPr lang="en-US" sz="2400" b="1" dirty="0">
                <a:solidFill>
                  <a:prstClr val="white"/>
                </a:solidFill>
                <a:latin typeface="Calibri"/>
              </a:rPr>
              <a:t>Compensated</a:t>
            </a:r>
            <a:endParaRPr lang="en-US" sz="2400" b="1" dirty="0">
              <a:solidFill>
                <a:prstClr val="black"/>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orel072"/>
          <p:cNvPicPr>
            <a:picLocks noChangeAspect="1" noChangeArrowheads="1"/>
          </p:cNvPicPr>
          <p:nvPr/>
        </p:nvPicPr>
        <p:blipFill>
          <a:blip r:embed="rId2" cstate="print"/>
          <a:srcRect/>
          <a:stretch>
            <a:fillRect/>
          </a:stretch>
        </p:blipFill>
        <p:spPr bwMode="auto">
          <a:xfrm>
            <a:off x="2487613" y="0"/>
            <a:ext cx="7218362"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orel073"/>
          <p:cNvPicPr>
            <a:picLocks noChangeAspect="1" noChangeArrowheads="1"/>
          </p:cNvPicPr>
          <p:nvPr/>
        </p:nvPicPr>
        <p:blipFill>
          <a:blip r:embed="rId2" cstate="print"/>
          <a:srcRect/>
          <a:stretch>
            <a:fillRect/>
          </a:stretch>
        </p:blipFill>
        <p:spPr bwMode="auto">
          <a:xfrm>
            <a:off x="1524000" y="6350"/>
            <a:ext cx="9144000" cy="6845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00002"/>
          <p:cNvPicPr>
            <a:picLocks noChangeAspect="1" noChangeArrowheads="1"/>
          </p:cNvPicPr>
          <p:nvPr/>
        </p:nvPicPr>
        <p:blipFill>
          <a:blip r:embed="rId2" cstate="print"/>
          <a:srcRect/>
          <a:stretch>
            <a:fillRect/>
          </a:stretch>
        </p:blipFill>
        <p:spPr bwMode="auto">
          <a:xfrm>
            <a:off x="1525588" y="-381000"/>
            <a:ext cx="9142412" cy="6858000"/>
          </a:xfrm>
          <a:prstGeom prst="rect">
            <a:avLst/>
          </a:prstGeom>
          <a:noFill/>
          <a:ln w="9525">
            <a:noFill/>
            <a:miter lim="800000"/>
            <a:headEnd/>
            <a:tailEnd/>
          </a:ln>
        </p:spPr>
      </p:pic>
      <p:sp>
        <p:nvSpPr>
          <p:cNvPr id="106499" name="Text Box 5"/>
          <p:cNvSpPr txBox="1">
            <a:spLocks noChangeArrowheads="1"/>
          </p:cNvSpPr>
          <p:nvPr/>
        </p:nvSpPr>
        <p:spPr bwMode="auto">
          <a:xfrm>
            <a:off x="2514600" y="1778000"/>
            <a:ext cx="2705934" cy="523220"/>
          </a:xfrm>
          <a:prstGeom prst="rect">
            <a:avLst/>
          </a:prstGeom>
          <a:noFill/>
          <a:ln w="9525">
            <a:noFill/>
            <a:miter lim="800000"/>
            <a:headEnd/>
            <a:tailEnd/>
          </a:ln>
        </p:spPr>
        <p:txBody>
          <a:bodyPr wrap="none">
            <a:spAutoFit/>
          </a:bodyPr>
          <a:lstStyle/>
          <a:p>
            <a:r>
              <a:rPr lang="en-GB" sz="2800" b="1">
                <a:solidFill>
                  <a:srgbClr val="003300"/>
                </a:solidFill>
                <a:latin typeface="Calibri"/>
              </a:rPr>
              <a:t>Decompensation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Drawn Cirrhosis"/>
          <p:cNvPicPr>
            <a:picLocks noChangeAspect="1" noChangeArrowheads="1"/>
          </p:cNvPicPr>
          <p:nvPr/>
        </p:nvPicPr>
        <p:blipFill>
          <a:blip r:embed="rId2" cstate="print"/>
          <a:srcRect/>
          <a:stretch>
            <a:fillRect/>
          </a:stretch>
        </p:blipFill>
        <p:spPr bwMode="auto">
          <a:xfrm>
            <a:off x="1524000" y="1"/>
            <a:ext cx="9144000" cy="67468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DSC00266"/>
          <p:cNvPicPr>
            <a:picLocks noChangeAspect="1" noChangeArrowheads="1"/>
          </p:cNvPicPr>
          <p:nvPr/>
        </p:nvPicPr>
        <p:blipFill>
          <a:blip r:embed="rId2" cstate="print"/>
          <a:srcRect/>
          <a:stretch>
            <a:fillRect/>
          </a:stretch>
        </p:blipFill>
        <p:spPr bwMode="auto">
          <a:xfrm>
            <a:off x="2133600" y="-762000"/>
            <a:ext cx="8077200" cy="8128000"/>
          </a:xfrm>
          <a:prstGeom prst="rect">
            <a:avLst/>
          </a:prstGeom>
          <a:noFill/>
          <a:ln w="9525">
            <a:noFill/>
            <a:miter lim="800000"/>
            <a:headEnd/>
            <a:tailEnd/>
          </a:ln>
        </p:spPr>
      </p:pic>
      <p:sp>
        <p:nvSpPr>
          <p:cNvPr id="3" name="Rectangle 2"/>
          <p:cNvSpPr/>
          <p:nvPr/>
        </p:nvSpPr>
        <p:spPr>
          <a:xfrm>
            <a:off x="8077200" y="1676400"/>
            <a:ext cx="1733488" cy="369332"/>
          </a:xfrm>
          <a:prstGeom prst="rect">
            <a:avLst/>
          </a:prstGeom>
        </p:spPr>
        <p:txBody>
          <a:bodyPr wrap="none">
            <a:spAutoFit/>
          </a:bodyPr>
          <a:lstStyle/>
          <a:p>
            <a:r>
              <a:rPr lang="en-US" b="1" dirty="0">
                <a:solidFill>
                  <a:prstClr val="white"/>
                </a:solidFill>
                <a:latin typeface="Calibri"/>
              </a:rPr>
              <a:t>Decompensated</a:t>
            </a:r>
            <a:endParaRPr lang="en-US" b="1" dirty="0">
              <a:solidFill>
                <a:prstClr val="black"/>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DSC00269"/>
          <p:cNvPicPr>
            <a:picLocks noChangeAspect="1" noChangeArrowheads="1"/>
          </p:cNvPicPr>
          <p:nvPr/>
        </p:nvPicPr>
        <p:blipFill>
          <a:blip r:embed="rId2" cstate="print"/>
          <a:srcRect/>
          <a:stretch>
            <a:fillRect/>
          </a:stretch>
        </p:blipFill>
        <p:spPr bwMode="auto">
          <a:xfrm>
            <a:off x="1066800" y="0"/>
            <a:ext cx="9880600" cy="74104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00003"/>
          <p:cNvPicPr>
            <a:picLocks noChangeAspect="1" noChangeArrowheads="1"/>
          </p:cNvPicPr>
          <p:nvPr/>
        </p:nvPicPr>
        <p:blipFill>
          <a:blip r:embed="rId2" cstate="print"/>
          <a:srcRect/>
          <a:stretch>
            <a:fillRect/>
          </a:stretch>
        </p:blipFill>
        <p:spPr bwMode="auto">
          <a:xfrm>
            <a:off x="1525588" y="0"/>
            <a:ext cx="9142412"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orel047"/>
          <p:cNvPicPr>
            <a:picLocks noChangeAspect="1" noChangeArrowheads="1"/>
          </p:cNvPicPr>
          <p:nvPr/>
        </p:nvPicPr>
        <p:blipFill>
          <a:blip r:embed="rId2" cstate="print"/>
          <a:srcRect/>
          <a:stretch>
            <a:fillRect/>
          </a:stretch>
        </p:blipFill>
        <p:spPr bwMode="auto">
          <a:xfrm>
            <a:off x="1524000" y="544514"/>
            <a:ext cx="9144000" cy="57689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orel048"/>
          <p:cNvPicPr>
            <a:picLocks noChangeAspect="1" noChangeArrowheads="1"/>
          </p:cNvPicPr>
          <p:nvPr/>
        </p:nvPicPr>
        <p:blipFill>
          <a:blip r:embed="rId2" cstate="print"/>
          <a:srcRect/>
          <a:stretch>
            <a:fillRect/>
          </a:stretch>
        </p:blipFill>
        <p:spPr bwMode="auto">
          <a:xfrm>
            <a:off x="1524000" y="482600"/>
            <a:ext cx="9144000" cy="5892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a:solidFill>
                  <a:schemeClr val="bg1"/>
                </a:solidFill>
              </a:rPr>
              <a:t>Reversibility of Cirrhosis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627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00FFFF"/>
                </a:solidFill>
              </a:rPr>
              <a:t>Reformulation of the concept of cirrhosis</a:t>
            </a:r>
          </a:p>
        </p:txBody>
      </p:sp>
      <p:sp>
        <p:nvSpPr>
          <p:cNvPr id="133123" name="Content Placeholder 2"/>
          <p:cNvSpPr>
            <a:spLocks noGrp="1"/>
          </p:cNvSpPr>
          <p:nvPr>
            <p:ph idx="1"/>
          </p:nvPr>
        </p:nvSpPr>
        <p:spPr/>
        <p:txBody>
          <a:bodyPr>
            <a:normAutofit/>
          </a:bodyPr>
          <a:lstStyle/>
          <a:p>
            <a:r>
              <a:rPr lang="en-US" sz="4000" dirty="0">
                <a:solidFill>
                  <a:schemeClr val="bg1"/>
                </a:solidFill>
              </a:rPr>
              <a:t>Reformulation of the concept of cirrhosis from a static to a dynamic one, creating a template for further refinement of this concept in the future.</a:t>
            </a:r>
          </a:p>
        </p:txBody>
      </p:sp>
    </p:spTree>
    <p:extLst>
      <p:ext uri="{BB962C8B-B14F-4D97-AF65-F5344CB8AC3E}">
        <p14:creationId xmlns:p14="http://schemas.microsoft.com/office/powerpoint/2010/main" val="1066765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800" dirty="0">
                <a:solidFill>
                  <a:srgbClr val="00FFFF"/>
                </a:solidFill>
              </a:rPr>
              <a:t>Reasons for redefining Cirrhosis</a:t>
            </a:r>
          </a:p>
        </p:txBody>
      </p:sp>
      <p:sp>
        <p:nvSpPr>
          <p:cNvPr id="135171" name="Content Placeholder 2"/>
          <p:cNvSpPr>
            <a:spLocks noGrp="1"/>
          </p:cNvSpPr>
          <p:nvPr>
            <p:ph idx="1"/>
          </p:nvPr>
        </p:nvSpPr>
        <p:spPr/>
        <p:txBody>
          <a:bodyPr>
            <a:normAutofit lnSpcReduction="10000"/>
          </a:bodyPr>
          <a:lstStyle/>
          <a:p>
            <a:r>
              <a:rPr lang="en-US" sz="3600" dirty="0">
                <a:solidFill>
                  <a:schemeClr val="bg1"/>
                </a:solidFill>
              </a:rPr>
              <a:t>Advance in treatment of chronic  liver disease(e.g., antiviral, antifibrotic stem cell therapies and transplantation).</a:t>
            </a:r>
          </a:p>
          <a:p>
            <a:pPr>
              <a:buFontTx/>
              <a:buNone/>
            </a:pPr>
            <a:r>
              <a:rPr lang="en-US" sz="3600" dirty="0">
                <a:solidFill>
                  <a:schemeClr val="bg1"/>
                </a:solidFill>
              </a:rPr>
              <a:t> </a:t>
            </a:r>
          </a:p>
          <a:p>
            <a:r>
              <a:rPr lang="en-US" sz="3600" dirty="0">
                <a:solidFill>
                  <a:schemeClr val="bg1"/>
                </a:solidFill>
              </a:rPr>
              <a:t> Inadequacy of a simple one-stage description for advanced fibrotic liver disease has become increasingly evident.</a:t>
            </a:r>
          </a:p>
          <a:p>
            <a:pPr>
              <a:buFontTx/>
              <a:buNone/>
            </a:pPr>
            <a:r>
              <a:rPr lang="en-US" sz="3600" dirty="0">
                <a:solidFill>
                  <a:schemeClr val="bg1"/>
                </a:solidFill>
              </a:rPr>
              <a:t> </a:t>
            </a:r>
          </a:p>
        </p:txBody>
      </p:sp>
    </p:spTree>
    <p:extLst>
      <p:ext uri="{BB962C8B-B14F-4D97-AF65-F5344CB8AC3E}">
        <p14:creationId xmlns:p14="http://schemas.microsoft.com/office/powerpoint/2010/main" val="1512118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1981200" y="0"/>
            <a:ext cx="8229600" cy="1143000"/>
          </a:xfrm>
        </p:spPr>
        <p:txBody>
          <a:bodyPr/>
          <a:lstStyle/>
          <a:p>
            <a:r>
              <a:rPr lang="en-US" sz="4800" b="1" dirty="0">
                <a:solidFill>
                  <a:srgbClr val="00FFFF"/>
                </a:solidFill>
              </a:rPr>
              <a:t>Basis for reformulation</a:t>
            </a:r>
          </a:p>
        </p:txBody>
      </p:sp>
      <p:sp>
        <p:nvSpPr>
          <p:cNvPr id="3" name="Content Placeholder 2"/>
          <p:cNvSpPr>
            <a:spLocks noGrp="1"/>
          </p:cNvSpPr>
          <p:nvPr>
            <p:ph idx="1"/>
          </p:nvPr>
        </p:nvSpPr>
        <p:spPr>
          <a:xfrm>
            <a:off x="1524000" y="1524000"/>
            <a:ext cx="9144000" cy="5105400"/>
          </a:xfrm>
        </p:spPr>
        <p:txBody>
          <a:bodyPr>
            <a:normAutofit fontScale="92500" lnSpcReduction="20000"/>
          </a:bodyPr>
          <a:lstStyle/>
          <a:p>
            <a:pPr>
              <a:buFontTx/>
              <a:buNone/>
              <a:defRPr/>
            </a:pPr>
            <a:r>
              <a:rPr lang="en-US" b="1" dirty="0">
                <a:solidFill>
                  <a:schemeClr val="bg1"/>
                </a:solidFill>
              </a:rPr>
              <a:t>1-Anatomical-Pathological </a:t>
            </a:r>
            <a:r>
              <a:rPr lang="en-US" dirty="0">
                <a:solidFill>
                  <a:schemeClr val="bg1"/>
                </a:solidFill>
              </a:rPr>
              <a:t>.</a:t>
            </a:r>
            <a:r>
              <a:rPr lang="en-US" dirty="0" err="1">
                <a:solidFill>
                  <a:schemeClr val="bg1"/>
                </a:solidFill>
              </a:rPr>
              <a:t>Metavir</a:t>
            </a:r>
            <a:r>
              <a:rPr lang="en-US" dirty="0">
                <a:solidFill>
                  <a:schemeClr val="bg1"/>
                </a:solidFill>
              </a:rPr>
              <a:t> staging F0-F4.</a:t>
            </a:r>
          </a:p>
          <a:p>
            <a:pPr>
              <a:buFontTx/>
              <a:buNone/>
              <a:defRPr/>
            </a:pPr>
            <a:endParaRPr lang="en-US" dirty="0">
              <a:solidFill>
                <a:schemeClr val="bg1"/>
              </a:solidFill>
            </a:endParaRPr>
          </a:p>
          <a:p>
            <a:pPr>
              <a:buFontTx/>
              <a:buNone/>
              <a:defRPr/>
            </a:pPr>
            <a:r>
              <a:rPr lang="en-US" b="1" dirty="0">
                <a:solidFill>
                  <a:schemeClr val="bg1"/>
                </a:solidFill>
              </a:rPr>
              <a:t>2- Clinical Context:</a:t>
            </a:r>
            <a:r>
              <a:rPr lang="en-US" dirty="0">
                <a:solidFill>
                  <a:schemeClr val="bg1"/>
                </a:solidFill>
              </a:rPr>
              <a:t> compensated and decompensated</a:t>
            </a:r>
          </a:p>
          <a:p>
            <a:pPr>
              <a:buFontTx/>
              <a:buNone/>
              <a:defRPr/>
            </a:pPr>
            <a:endParaRPr lang="en-US" dirty="0">
              <a:solidFill>
                <a:schemeClr val="bg1"/>
              </a:solidFill>
            </a:endParaRPr>
          </a:p>
          <a:p>
            <a:pPr>
              <a:buFontTx/>
              <a:buNone/>
              <a:defRPr/>
            </a:pPr>
            <a:r>
              <a:rPr lang="en-US" b="1" dirty="0">
                <a:solidFill>
                  <a:schemeClr val="bg1"/>
                </a:solidFill>
              </a:rPr>
              <a:t>3- Hemodynamic Context: </a:t>
            </a:r>
            <a:r>
              <a:rPr lang="en-US" dirty="0">
                <a:solidFill>
                  <a:schemeClr val="bg1"/>
                </a:solidFill>
              </a:rPr>
              <a:t>HVPG measurement</a:t>
            </a:r>
          </a:p>
          <a:p>
            <a:pPr>
              <a:buFontTx/>
              <a:buNone/>
              <a:defRPr/>
            </a:pPr>
            <a:endParaRPr lang="en-US" dirty="0">
              <a:solidFill>
                <a:schemeClr val="bg1"/>
              </a:solidFill>
            </a:endParaRPr>
          </a:p>
          <a:p>
            <a:pPr>
              <a:buFontTx/>
              <a:buNone/>
              <a:defRPr/>
            </a:pPr>
            <a:r>
              <a:rPr lang="en-US" b="1" dirty="0">
                <a:solidFill>
                  <a:schemeClr val="bg1"/>
                </a:solidFill>
              </a:rPr>
              <a:t>4-Liver stiffness Measurement: TE </a:t>
            </a:r>
            <a:r>
              <a:rPr lang="en-US" dirty="0">
                <a:solidFill>
                  <a:schemeClr val="bg1"/>
                </a:solidFill>
              </a:rPr>
              <a:t>score</a:t>
            </a:r>
          </a:p>
          <a:p>
            <a:pPr>
              <a:buFontTx/>
              <a:buNone/>
              <a:defRPr/>
            </a:pPr>
            <a:endParaRPr lang="en-US" dirty="0">
              <a:solidFill>
                <a:schemeClr val="bg1"/>
              </a:solidFill>
            </a:endParaRPr>
          </a:p>
          <a:p>
            <a:pPr>
              <a:buFontTx/>
              <a:buNone/>
              <a:defRPr/>
            </a:pPr>
            <a:r>
              <a:rPr lang="en-US" dirty="0">
                <a:solidFill>
                  <a:schemeClr val="bg1"/>
                </a:solidFill>
              </a:rPr>
              <a:t>5-</a:t>
            </a:r>
            <a:r>
              <a:rPr lang="en-US" b="1" dirty="0">
                <a:solidFill>
                  <a:schemeClr val="bg1"/>
                </a:solidFill>
              </a:rPr>
              <a:t> Biological Context:</a:t>
            </a:r>
            <a:r>
              <a:rPr lang="en-US" dirty="0">
                <a:solidFill>
                  <a:schemeClr val="bg1"/>
                </a:solidFill>
              </a:rPr>
              <a:t> Matrix modification with cross-linking, </a:t>
            </a:r>
            <a:r>
              <a:rPr lang="en-US" dirty="0" err="1">
                <a:solidFill>
                  <a:schemeClr val="bg1"/>
                </a:solidFill>
              </a:rPr>
              <a:t>elastin</a:t>
            </a:r>
            <a:r>
              <a:rPr lang="en-US" dirty="0">
                <a:solidFill>
                  <a:schemeClr val="bg1"/>
                </a:solidFill>
              </a:rPr>
              <a:t>-rich scars,  vascular extinction and  </a:t>
            </a:r>
            <a:r>
              <a:rPr lang="en-US" dirty="0" err="1">
                <a:solidFill>
                  <a:schemeClr val="bg1"/>
                </a:solidFill>
              </a:rPr>
              <a:t>septal</a:t>
            </a:r>
            <a:r>
              <a:rPr lang="en-US" dirty="0">
                <a:solidFill>
                  <a:schemeClr val="bg1"/>
                </a:solidFill>
              </a:rPr>
              <a:t> </a:t>
            </a:r>
            <a:r>
              <a:rPr lang="en-US" dirty="0" err="1">
                <a:solidFill>
                  <a:schemeClr val="bg1"/>
                </a:solidFill>
              </a:rPr>
              <a:t>neovascularization</a:t>
            </a:r>
            <a:r>
              <a:rPr lang="en-US" dirty="0">
                <a:solidFill>
                  <a:schemeClr val="bg1"/>
                </a:solidFill>
              </a:rPr>
              <a:t>.</a:t>
            </a:r>
          </a:p>
        </p:txBody>
      </p:sp>
    </p:spTree>
    <p:extLst>
      <p:ext uri="{BB962C8B-B14F-4D97-AF65-F5344CB8AC3E}">
        <p14:creationId xmlns:p14="http://schemas.microsoft.com/office/powerpoint/2010/main" val="900491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1524000" y="274638"/>
            <a:ext cx="9144000" cy="1143000"/>
          </a:xfrm>
        </p:spPr>
        <p:txBody>
          <a:bodyPr>
            <a:normAutofit fontScale="90000"/>
          </a:bodyPr>
          <a:lstStyle/>
          <a:p>
            <a:r>
              <a:rPr lang="en-US" sz="3200" b="1" dirty="0">
                <a:solidFill>
                  <a:srgbClr val="00FFFF"/>
                </a:solidFill>
              </a:rPr>
              <a:t>Classification of chronic liver disease based on histological, clinical, hemodynamic, and biological parameters</a:t>
            </a:r>
            <a:endParaRPr lang="en-US" sz="4000" b="1" dirty="0">
              <a:solidFill>
                <a:srgbClr val="00FFFF"/>
              </a:solidFill>
            </a:endParaRPr>
          </a:p>
        </p:txBody>
      </p:sp>
      <p:pic>
        <p:nvPicPr>
          <p:cNvPr id="140291" name="Picture 2"/>
          <p:cNvPicPr>
            <a:picLocks noGrp="1" noChangeAspect="1" noChangeArrowheads="1"/>
          </p:cNvPicPr>
          <p:nvPr>
            <p:ph idx="1"/>
          </p:nvPr>
        </p:nvPicPr>
        <p:blipFill>
          <a:blip r:embed="rId2" cstate="print"/>
          <a:srcRect/>
          <a:stretch>
            <a:fillRect/>
          </a:stretch>
        </p:blipFill>
        <p:spPr>
          <a:xfrm>
            <a:off x="1981200" y="1801813"/>
            <a:ext cx="8229600" cy="4305300"/>
          </a:xfrm>
        </p:spPr>
      </p:pic>
      <p:sp>
        <p:nvSpPr>
          <p:cNvPr id="4" name="TextBox 3"/>
          <p:cNvSpPr txBox="1"/>
          <p:nvPr/>
        </p:nvSpPr>
        <p:spPr>
          <a:xfrm>
            <a:off x="2362200" y="6400800"/>
            <a:ext cx="3733138" cy="369332"/>
          </a:xfrm>
          <a:prstGeom prst="rect">
            <a:avLst/>
          </a:prstGeom>
          <a:noFill/>
        </p:spPr>
        <p:txBody>
          <a:bodyPr wrap="none" rtlCol="0">
            <a:spAutoFit/>
          </a:bodyPr>
          <a:lstStyle/>
          <a:p>
            <a:r>
              <a:rPr lang="en-US" dirty="0">
                <a:solidFill>
                  <a:prstClr val="white"/>
                </a:solidFill>
                <a:latin typeface="Calibri"/>
              </a:rPr>
              <a:t>Garcia- </a:t>
            </a:r>
            <a:r>
              <a:rPr lang="en-US" dirty="0" err="1">
                <a:solidFill>
                  <a:prstClr val="white"/>
                </a:solidFill>
                <a:latin typeface="Calibri"/>
              </a:rPr>
              <a:t>Tsao</a:t>
            </a:r>
            <a:r>
              <a:rPr lang="en-US" dirty="0">
                <a:solidFill>
                  <a:prstClr val="white"/>
                </a:solidFill>
                <a:latin typeface="Calibri"/>
              </a:rPr>
              <a:t> G  et al  Hepatology 2010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orel066"/>
          <p:cNvPicPr>
            <a:picLocks noChangeAspect="1" noChangeArrowheads="1"/>
          </p:cNvPicPr>
          <p:nvPr/>
        </p:nvPicPr>
        <p:blipFill>
          <a:blip r:embed="rId2" cstate="print"/>
          <a:srcRect/>
          <a:stretch>
            <a:fillRect/>
          </a:stretch>
        </p:blipFill>
        <p:spPr bwMode="auto">
          <a:xfrm>
            <a:off x="1524000" y="82550"/>
            <a:ext cx="9144000" cy="66929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a:solidFill>
                  <a:srgbClr val="00FFFF"/>
                </a:solidFill>
              </a:rPr>
              <a:t>Therapeutic strategies for hepatic fibrosis</a:t>
            </a:r>
          </a:p>
        </p:txBody>
      </p:sp>
      <p:sp>
        <p:nvSpPr>
          <p:cNvPr id="151555" name="Content Placeholder 2"/>
          <p:cNvSpPr>
            <a:spLocks noGrp="1"/>
          </p:cNvSpPr>
          <p:nvPr>
            <p:ph idx="1"/>
          </p:nvPr>
        </p:nvSpPr>
        <p:spPr>
          <a:xfrm>
            <a:off x="1524000" y="1600200"/>
            <a:ext cx="9144000" cy="5257800"/>
          </a:xfrm>
        </p:spPr>
        <p:txBody>
          <a:bodyPr/>
          <a:lstStyle/>
          <a:p>
            <a:r>
              <a:rPr lang="en-US" dirty="0">
                <a:solidFill>
                  <a:srgbClr val="FFFF00"/>
                </a:solidFill>
              </a:rPr>
              <a:t>Remove injurious stimuli: </a:t>
            </a:r>
            <a:r>
              <a:rPr lang="en-US" dirty="0">
                <a:solidFill>
                  <a:schemeClr val="bg1"/>
                </a:solidFill>
              </a:rPr>
              <a:t>D/C Alcohol, RX of HBV, HCV, Wilson’s ,Hemochromatosis…</a:t>
            </a:r>
          </a:p>
          <a:p>
            <a:r>
              <a:rPr lang="en-US" dirty="0">
                <a:solidFill>
                  <a:srgbClr val="FFFF00"/>
                </a:solidFill>
              </a:rPr>
              <a:t>Suppress hepatic inflammation: </a:t>
            </a:r>
            <a:r>
              <a:rPr lang="en-US" dirty="0">
                <a:solidFill>
                  <a:schemeClr val="bg1"/>
                </a:solidFill>
              </a:rPr>
              <a:t>Steroid in AIH, Alcohol, TNF-</a:t>
            </a:r>
            <a:r>
              <a:rPr lang="en-US" dirty="0" err="1">
                <a:solidFill>
                  <a:schemeClr val="bg1"/>
                </a:solidFill>
              </a:rPr>
              <a:t>alfa</a:t>
            </a:r>
            <a:r>
              <a:rPr lang="en-US" dirty="0">
                <a:solidFill>
                  <a:schemeClr val="bg1"/>
                </a:solidFill>
              </a:rPr>
              <a:t>, UDCA</a:t>
            </a:r>
          </a:p>
          <a:p>
            <a:r>
              <a:rPr lang="en-US" dirty="0">
                <a:solidFill>
                  <a:srgbClr val="FFFF00"/>
                </a:solidFill>
              </a:rPr>
              <a:t>Down regulate satellite cell activation</a:t>
            </a:r>
            <a:r>
              <a:rPr lang="en-US" sz="1800" dirty="0">
                <a:solidFill>
                  <a:srgbClr val="FFFF00"/>
                </a:solidFill>
              </a:rPr>
              <a:t>: </a:t>
            </a:r>
            <a:r>
              <a:rPr lang="en-US" sz="2400" dirty="0">
                <a:solidFill>
                  <a:schemeClr val="bg1"/>
                </a:solidFill>
              </a:rPr>
              <a:t>Cytokine-directed therapy</a:t>
            </a:r>
            <a:r>
              <a:rPr lang="en-US" sz="1800" dirty="0">
                <a:solidFill>
                  <a:schemeClr val="bg1"/>
                </a:solidFill>
              </a:rPr>
              <a:t>(TGF-beta antagonists  </a:t>
            </a:r>
            <a:r>
              <a:rPr lang="en-US" sz="1800" dirty="0" err="1">
                <a:solidFill>
                  <a:schemeClr val="bg1"/>
                </a:solidFill>
              </a:rPr>
              <a:t>Endothelin</a:t>
            </a:r>
            <a:r>
              <a:rPr lang="en-US" sz="1800" dirty="0">
                <a:solidFill>
                  <a:schemeClr val="bg1"/>
                </a:solidFill>
              </a:rPr>
              <a:t> receptor antagonists  Hepatic growth factor) </a:t>
            </a:r>
            <a:r>
              <a:rPr lang="en-US" sz="1800" dirty="0"/>
              <a:t>.</a:t>
            </a:r>
          </a:p>
          <a:p>
            <a:r>
              <a:rPr lang="en-US" dirty="0">
                <a:solidFill>
                  <a:srgbClr val="FFFF00"/>
                </a:solidFill>
              </a:rPr>
              <a:t>Promote matrix degradation: </a:t>
            </a:r>
            <a:r>
              <a:rPr lang="en-US" dirty="0">
                <a:solidFill>
                  <a:schemeClr val="bg1"/>
                </a:solidFill>
              </a:rPr>
              <a:t>Target degradation of interstitial-type matrix</a:t>
            </a:r>
            <a:r>
              <a:rPr lang="en-US" sz="2000" dirty="0">
                <a:solidFill>
                  <a:schemeClr val="bg1"/>
                </a:solidFill>
              </a:rPr>
              <a:t>, rather than basement membrane-type matrix : TGF-beta antagonists, </a:t>
            </a:r>
            <a:r>
              <a:rPr lang="en-US" sz="2000" dirty="0" err="1">
                <a:solidFill>
                  <a:schemeClr val="bg1"/>
                </a:solidFill>
              </a:rPr>
              <a:t>relaxin</a:t>
            </a:r>
            <a:r>
              <a:rPr lang="en-US" sz="2000"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93705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apture-241"/>
          <p:cNvPicPr>
            <a:picLocks noChangeAspect="1" noChangeArrowheads="1"/>
          </p:cNvPicPr>
          <p:nvPr/>
        </p:nvPicPr>
        <p:blipFill>
          <a:blip r:embed="rId2" cstate="print"/>
          <a:srcRect/>
          <a:stretch>
            <a:fillRect/>
          </a:stretch>
        </p:blipFill>
        <p:spPr bwMode="auto">
          <a:xfrm>
            <a:off x="1524000" y="652463"/>
            <a:ext cx="9144000" cy="555466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AA1E-E8AA-4C92-9528-FFAC3F65DCDC}"/>
              </a:ext>
            </a:extLst>
          </p:cNvPr>
          <p:cNvSpPr>
            <a:spLocks noGrp="1"/>
          </p:cNvSpPr>
          <p:nvPr>
            <p:ph type="ctrTitle"/>
          </p:nvPr>
        </p:nvSpPr>
        <p:spPr/>
        <p:txBody>
          <a:bodyPr/>
          <a:lstStyle/>
          <a:p>
            <a:r>
              <a:rPr lang="en-US" dirty="0"/>
              <a:t>Experience at Shariati Hospital liver clinics</a:t>
            </a:r>
          </a:p>
        </p:txBody>
      </p:sp>
      <p:sp>
        <p:nvSpPr>
          <p:cNvPr id="3" name="Subtitle 2">
            <a:extLst>
              <a:ext uri="{FF2B5EF4-FFF2-40B4-BE49-F238E27FC236}">
                <a16:creationId xmlns:a16="http://schemas.microsoft.com/office/drawing/2014/main" id="{C0377E16-570F-4C63-BA85-61375F0A5D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6873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2209800" y="2286000"/>
            <a:ext cx="7772400" cy="1143000"/>
          </a:xfrm>
        </p:spPr>
        <p:txBody>
          <a:bodyPr anchor="ctr"/>
          <a:lstStyle/>
          <a:p>
            <a:r>
              <a:rPr lang="en-US" sz="4400">
                <a:solidFill>
                  <a:schemeClr val="accent2"/>
                </a:solidFill>
              </a:rPr>
              <a:t>Chronic HBV hepatitis</a:t>
            </a:r>
          </a:p>
        </p:txBody>
      </p:sp>
      <p:sp>
        <p:nvSpPr>
          <p:cNvPr id="64515" name="Rectangle 3"/>
          <p:cNvSpPr>
            <a:spLocks noGrp="1" noChangeArrowheads="1"/>
          </p:cNvSpPr>
          <p:nvPr>
            <p:ph type="subTitle" idx="1"/>
          </p:nvPr>
        </p:nvSpPr>
        <p:spPr>
          <a:xfrm>
            <a:off x="2895600" y="3886200"/>
            <a:ext cx="6400800" cy="1752600"/>
          </a:xfrm>
        </p:spPr>
        <p:txBody>
          <a:bodyPr/>
          <a:lstStyle/>
          <a:p>
            <a:r>
              <a:rPr lang="en-US" sz="3200">
                <a:solidFill>
                  <a:srgbClr val="CC3300"/>
                </a:solidFill>
              </a:rPr>
              <a:t>Rx course:1375-1380</a:t>
            </a:r>
          </a:p>
        </p:txBody>
      </p:sp>
    </p:spTree>
    <p:extLst>
      <p:ext uri="{BB962C8B-B14F-4D97-AF65-F5344CB8AC3E}">
        <p14:creationId xmlns:p14="http://schemas.microsoft.com/office/powerpoint/2010/main" val="77191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Untitled-10-1 copy-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81400"/>
            <a:ext cx="20369213" cy="1455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39" name="Text Box 3"/>
          <p:cNvSpPr txBox="1">
            <a:spLocks noChangeArrowheads="1"/>
          </p:cNvSpPr>
          <p:nvPr/>
        </p:nvSpPr>
        <p:spPr bwMode="auto">
          <a:xfrm>
            <a:off x="3413125" y="1489076"/>
            <a:ext cx="1585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CC3300"/>
                </a:solidFill>
                <a:effectLst/>
                <a:uLnTx/>
                <a:uFillTx/>
                <a:latin typeface="Times New Roman"/>
                <a:ea typeface="+mn-ea"/>
                <a:cs typeface="Times New Roman (Arabic)" panose="02020603050405020304" pitchFamily="18" charset="0"/>
              </a:rPr>
              <a:t>1375stage6</a:t>
            </a:r>
          </a:p>
        </p:txBody>
      </p:sp>
      <p:sp>
        <p:nvSpPr>
          <p:cNvPr id="65540" name="Text Box 4"/>
          <p:cNvSpPr txBox="1">
            <a:spLocks noChangeArrowheads="1"/>
          </p:cNvSpPr>
          <p:nvPr/>
        </p:nvSpPr>
        <p:spPr bwMode="auto">
          <a:xfrm>
            <a:off x="3048001" y="3470275"/>
            <a:ext cx="169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CC3300"/>
                </a:solidFill>
                <a:effectLst/>
                <a:uLnTx/>
                <a:uFillTx/>
                <a:latin typeface="Times New Roman"/>
                <a:ea typeface="+mn-ea"/>
                <a:cs typeface="Times New Roman (Arabic)" panose="02020603050405020304" pitchFamily="18" charset="0"/>
              </a:rPr>
              <a:t>1379</a:t>
            </a:r>
            <a:r>
              <a:rPr kumimoji="0" lang="en-US" altLang="en-US" sz="2400" b="0" i="0" u="none" strike="noStrike" kern="1200" cap="none" spc="0" normalizeH="0" baseline="0" noProof="0">
                <a:ln>
                  <a:noFill/>
                </a:ln>
                <a:solidFill>
                  <a:srgbClr val="CC3300"/>
                </a:solidFill>
                <a:effectLst/>
                <a:uLnTx/>
                <a:uFillTx/>
                <a:latin typeface="Times New Roman"/>
                <a:ea typeface="+mn-ea"/>
                <a:cs typeface="Times New Roman (Arabic)" panose="02020603050405020304" pitchFamily="18" charset="0"/>
              </a:rPr>
              <a:t>stag2</a:t>
            </a:r>
            <a:endParaRPr kumimoji="0" lang="en-US" sz="2400" b="0" i="0" u="none" strike="noStrike" kern="1200" cap="none" spc="0" normalizeH="0" baseline="0" noProof="0">
              <a:ln>
                <a:noFill/>
              </a:ln>
              <a:solidFill>
                <a:srgbClr val="CC3300"/>
              </a:solidFill>
              <a:effectLst/>
              <a:uLnTx/>
              <a:uFillTx/>
              <a:latin typeface="Times New Roman"/>
              <a:ea typeface="+mn-ea"/>
              <a:cs typeface="Times New Roman (Arabic)" panose="02020603050405020304" pitchFamily="18" charset="0"/>
            </a:endParaRPr>
          </a:p>
        </p:txBody>
      </p:sp>
      <p:sp>
        <p:nvSpPr>
          <p:cNvPr id="65541" name="Text Box 5"/>
          <p:cNvSpPr txBox="1">
            <a:spLocks noChangeArrowheads="1"/>
          </p:cNvSpPr>
          <p:nvPr/>
        </p:nvSpPr>
        <p:spPr bwMode="auto">
          <a:xfrm>
            <a:off x="3794125" y="4994276"/>
            <a:ext cx="1585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CC3300"/>
                </a:solidFill>
                <a:effectLst/>
                <a:uLnTx/>
                <a:uFillTx/>
                <a:latin typeface="Times New Roman"/>
                <a:ea typeface="+mn-ea"/>
                <a:cs typeface="Times New Roman (Arabic)" panose="02020603050405020304" pitchFamily="18" charset="0"/>
              </a:rPr>
              <a:t>1380stage0</a:t>
            </a:r>
          </a:p>
        </p:txBody>
      </p:sp>
      <p:sp>
        <p:nvSpPr>
          <p:cNvPr id="65542" name="Line 6"/>
          <p:cNvSpPr>
            <a:spLocks noChangeShapeType="1"/>
          </p:cNvSpPr>
          <p:nvPr/>
        </p:nvSpPr>
        <p:spPr bwMode="auto">
          <a:xfrm>
            <a:off x="7086600" y="2286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3333CC"/>
              </a:solidFill>
              <a:effectLst/>
              <a:uLnTx/>
              <a:uFillTx/>
              <a:latin typeface="Times New Roman"/>
              <a:ea typeface="+mn-ea"/>
              <a:cs typeface="+mn-cs"/>
            </a:endParaRPr>
          </a:p>
        </p:txBody>
      </p:sp>
      <p:sp>
        <p:nvSpPr>
          <p:cNvPr id="65543" name="Line 7"/>
          <p:cNvSpPr>
            <a:spLocks noChangeShapeType="1"/>
          </p:cNvSpPr>
          <p:nvPr/>
        </p:nvSpPr>
        <p:spPr bwMode="auto">
          <a:xfrm>
            <a:off x="7086600" y="4419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3333CC"/>
              </a:solidFill>
              <a:effectLst/>
              <a:uLnTx/>
              <a:uFillTx/>
              <a:latin typeface="Times New Roman"/>
              <a:ea typeface="+mn-ea"/>
              <a:cs typeface="+mn-cs"/>
            </a:endParaRPr>
          </a:p>
        </p:txBody>
      </p:sp>
      <p:sp>
        <p:nvSpPr>
          <p:cNvPr id="65544" name="Rectangle 8"/>
          <p:cNvSpPr>
            <a:spLocks noChangeArrowheads="1"/>
          </p:cNvSpPr>
          <p:nvPr/>
        </p:nvSpPr>
        <p:spPr bwMode="auto">
          <a:xfrm>
            <a:off x="1524001" y="6035676"/>
            <a:ext cx="83677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Times New Roman"/>
                <a:ea typeface="+mn-ea"/>
                <a:cs typeface="+mn-cs"/>
              </a:rPr>
              <a:t>There is the possibility that the changes could have been accounted for by variation in sampling on liver biopsy?!</a:t>
            </a:r>
          </a:p>
        </p:txBody>
      </p:sp>
    </p:spTree>
    <p:extLst>
      <p:ext uri="{BB962C8B-B14F-4D97-AF65-F5344CB8AC3E}">
        <p14:creationId xmlns:p14="http://schemas.microsoft.com/office/powerpoint/2010/main" val="47770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2209800" y="2130426"/>
            <a:ext cx="7772400" cy="1470025"/>
          </a:xfrm>
        </p:spPr>
        <p:txBody>
          <a:bodyPr anchor="ctr"/>
          <a:lstStyle/>
          <a:p>
            <a:r>
              <a:rPr lang="en-US" sz="4400"/>
              <a:t>Chronic HCV heptitis</a:t>
            </a:r>
          </a:p>
        </p:txBody>
      </p:sp>
      <p:sp>
        <p:nvSpPr>
          <p:cNvPr id="66563" name="Rectangle 3"/>
          <p:cNvSpPr>
            <a:spLocks noGrp="1" noChangeArrowheads="1"/>
          </p:cNvSpPr>
          <p:nvPr>
            <p:ph type="subTitle" idx="1"/>
          </p:nvPr>
        </p:nvSpPr>
        <p:spPr>
          <a:xfrm>
            <a:off x="2895600" y="3886200"/>
            <a:ext cx="6400800" cy="1752600"/>
          </a:xfrm>
        </p:spPr>
        <p:txBody>
          <a:bodyPr/>
          <a:lstStyle/>
          <a:p>
            <a:r>
              <a:rPr lang="en-US" sz="3200"/>
              <a:t>Rx course:1377-1380</a:t>
            </a:r>
          </a:p>
        </p:txBody>
      </p:sp>
    </p:spTree>
    <p:extLst>
      <p:ext uri="{BB962C8B-B14F-4D97-AF65-F5344CB8AC3E}">
        <p14:creationId xmlns:p14="http://schemas.microsoft.com/office/powerpoint/2010/main" val="1075330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67586" name="Picture 2" descr="hoda bandarinej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90800"/>
            <a:ext cx="27725688" cy="14258925"/>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p:cNvSpPr txBox="1">
            <a:spLocks noChangeArrowheads="1"/>
          </p:cNvSpPr>
          <p:nvPr/>
        </p:nvSpPr>
        <p:spPr bwMode="auto">
          <a:xfrm>
            <a:off x="-5943600" y="1828801"/>
            <a:ext cx="396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588" name="Text Box 4"/>
          <p:cNvSpPr txBox="1">
            <a:spLocks noChangeArrowheads="1"/>
          </p:cNvSpPr>
          <p:nvPr/>
        </p:nvSpPr>
        <p:spPr bwMode="auto">
          <a:xfrm>
            <a:off x="-12954000" y="2057400"/>
            <a:ext cx="7924800" cy="37623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rPr>
              <a:t>1377-stage3</a:t>
            </a:r>
          </a:p>
        </p:txBody>
      </p:sp>
      <p:sp>
        <p:nvSpPr>
          <p:cNvPr id="67589" name="Text Box 5"/>
          <p:cNvSpPr txBox="1">
            <a:spLocks noChangeArrowheads="1"/>
          </p:cNvSpPr>
          <p:nvPr/>
        </p:nvSpPr>
        <p:spPr bwMode="auto">
          <a:xfrm>
            <a:off x="1905001" y="4876800"/>
            <a:ext cx="1463675" cy="37623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rPr>
              <a:t>1380-stage0</a:t>
            </a:r>
          </a:p>
        </p:txBody>
      </p:sp>
      <p:sp>
        <p:nvSpPr>
          <p:cNvPr id="67590" name="Text Box 6"/>
          <p:cNvSpPr txBox="1">
            <a:spLocks noChangeArrowheads="1"/>
          </p:cNvSpPr>
          <p:nvPr/>
        </p:nvSpPr>
        <p:spPr bwMode="auto">
          <a:xfrm>
            <a:off x="1905001" y="2743200"/>
            <a:ext cx="1463675" cy="37623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333CC"/>
                </a:solidFill>
                <a:effectLst/>
                <a:uLnTx/>
                <a:uFillTx/>
                <a:latin typeface="Arial" panose="020B0604020202020204" pitchFamily="34" charset="0"/>
                <a:ea typeface="+mn-ea"/>
                <a:cs typeface="Arial" panose="020B0604020202020204" pitchFamily="34" charset="0"/>
              </a:rPr>
              <a:t>1377-stage3</a:t>
            </a:r>
          </a:p>
        </p:txBody>
      </p:sp>
      <p:sp>
        <p:nvSpPr>
          <p:cNvPr id="67591" name="Line 7"/>
          <p:cNvSpPr>
            <a:spLocks noChangeShapeType="1"/>
          </p:cNvSpPr>
          <p:nvPr/>
        </p:nvSpPr>
        <p:spPr bwMode="auto">
          <a:xfrm>
            <a:off x="6629400" y="3276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3333CC"/>
              </a:solidFill>
              <a:effectLst/>
              <a:uLnTx/>
              <a:uFillTx/>
              <a:latin typeface="Times New Roman"/>
              <a:ea typeface="+mn-ea"/>
              <a:cs typeface="+mn-cs"/>
            </a:endParaRPr>
          </a:p>
        </p:txBody>
      </p:sp>
    </p:spTree>
    <p:extLst>
      <p:ext uri="{BB962C8B-B14F-4D97-AF65-F5344CB8AC3E}">
        <p14:creationId xmlns:p14="http://schemas.microsoft.com/office/powerpoint/2010/main" val="2134752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2209800" y="2286000"/>
            <a:ext cx="7772400" cy="1143000"/>
          </a:xfrm>
        </p:spPr>
        <p:txBody>
          <a:bodyPr anchor="ctr"/>
          <a:lstStyle/>
          <a:p>
            <a:r>
              <a:rPr lang="en-US" altLang="en-US" sz="4400">
                <a:solidFill>
                  <a:schemeClr val="accent2"/>
                </a:solidFill>
              </a:rPr>
              <a:t>AUTOIMMUNE HEPATITIS</a:t>
            </a:r>
            <a:endParaRPr lang="en-US" sz="4400">
              <a:solidFill>
                <a:schemeClr val="accent2"/>
              </a:solidFill>
            </a:endParaRPr>
          </a:p>
        </p:txBody>
      </p:sp>
      <p:sp>
        <p:nvSpPr>
          <p:cNvPr id="68611" name="Rectangle 3"/>
          <p:cNvSpPr>
            <a:spLocks noGrp="1" noChangeArrowheads="1"/>
          </p:cNvSpPr>
          <p:nvPr>
            <p:ph type="subTitle" idx="1"/>
          </p:nvPr>
        </p:nvSpPr>
        <p:spPr>
          <a:xfrm>
            <a:off x="2895600" y="3886200"/>
            <a:ext cx="6400800" cy="1752600"/>
          </a:xfrm>
        </p:spPr>
        <p:txBody>
          <a:bodyPr/>
          <a:lstStyle/>
          <a:p>
            <a:r>
              <a:rPr lang="en-US" sz="3200">
                <a:solidFill>
                  <a:schemeClr val="tx2"/>
                </a:solidFill>
              </a:rPr>
              <a:t>Rx course:1377-1380</a:t>
            </a:r>
          </a:p>
        </p:txBody>
      </p:sp>
    </p:spTree>
    <p:extLst>
      <p:ext uri="{BB962C8B-B14F-4D97-AF65-F5344CB8AC3E}">
        <p14:creationId xmlns:p14="http://schemas.microsoft.com/office/powerpoint/2010/main" val="3003365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no cop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305925" cy="6988175"/>
          </a:xfrm>
          <a:prstGeom prst="rect">
            <a:avLst/>
          </a:prstGeom>
          <a:noFill/>
          <a:extLst>
            <a:ext uri="{909E8E84-426E-40DD-AFC4-6F175D3DCCD1}">
              <a14:hiddenFill xmlns:a14="http://schemas.microsoft.com/office/drawing/2010/main">
                <a:solidFill>
                  <a:srgbClr val="FFFFFF"/>
                </a:solidFill>
              </a14:hiddenFill>
            </a:ext>
          </a:extLst>
        </p:spPr>
      </p:pic>
      <p:sp>
        <p:nvSpPr>
          <p:cNvPr id="69635" name="Line 3"/>
          <p:cNvSpPr>
            <a:spLocks noChangeShapeType="1"/>
          </p:cNvSpPr>
          <p:nvPr/>
        </p:nvSpPr>
        <p:spPr bwMode="auto">
          <a:xfrm>
            <a:off x="6629400" y="15240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3333CC"/>
              </a:solidFill>
              <a:effectLst/>
              <a:uLnTx/>
              <a:uFillTx/>
              <a:latin typeface="Times New Roman"/>
              <a:ea typeface="+mn-ea"/>
              <a:cs typeface="+mn-cs"/>
            </a:endParaRPr>
          </a:p>
        </p:txBody>
      </p:sp>
      <p:sp>
        <p:nvSpPr>
          <p:cNvPr id="69636" name="Line 4"/>
          <p:cNvSpPr>
            <a:spLocks noChangeShapeType="1"/>
          </p:cNvSpPr>
          <p:nvPr/>
        </p:nvSpPr>
        <p:spPr bwMode="auto">
          <a:xfrm>
            <a:off x="6477000" y="38100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3333CC"/>
              </a:solidFill>
              <a:effectLst/>
              <a:uLnTx/>
              <a:uFillTx/>
              <a:latin typeface="Times New Roman"/>
              <a:ea typeface="+mn-ea"/>
              <a:cs typeface="+mn-cs"/>
            </a:endParaRPr>
          </a:p>
        </p:txBody>
      </p:sp>
      <p:sp>
        <p:nvSpPr>
          <p:cNvPr id="69637" name="Text Box 5"/>
          <p:cNvSpPr txBox="1">
            <a:spLocks noChangeArrowheads="1"/>
          </p:cNvSpPr>
          <p:nvPr/>
        </p:nvSpPr>
        <p:spPr bwMode="auto">
          <a:xfrm>
            <a:off x="2879725" y="803276"/>
            <a:ext cx="1585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a:ea typeface="+mn-ea"/>
                <a:cs typeface="Times New Roman (Arabic)" panose="02020603050405020304" pitchFamily="18" charset="0"/>
              </a:rPr>
              <a:t>1377stage3</a:t>
            </a:r>
          </a:p>
        </p:txBody>
      </p:sp>
      <p:sp>
        <p:nvSpPr>
          <p:cNvPr id="69638" name="Text Box 6"/>
          <p:cNvSpPr txBox="1">
            <a:spLocks noChangeArrowheads="1"/>
          </p:cNvSpPr>
          <p:nvPr/>
        </p:nvSpPr>
        <p:spPr bwMode="auto">
          <a:xfrm>
            <a:off x="2651125" y="2860676"/>
            <a:ext cx="1585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a:ea typeface="+mn-ea"/>
                <a:cs typeface="Times New Roman (Arabic)" panose="02020603050405020304" pitchFamily="18" charset="0"/>
              </a:rPr>
              <a:t>1379stage2</a:t>
            </a:r>
          </a:p>
        </p:txBody>
      </p:sp>
      <p:sp>
        <p:nvSpPr>
          <p:cNvPr id="69639" name="Text Box 7"/>
          <p:cNvSpPr txBox="1">
            <a:spLocks noChangeArrowheads="1"/>
          </p:cNvSpPr>
          <p:nvPr/>
        </p:nvSpPr>
        <p:spPr bwMode="auto">
          <a:xfrm>
            <a:off x="2422525" y="5222876"/>
            <a:ext cx="1585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a:ea typeface="+mn-ea"/>
                <a:cs typeface="Times New Roman (Arabic)" panose="02020603050405020304" pitchFamily="18" charset="0"/>
              </a:rPr>
              <a:t>1380stage0</a:t>
            </a:r>
          </a:p>
        </p:txBody>
      </p:sp>
    </p:spTree>
    <p:extLst>
      <p:ext uri="{BB962C8B-B14F-4D97-AF65-F5344CB8AC3E}">
        <p14:creationId xmlns:p14="http://schemas.microsoft.com/office/powerpoint/2010/main" val="2566683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fibrosis b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70662" name="Text Box 6"/>
          <p:cNvSpPr txBox="1">
            <a:spLocks noChangeArrowheads="1"/>
          </p:cNvSpPr>
          <p:nvPr/>
        </p:nvSpPr>
        <p:spPr bwMode="auto">
          <a:xfrm>
            <a:off x="2193926" y="6289675"/>
            <a:ext cx="396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a:ea typeface="+mn-ea"/>
                <a:cs typeface="+mn-cs"/>
              </a:rPr>
              <a:t>New Engl J med 2001;344,418</a:t>
            </a:r>
            <a:endParaRPr kumimoji="0" lang="en-GB" sz="2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1177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apture-247"/>
          <p:cNvPicPr>
            <a:picLocks noChangeAspect="1" noChangeArrowheads="1"/>
          </p:cNvPicPr>
          <p:nvPr/>
        </p:nvPicPr>
        <p:blipFill>
          <a:blip r:embed="rId2" cstate="print"/>
          <a:srcRect/>
          <a:stretch>
            <a:fillRect/>
          </a:stretch>
        </p:blipFill>
        <p:spPr bwMode="auto">
          <a:xfrm>
            <a:off x="1524000" y="479425"/>
            <a:ext cx="9144000" cy="590073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cstate="print"/>
          <a:srcRect/>
          <a:stretch>
            <a:fillRect/>
          </a:stretch>
        </p:blipFill>
        <p:spPr bwMode="auto">
          <a:xfrm>
            <a:off x="1601788" y="0"/>
            <a:ext cx="9066212" cy="6324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print"/>
          <a:srcRect/>
          <a:stretch>
            <a:fillRect/>
          </a:stretch>
        </p:blipFill>
        <p:spPr bwMode="auto">
          <a:xfrm>
            <a:off x="1905000" y="1"/>
            <a:ext cx="8763000" cy="68738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651" y="0"/>
            <a:ext cx="11979349" cy="6752946"/>
          </a:xfrm>
          <a:prstGeom prst="rect">
            <a:avLst/>
          </a:prstGeom>
        </p:spPr>
      </p:pic>
    </p:spTree>
    <p:extLst>
      <p:ext uri="{BB962C8B-B14F-4D97-AF65-F5344CB8AC3E}">
        <p14:creationId xmlns:p14="http://schemas.microsoft.com/office/powerpoint/2010/main" val="4111945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p:nvPr>
        </p:nvSpPr>
        <p:spPr/>
        <p:txBody>
          <a:bodyPr/>
          <a:lstStyle/>
          <a:p>
            <a:pPr eaLnBrk="1" hangingPunct="1"/>
            <a:r>
              <a:rPr lang="en-GB" sz="3600">
                <a:solidFill>
                  <a:srgbClr val="66FFFF"/>
                </a:solidFill>
              </a:rPr>
              <a:t>Preventing the progression of disease</a:t>
            </a:r>
            <a:endParaRPr lang="en-US" sz="3600">
              <a:solidFill>
                <a:srgbClr val="66FFFF"/>
              </a:solidFill>
            </a:endParaRPr>
          </a:p>
        </p:txBody>
      </p:sp>
      <p:sp>
        <p:nvSpPr>
          <p:cNvPr id="128003" name="Rectangle 3"/>
          <p:cNvSpPr>
            <a:spLocks noGrp="1" noChangeArrowheads="1"/>
          </p:cNvSpPr>
          <p:nvPr>
            <p:ph type="body" idx="1"/>
          </p:nvPr>
        </p:nvSpPr>
        <p:spPr/>
        <p:txBody>
          <a:bodyPr/>
          <a:lstStyle/>
          <a:p>
            <a:pPr eaLnBrk="1" hangingPunct="1">
              <a:lnSpc>
                <a:spcPct val="90000"/>
              </a:lnSpc>
            </a:pPr>
            <a:r>
              <a:rPr lang="en-GB">
                <a:solidFill>
                  <a:schemeClr val="bg1"/>
                </a:solidFill>
              </a:rPr>
              <a:t>Extensive fibrosis or cirrhosis in patients with well-preserved liver function should no longer be considered untreatable. </a:t>
            </a:r>
          </a:p>
          <a:p>
            <a:pPr eaLnBrk="1" hangingPunct="1">
              <a:lnSpc>
                <a:spcPct val="90000"/>
              </a:lnSpc>
            </a:pPr>
            <a:r>
              <a:rPr lang="en-GB">
                <a:solidFill>
                  <a:schemeClr val="bg1"/>
                </a:solidFill>
              </a:rPr>
              <a:t>Both current and future therapies have the potential for preventing the progression of disease and facilitating endogenous mechanisms that lead to the degradation of extracellular matrix and the regression of fibrosis</a:t>
            </a:r>
            <a:endParaRPr lang="en-US">
              <a:solidFill>
                <a:schemeClr val="bg1"/>
              </a:solidFill>
            </a:endParaRPr>
          </a:p>
        </p:txBody>
      </p:sp>
      <p:sp>
        <p:nvSpPr>
          <p:cNvPr id="128004" name="Rectangle 4"/>
          <p:cNvSpPr>
            <a:spLocks noChangeArrowheads="1"/>
          </p:cNvSpPr>
          <p:nvPr/>
        </p:nvSpPr>
        <p:spPr bwMode="auto">
          <a:xfrm>
            <a:off x="1676400" y="6019800"/>
            <a:ext cx="9372600" cy="641350"/>
          </a:xfrm>
          <a:prstGeom prst="rect">
            <a:avLst/>
          </a:prstGeom>
          <a:noFill/>
          <a:ln w="9525">
            <a:noFill/>
            <a:miter lim="800000"/>
            <a:headEnd/>
            <a:tailEnd/>
          </a:ln>
        </p:spPr>
        <p:txBody>
          <a:bodyPr>
            <a:spAutoFit/>
          </a:bodyPr>
          <a:lstStyle/>
          <a:p>
            <a:r>
              <a:rPr lang="en-GB">
                <a:solidFill>
                  <a:srgbClr val="FFFF00"/>
                </a:solidFill>
                <a:latin typeface="Calibri"/>
              </a:rPr>
              <a:t>1.Malekzadeh et al Reversibility of cirrhosis in HBV  J Clin Gastroel Hept 2004.</a:t>
            </a:r>
          </a:p>
          <a:p>
            <a:r>
              <a:rPr lang="en-GB">
                <a:solidFill>
                  <a:srgbClr val="FFFF00"/>
                </a:solidFill>
                <a:latin typeface="Calibri"/>
              </a:rPr>
              <a:t>2.Malekzadeh et al Reversibility of cirrhosis in autoimmune</a:t>
            </a:r>
            <a:r>
              <a:rPr lang="en-GB">
                <a:solidFill>
                  <a:srgbClr val="006600"/>
                </a:solidFill>
                <a:latin typeface="Calibri"/>
              </a:rPr>
              <a:t> </a:t>
            </a:r>
            <a:r>
              <a:rPr lang="en-GB">
                <a:solidFill>
                  <a:srgbClr val="FFFF00"/>
                </a:solidFill>
                <a:latin typeface="Calibri"/>
              </a:rPr>
              <a:t>hepatitis.Am J Med2004</a:t>
            </a:r>
            <a:endParaRPr lang="en-US">
              <a:solidFill>
                <a:srgbClr val="FFFF00"/>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apture-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44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1"/>
            <a:ext cx="7467600" cy="2667000"/>
          </a:xfrm>
        </p:spPr>
        <p:txBody>
          <a:bodyPr>
            <a:normAutofit fontScale="90000"/>
          </a:bodyPr>
          <a:lstStyle/>
          <a:p>
            <a:r>
              <a:rPr lang="en-US" dirty="0">
                <a:solidFill>
                  <a:schemeClr val="accent3">
                    <a:lumMod val="20000"/>
                    <a:lumOff val="80000"/>
                  </a:schemeClr>
                </a:solidFill>
              </a:rPr>
              <a:t>Regression of cirrhosis during treatment with Tenofovir for chronic hepatitis B: a 5-year open-label follow-up study</a:t>
            </a:r>
          </a:p>
        </p:txBody>
      </p:sp>
      <p:sp>
        <p:nvSpPr>
          <p:cNvPr id="3" name="Subtitle 2"/>
          <p:cNvSpPr>
            <a:spLocks noGrp="1"/>
          </p:cNvSpPr>
          <p:nvPr>
            <p:ph type="subTitle" idx="1"/>
          </p:nvPr>
        </p:nvSpPr>
        <p:spPr>
          <a:xfrm>
            <a:off x="2667000" y="4724400"/>
            <a:ext cx="6400800" cy="1752600"/>
          </a:xfrm>
        </p:spPr>
        <p:txBody>
          <a:bodyPr>
            <a:normAutofit/>
          </a:bodyPr>
          <a:lstStyle/>
          <a:p>
            <a:r>
              <a:rPr lang="en-US" dirty="0">
                <a:solidFill>
                  <a:srgbClr val="FFFF00"/>
                </a:solidFill>
              </a:rPr>
              <a:t>Patrick </a:t>
            </a:r>
            <a:r>
              <a:rPr lang="en-US" dirty="0" err="1">
                <a:solidFill>
                  <a:srgbClr val="FFFF00"/>
                </a:solidFill>
              </a:rPr>
              <a:t>Marcellin</a:t>
            </a:r>
            <a:r>
              <a:rPr lang="en-US" dirty="0">
                <a:solidFill>
                  <a:srgbClr val="FFFF00"/>
                </a:solidFill>
              </a:rPr>
              <a:t> et al </a:t>
            </a:r>
          </a:p>
          <a:p>
            <a:r>
              <a:rPr lang="en-US" dirty="0">
                <a:solidFill>
                  <a:srgbClr val="FFFF00"/>
                </a:solidFill>
              </a:rPr>
              <a:t>Lancet December 10, 2012 :140-6736(12)61425-1</a:t>
            </a:r>
          </a:p>
        </p:txBody>
      </p:sp>
    </p:spTree>
    <p:extLst>
      <p:ext uri="{BB962C8B-B14F-4D97-AF65-F5344CB8AC3E}">
        <p14:creationId xmlns:p14="http://schemas.microsoft.com/office/powerpoint/2010/main" val="3197313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Background</a:t>
            </a:r>
            <a:endParaRPr lang="en-US"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US" b="1" dirty="0">
                <a:solidFill>
                  <a:schemeClr val="bg1"/>
                </a:solidFill>
              </a:rPr>
              <a:t>To assess the effects on fibrosis and cirrhosis of at least 5 years’ treatment with Tenofovir in chronic HBV infection.</a:t>
            </a:r>
            <a:endParaRPr lang="en-US" dirty="0">
              <a:solidFill>
                <a:schemeClr val="bg1"/>
              </a:solidFill>
            </a:endParaRPr>
          </a:p>
        </p:txBody>
      </p:sp>
    </p:spTree>
    <p:extLst>
      <p:ext uri="{BB962C8B-B14F-4D97-AF65-F5344CB8AC3E}">
        <p14:creationId xmlns:p14="http://schemas.microsoft.com/office/powerpoint/2010/main" val="4095186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Methods</a:t>
            </a:r>
            <a:endParaRPr lang="en-US" dirty="0">
              <a:solidFill>
                <a:srgbClr val="FFFF00"/>
              </a:solidFill>
            </a:endParaRPr>
          </a:p>
        </p:txBody>
      </p:sp>
      <p:sp>
        <p:nvSpPr>
          <p:cNvPr id="3" name="Content Placeholder 2"/>
          <p:cNvSpPr>
            <a:spLocks noGrp="1"/>
          </p:cNvSpPr>
          <p:nvPr>
            <p:ph idx="1"/>
          </p:nvPr>
        </p:nvSpPr>
        <p:spPr>
          <a:xfrm>
            <a:off x="1981200" y="1417639"/>
            <a:ext cx="8229600" cy="4708525"/>
          </a:xfrm>
        </p:spPr>
        <p:txBody>
          <a:bodyPr>
            <a:normAutofit fontScale="92500" lnSpcReduction="20000"/>
          </a:bodyPr>
          <a:lstStyle/>
          <a:p>
            <a:r>
              <a:rPr lang="en-US" dirty="0">
                <a:solidFill>
                  <a:schemeClr val="bg1"/>
                </a:solidFill>
              </a:rPr>
              <a:t>After 48 weeks of randomized double-blind comparison (trials NCT00117676 and NCT00116805) of Tenofovir with adefovir, participants (positive or negative for HBeAg) were eligible to enter </a:t>
            </a:r>
            <a:r>
              <a:rPr lang="en-US" dirty="0">
                <a:solidFill>
                  <a:srgbClr val="FFFF00"/>
                </a:solidFill>
              </a:rPr>
              <a:t>a 7-year study of open label Tenofovir treatment,</a:t>
            </a:r>
            <a:r>
              <a:rPr lang="en-US" dirty="0">
                <a:solidFill>
                  <a:schemeClr val="bg1"/>
                </a:solidFill>
              </a:rPr>
              <a:t> with a pre-specified repeat liver biopsy at week 240. </a:t>
            </a:r>
          </a:p>
          <a:p>
            <a:endParaRPr lang="en-US" dirty="0">
              <a:solidFill>
                <a:schemeClr val="bg1"/>
              </a:solidFill>
            </a:endParaRPr>
          </a:p>
          <a:p>
            <a:r>
              <a:rPr lang="en-US" dirty="0">
                <a:solidFill>
                  <a:schemeClr val="bg1"/>
                </a:solidFill>
              </a:rPr>
              <a:t>Histological improvement (≥2 point reduction in Knodell necro-inflammatory score with no worsening ) and regression of fibrosis (≥1 unit decrease by Ishak scoring system).</a:t>
            </a:r>
          </a:p>
        </p:txBody>
      </p:sp>
    </p:spTree>
    <p:extLst>
      <p:ext uri="{BB962C8B-B14F-4D97-AF65-F5344CB8AC3E}">
        <p14:creationId xmlns:p14="http://schemas.microsoft.com/office/powerpoint/2010/main" val="3810395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HCC</a:t>
            </a:r>
          </a:p>
        </p:txBody>
      </p:sp>
      <p:sp>
        <p:nvSpPr>
          <p:cNvPr id="3" name="Content Placeholder 2"/>
          <p:cNvSpPr>
            <a:spLocks noGrp="1"/>
          </p:cNvSpPr>
          <p:nvPr>
            <p:ph idx="1"/>
          </p:nvPr>
        </p:nvSpPr>
        <p:spPr/>
        <p:txBody>
          <a:bodyPr>
            <a:normAutofit/>
          </a:bodyPr>
          <a:lstStyle/>
          <a:p>
            <a:r>
              <a:rPr lang="en-US" sz="3600" dirty="0">
                <a:solidFill>
                  <a:schemeClr val="bg1"/>
                </a:solidFill>
              </a:rPr>
              <a:t>Only 7 (7.3%) of the 96 patients with baseline cirrhosis developed hepatocellular carcinoma (HCC) between week 50 and 206 of therapy.</a:t>
            </a:r>
          </a:p>
          <a:p>
            <a:pPr marL="0" indent="0">
              <a:buNone/>
            </a:pPr>
            <a:endParaRPr lang="en-US" sz="3600" dirty="0">
              <a:solidFill>
                <a:schemeClr val="bg1"/>
              </a:solidFill>
            </a:endParaRPr>
          </a:p>
          <a:p>
            <a:r>
              <a:rPr lang="en-US" sz="3600" dirty="0">
                <a:solidFill>
                  <a:schemeClr val="bg1"/>
                </a:solidFill>
              </a:rPr>
              <a:t>Far lower than the previously reported annual incidence of 2-6% in</a:t>
            </a:r>
          </a:p>
          <a:p>
            <a:r>
              <a:rPr lang="en-US" sz="3600" dirty="0">
                <a:solidFill>
                  <a:schemeClr val="bg1"/>
                </a:solidFill>
              </a:rPr>
              <a:t>untreated cirrhotic patients.</a:t>
            </a:r>
          </a:p>
        </p:txBody>
      </p:sp>
    </p:spTree>
    <p:extLst>
      <p:ext uri="{BB962C8B-B14F-4D97-AF65-F5344CB8AC3E}">
        <p14:creationId xmlns:p14="http://schemas.microsoft.com/office/powerpoint/2010/main" val="3682132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Baseline Cirrhotic Patients</a:t>
            </a:r>
          </a:p>
        </p:txBody>
      </p:sp>
      <p:sp>
        <p:nvSpPr>
          <p:cNvPr id="3" name="Content Placeholder 2"/>
          <p:cNvSpPr>
            <a:spLocks noGrp="1"/>
          </p:cNvSpPr>
          <p:nvPr>
            <p:ph idx="1"/>
          </p:nvPr>
        </p:nvSpPr>
        <p:spPr/>
        <p:txBody>
          <a:bodyPr>
            <a:normAutofit/>
          </a:bodyPr>
          <a:lstStyle/>
          <a:p>
            <a:r>
              <a:rPr lang="en-US" sz="4000" dirty="0">
                <a:solidFill>
                  <a:schemeClr val="bg1"/>
                </a:solidFill>
              </a:rPr>
              <a:t>At baseline, 133 (38.7% of the 344 patients) had Ishak fibrosis scores ≥4, including </a:t>
            </a:r>
            <a:r>
              <a:rPr lang="en-US" sz="4000" dirty="0">
                <a:solidFill>
                  <a:srgbClr val="FFFF00"/>
                </a:solidFill>
              </a:rPr>
              <a:t>96 (28% of 344) had cirrhosis (Ishak fibrosis score ≥5)</a:t>
            </a:r>
            <a:r>
              <a:rPr lang="en-US" sz="4000" dirty="0">
                <a:solidFill>
                  <a:schemeClr val="bg1"/>
                </a:solidFill>
              </a:rPr>
              <a:t>.</a:t>
            </a:r>
          </a:p>
        </p:txBody>
      </p:sp>
    </p:spTree>
    <p:extLst>
      <p:ext uri="{BB962C8B-B14F-4D97-AF65-F5344CB8AC3E}">
        <p14:creationId xmlns:p14="http://schemas.microsoft.com/office/powerpoint/2010/main" val="30084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orel096"/>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FFFF00"/>
                </a:solidFill>
              </a:rPr>
              <a:t>74% Reversibility overall</a:t>
            </a:r>
            <a:br>
              <a:rPr lang="en-US" sz="4800" b="1" dirty="0">
                <a:solidFill>
                  <a:srgbClr val="FFFF00"/>
                </a:solidFill>
              </a:rPr>
            </a:br>
            <a:endParaRPr lang="en-US" sz="4800" b="1" dirty="0">
              <a:solidFill>
                <a:srgbClr val="FFFF00"/>
              </a:solidFill>
            </a:endParaRPr>
          </a:p>
        </p:txBody>
      </p:sp>
      <p:sp>
        <p:nvSpPr>
          <p:cNvPr id="3" name="Content Placeholder 2"/>
          <p:cNvSpPr>
            <a:spLocks noGrp="1"/>
          </p:cNvSpPr>
          <p:nvPr>
            <p:ph idx="1"/>
          </p:nvPr>
        </p:nvSpPr>
        <p:spPr>
          <a:xfrm>
            <a:off x="1981200" y="1600200"/>
            <a:ext cx="8686800" cy="5029200"/>
          </a:xfrm>
        </p:spPr>
        <p:txBody>
          <a:bodyPr>
            <a:normAutofit/>
          </a:bodyPr>
          <a:lstStyle/>
          <a:p>
            <a:r>
              <a:rPr lang="en-US" sz="4400" dirty="0">
                <a:solidFill>
                  <a:schemeClr val="bg1"/>
                </a:solidFill>
              </a:rPr>
              <a:t>71 (74%) of the 96 patients with liver cirrhosis at baseline had a reduction in fibrosis &gt;2 unit (except 1 patient) and were no longer cirrhotic at year 5. </a:t>
            </a:r>
          </a:p>
        </p:txBody>
      </p:sp>
    </p:spTree>
    <p:extLst>
      <p:ext uri="{BB962C8B-B14F-4D97-AF65-F5344CB8AC3E}">
        <p14:creationId xmlns:p14="http://schemas.microsoft.com/office/powerpoint/2010/main" val="216786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90% Reversibility in non-obese </a:t>
            </a:r>
          </a:p>
        </p:txBody>
      </p:sp>
      <p:sp>
        <p:nvSpPr>
          <p:cNvPr id="3" name="Content Placeholder 2"/>
          <p:cNvSpPr>
            <a:spLocks noGrp="1"/>
          </p:cNvSpPr>
          <p:nvPr>
            <p:ph idx="1"/>
          </p:nvPr>
        </p:nvSpPr>
        <p:spPr/>
        <p:txBody>
          <a:bodyPr>
            <a:normAutofit/>
          </a:bodyPr>
          <a:lstStyle/>
          <a:p>
            <a:r>
              <a:rPr lang="en-US" sz="4400" dirty="0">
                <a:solidFill>
                  <a:schemeClr val="bg1"/>
                </a:solidFill>
              </a:rPr>
              <a:t>Excluding patients with body-mass index (BMI) ≥25 kg/m2, which was found to be a significant negative predictor of cirrhosis regression, 29 (90%) of 32 patients with normal BMI were no longer cirrhotic.</a:t>
            </a:r>
          </a:p>
          <a:p>
            <a:endParaRPr lang="en-US" dirty="0"/>
          </a:p>
        </p:txBody>
      </p:sp>
    </p:spTree>
    <p:extLst>
      <p:ext uri="{BB962C8B-B14F-4D97-AF65-F5344CB8AC3E}">
        <p14:creationId xmlns:p14="http://schemas.microsoft.com/office/powerpoint/2010/main" val="2367804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Results </a:t>
            </a:r>
          </a:p>
        </p:txBody>
      </p:sp>
      <p:sp>
        <p:nvSpPr>
          <p:cNvPr id="3" name="Content Placeholder 2"/>
          <p:cNvSpPr>
            <a:spLocks noGrp="1"/>
          </p:cNvSpPr>
          <p:nvPr>
            <p:ph idx="1"/>
          </p:nvPr>
        </p:nvSpPr>
        <p:spPr/>
        <p:txBody>
          <a:bodyPr>
            <a:normAutofit/>
          </a:bodyPr>
          <a:lstStyle/>
          <a:p>
            <a:r>
              <a:rPr lang="en-US" b="1" dirty="0">
                <a:solidFill>
                  <a:schemeClr val="bg1"/>
                </a:solidFill>
              </a:rPr>
              <a:t>Of 641 patients who received </a:t>
            </a:r>
            <a:r>
              <a:rPr lang="en-US" b="1" dirty="0" err="1">
                <a:solidFill>
                  <a:schemeClr val="bg1"/>
                </a:solidFill>
              </a:rPr>
              <a:t>randomised</a:t>
            </a:r>
            <a:r>
              <a:rPr lang="en-US" b="1" dirty="0">
                <a:solidFill>
                  <a:schemeClr val="bg1"/>
                </a:solidFill>
              </a:rPr>
              <a:t> treatment, 585 (91%) entered the open-label phase, and 489 (76%) completed 240 weeks. </a:t>
            </a:r>
          </a:p>
          <a:p>
            <a:r>
              <a:rPr lang="en-US" b="1" dirty="0">
                <a:solidFill>
                  <a:srgbClr val="FFFF00"/>
                </a:solidFill>
              </a:rPr>
              <a:t>348 patients </a:t>
            </a:r>
            <a:r>
              <a:rPr lang="en-US" b="1" dirty="0">
                <a:solidFill>
                  <a:schemeClr val="bg1"/>
                </a:solidFill>
              </a:rPr>
              <a:t>(54%) had biopsy results at both baseline and week 240. </a:t>
            </a:r>
          </a:p>
          <a:p>
            <a:r>
              <a:rPr lang="en-US" b="1" dirty="0">
                <a:solidFill>
                  <a:schemeClr val="bg1"/>
                </a:solidFill>
              </a:rPr>
              <a:t>304 (</a:t>
            </a:r>
            <a:r>
              <a:rPr lang="en-US" b="1" dirty="0">
                <a:solidFill>
                  <a:srgbClr val="FFFF00"/>
                </a:solidFill>
              </a:rPr>
              <a:t>87%</a:t>
            </a:r>
            <a:r>
              <a:rPr lang="en-US" b="1" dirty="0">
                <a:solidFill>
                  <a:schemeClr val="bg1"/>
                </a:solidFill>
              </a:rPr>
              <a:t>) of the 348 </a:t>
            </a:r>
            <a:r>
              <a:rPr lang="en-US" b="1" dirty="0">
                <a:solidFill>
                  <a:srgbClr val="FFFF00"/>
                </a:solidFill>
              </a:rPr>
              <a:t>had  histological improvement,</a:t>
            </a:r>
            <a:r>
              <a:rPr lang="en-US" b="1" dirty="0">
                <a:solidFill>
                  <a:schemeClr val="bg1"/>
                </a:solidFill>
              </a:rPr>
              <a:t> and 176 (</a:t>
            </a:r>
            <a:r>
              <a:rPr lang="en-US" b="1" dirty="0">
                <a:solidFill>
                  <a:srgbClr val="FFFF00"/>
                </a:solidFill>
              </a:rPr>
              <a:t>51%</a:t>
            </a:r>
            <a:r>
              <a:rPr lang="en-US" b="1" dirty="0">
                <a:solidFill>
                  <a:schemeClr val="bg1"/>
                </a:solidFill>
              </a:rPr>
              <a:t>) had regression of fibrosis at week 240 (p&lt;0・0001). </a:t>
            </a:r>
          </a:p>
        </p:txBody>
      </p:sp>
    </p:spTree>
    <p:extLst>
      <p:ext uri="{BB962C8B-B14F-4D97-AF65-F5344CB8AC3E}">
        <p14:creationId xmlns:p14="http://schemas.microsoft.com/office/powerpoint/2010/main" val="1621120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Regression of cirrhosis</a:t>
            </a:r>
          </a:p>
        </p:txBody>
      </p:sp>
      <p:sp>
        <p:nvSpPr>
          <p:cNvPr id="3" name="Content Placeholder 2"/>
          <p:cNvSpPr>
            <a:spLocks noGrp="1"/>
          </p:cNvSpPr>
          <p:nvPr>
            <p:ph idx="1"/>
          </p:nvPr>
        </p:nvSpPr>
        <p:spPr>
          <a:xfrm>
            <a:off x="1981200" y="1600201"/>
            <a:ext cx="8839200" cy="4525963"/>
          </a:xfrm>
        </p:spPr>
        <p:txBody>
          <a:bodyPr/>
          <a:lstStyle/>
          <a:p>
            <a:r>
              <a:rPr lang="en-US" dirty="0">
                <a:solidFill>
                  <a:schemeClr val="bg1"/>
                </a:solidFill>
              </a:rPr>
              <a:t>Of the 96 (28%) patients with cirrhosis (Ishak score 5 or 6) at baseline, 71 </a:t>
            </a:r>
            <a:r>
              <a:rPr lang="en-US" dirty="0">
                <a:solidFill>
                  <a:srgbClr val="FFFF00"/>
                </a:solidFill>
              </a:rPr>
              <a:t>(74%) </a:t>
            </a:r>
            <a:r>
              <a:rPr lang="en-US" dirty="0">
                <a:solidFill>
                  <a:schemeClr val="bg1"/>
                </a:solidFill>
              </a:rPr>
              <a:t>no longer had cirrhosis (≥1 unit decrease in score) 5 years later </a:t>
            </a:r>
          </a:p>
          <a:p>
            <a:endParaRPr lang="en-US" dirty="0">
              <a:solidFill>
                <a:schemeClr val="bg1"/>
              </a:solidFill>
            </a:endParaRPr>
          </a:p>
          <a:p>
            <a:r>
              <a:rPr lang="en-US" dirty="0">
                <a:solidFill>
                  <a:schemeClr val="bg1"/>
                </a:solidFill>
              </a:rPr>
              <a:t>Three of 252 patients without cirrhosis at baseline progressed to cirrhosis at year 5 (p&lt;0・0001). </a:t>
            </a:r>
          </a:p>
          <a:p>
            <a:endParaRPr lang="en-US" dirty="0"/>
          </a:p>
        </p:txBody>
      </p:sp>
    </p:spTree>
    <p:extLst>
      <p:ext uri="{BB962C8B-B14F-4D97-AF65-F5344CB8AC3E}">
        <p14:creationId xmlns:p14="http://schemas.microsoft.com/office/powerpoint/2010/main" val="902277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Safety</a:t>
            </a:r>
          </a:p>
        </p:txBody>
      </p:sp>
      <p:sp>
        <p:nvSpPr>
          <p:cNvPr id="3" name="Content Placeholder 2"/>
          <p:cNvSpPr>
            <a:spLocks noGrp="1"/>
          </p:cNvSpPr>
          <p:nvPr>
            <p:ph idx="1"/>
          </p:nvPr>
        </p:nvSpPr>
        <p:spPr/>
        <p:txBody>
          <a:bodyPr/>
          <a:lstStyle/>
          <a:p>
            <a:r>
              <a:rPr lang="en-US" sz="2800" b="1" dirty="0">
                <a:solidFill>
                  <a:schemeClr val="bg1"/>
                </a:solidFill>
              </a:rPr>
              <a:t>Virological breakthrough occurred infrequently and was not due to resistance to Tenofovir .</a:t>
            </a:r>
          </a:p>
          <a:p>
            <a:r>
              <a:rPr lang="en-US" b="1" dirty="0">
                <a:solidFill>
                  <a:schemeClr val="bg1"/>
                </a:solidFill>
              </a:rPr>
              <a:t> </a:t>
            </a:r>
            <a:r>
              <a:rPr lang="en-US" sz="2800" b="1" dirty="0">
                <a:solidFill>
                  <a:schemeClr val="bg1"/>
                </a:solidFill>
              </a:rPr>
              <a:t>The safety profile was Favourable: 91 (16%) patients had adverse events but </a:t>
            </a:r>
            <a:r>
              <a:rPr lang="en-US" sz="2800" b="1" u="sng" dirty="0">
                <a:solidFill>
                  <a:srgbClr val="FFFF00"/>
                </a:solidFill>
              </a:rPr>
              <a:t>only nine patients </a:t>
            </a:r>
            <a:r>
              <a:rPr lang="en-US" sz="2800" b="1" dirty="0">
                <a:solidFill>
                  <a:schemeClr val="bg1"/>
                </a:solidFill>
              </a:rPr>
              <a:t>had serious events related to the study drug.</a:t>
            </a:r>
          </a:p>
          <a:p>
            <a:endParaRPr lang="en-US" dirty="0"/>
          </a:p>
        </p:txBody>
      </p:sp>
    </p:spTree>
    <p:extLst>
      <p:ext uri="{BB962C8B-B14F-4D97-AF65-F5344CB8AC3E}">
        <p14:creationId xmlns:p14="http://schemas.microsoft.com/office/powerpoint/2010/main" val="2053514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FFFF00"/>
                </a:solidFill>
              </a:rPr>
              <a:t>Distribution of Knodell </a:t>
            </a:r>
            <a:r>
              <a:rPr lang="en-US" sz="2800" u="sng" dirty="0">
                <a:solidFill>
                  <a:srgbClr val="FFFF00"/>
                </a:solidFill>
              </a:rPr>
              <a:t>necro-inflammatory scores </a:t>
            </a:r>
            <a:r>
              <a:rPr lang="en-US" sz="2800" dirty="0">
                <a:solidFill>
                  <a:srgbClr val="FFFF00"/>
                </a:solidFill>
              </a:rPr>
              <a:t>in 348 patients on Tenofovir treatment with results available at each time point</a:t>
            </a: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447800"/>
            <a:ext cx="8467725" cy="50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894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FF00"/>
                </a:solidFill>
              </a:rPr>
              <a:t>Distribution of </a:t>
            </a:r>
            <a:r>
              <a:rPr lang="en-US" sz="2800" b="1" u="sng" dirty="0">
                <a:solidFill>
                  <a:srgbClr val="FFFF00"/>
                </a:solidFill>
              </a:rPr>
              <a:t>Ishak fibrosis scores </a:t>
            </a:r>
            <a:r>
              <a:rPr lang="en-US" sz="2800" b="1" dirty="0">
                <a:solidFill>
                  <a:srgbClr val="FFFF00"/>
                </a:solidFill>
              </a:rPr>
              <a:t>in 348 patients on Tenofovir treatment with baseline and year 5 data, and 344 with data for all three time points.</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34178"/>
            <a:ext cx="8439150" cy="542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045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1064"/>
            <a:ext cx="9144000" cy="1143000"/>
          </a:xfrm>
        </p:spPr>
        <p:txBody>
          <a:bodyPr>
            <a:noAutofit/>
          </a:bodyPr>
          <a:lstStyle/>
          <a:p>
            <a:r>
              <a:rPr lang="en-US" sz="2400" b="1" dirty="0">
                <a:solidFill>
                  <a:srgbClr val="FFFF00"/>
                </a:solidFill>
              </a:rPr>
              <a:t>Histological response at year 5 according to baseline Ishak fibrosis scores for 348 patients</a:t>
            </a:r>
            <a:r>
              <a:rPr lang="en-US" sz="3200" b="1" dirty="0">
                <a:solidFill>
                  <a:srgbClr val="FFFF00"/>
                </a:solidFill>
              </a:rPr>
              <a:t> </a:t>
            </a:r>
            <a:r>
              <a:rPr lang="en-US" sz="2400" b="1" dirty="0">
                <a:solidFill>
                  <a:srgbClr val="FFFF00"/>
                </a:solidFill>
              </a:rPr>
              <a:t>with data available at baseline and year 5.</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502" y="1219200"/>
            <a:ext cx="8324850" cy="550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772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Conclusions</a:t>
            </a:r>
          </a:p>
        </p:txBody>
      </p:sp>
      <p:sp>
        <p:nvSpPr>
          <p:cNvPr id="3" name="Content Placeholder 2"/>
          <p:cNvSpPr>
            <a:spLocks noGrp="1"/>
          </p:cNvSpPr>
          <p:nvPr>
            <p:ph idx="1"/>
          </p:nvPr>
        </p:nvSpPr>
        <p:spPr/>
        <p:txBody>
          <a:bodyPr/>
          <a:lstStyle/>
          <a:p>
            <a:r>
              <a:rPr lang="en-US" b="1" dirty="0">
                <a:solidFill>
                  <a:schemeClr val="bg1"/>
                </a:solidFill>
              </a:rPr>
              <a:t>In patients with chronic HBV infection, up to 5 years of treatment with Tenofovir TDF was safe and effective. </a:t>
            </a:r>
          </a:p>
          <a:p>
            <a:r>
              <a:rPr lang="en-US" b="1" dirty="0">
                <a:solidFill>
                  <a:schemeClr val="bg1"/>
                </a:solidFill>
              </a:rPr>
              <a:t>suppression of HBV can lead to regression of fibrosis and cirrhosis.</a:t>
            </a:r>
            <a:endParaRPr lang="en-US" dirty="0">
              <a:solidFill>
                <a:schemeClr val="bg1"/>
              </a:solidFill>
            </a:endParaRPr>
          </a:p>
        </p:txBody>
      </p:sp>
    </p:spTree>
    <p:extLst>
      <p:ext uri="{BB962C8B-B14F-4D97-AF65-F5344CB8AC3E}">
        <p14:creationId xmlns:p14="http://schemas.microsoft.com/office/powerpoint/2010/main" val="3216392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FF00"/>
                </a:solidFill>
              </a:rPr>
              <a:t>Treatable etiology of cirrhosis in Iran</a:t>
            </a:r>
          </a:p>
        </p:txBody>
      </p:sp>
      <p:sp>
        <p:nvSpPr>
          <p:cNvPr id="3" name="Content Placeholder 2"/>
          <p:cNvSpPr>
            <a:spLocks noGrp="1"/>
          </p:cNvSpPr>
          <p:nvPr>
            <p:ph idx="1"/>
          </p:nvPr>
        </p:nvSpPr>
        <p:spPr/>
        <p:txBody>
          <a:bodyPr>
            <a:noAutofit/>
          </a:bodyPr>
          <a:lstStyle/>
          <a:p>
            <a:r>
              <a:rPr lang="en-US" sz="4800" dirty="0">
                <a:solidFill>
                  <a:schemeClr val="bg1"/>
                </a:solidFill>
              </a:rPr>
              <a:t>HBV                             40%</a:t>
            </a:r>
          </a:p>
          <a:p>
            <a:r>
              <a:rPr lang="en-US" sz="4800" dirty="0">
                <a:solidFill>
                  <a:schemeClr val="bg1"/>
                </a:solidFill>
              </a:rPr>
              <a:t>NASH/NAFLD             20%</a:t>
            </a:r>
          </a:p>
          <a:p>
            <a:r>
              <a:rPr lang="en-US" sz="4800" dirty="0">
                <a:solidFill>
                  <a:schemeClr val="bg1"/>
                </a:solidFill>
              </a:rPr>
              <a:t>HCV                             10%</a:t>
            </a:r>
          </a:p>
          <a:p>
            <a:r>
              <a:rPr lang="en-US" sz="4800" dirty="0">
                <a:solidFill>
                  <a:schemeClr val="bg1"/>
                </a:solidFill>
              </a:rPr>
              <a:t>AIH                              10%</a:t>
            </a:r>
          </a:p>
          <a:p>
            <a:r>
              <a:rPr lang="en-US" sz="4800" dirty="0" err="1">
                <a:solidFill>
                  <a:schemeClr val="bg1"/>
                </a:solidFill>
              </a:rPr>
              <a:t>Alcohol,Wilson</a:t>
            </a:r>
            <a:r>
              <a:rPr lang="en-US" sz="4800" dirty="0">
                <a:solidFill>
                  <a:schemeClr val="bg1"/>
                </a:solidFill>
              </a:rPr>
              <a:t>          2%</a:t>
            </a:r>
          </a:p>
          <a:p>
            <a:r>
              <a:rPr lang="en-US" sz="4800" dirty="0" err="1">
                <a:solidFill>
                  <a:schemeClr val="bg1"/>
                </a:solidFill>
              </a:rPr>
              <a:t>Others:PSC,PBC,Wilson’s,drugs</a:t>
            </a:r>
            <a:r>
              <a:rPr lang="en-US" sz="4800" dirty="0">
                <a:solidFill>
                  <a:schemeClr val="bg1"/>
                </a:solidFill>
              </a:rPr>
              <a:t> ……</a:t>
            </a:r>
          </a:p>
        </p:txBody>
      </p:sp>
    </p:spTree>
    <p:extLst>
      <p:ext uri="{BB962C8B-B14F-4D97-AF65-F5344CB8AC3E}">
        <p14:creationId xmlns:p14="http://schemas.microsoft.com/office/powerpoint/2010/main" val="329691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apture-244"/>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GB" sz="4800">
                <a:solidFill>
                  <a:srgbClr val="66FFFF"/>
                </a:solidFill>
              </a:rPr>
              <a:t>Reversibility Rate</a:t>
            </a:r>
            <a:endParaRPr lang="en-US" sz="4800">
              <a:solidFill>
                <a:srgbClr val="66FFFF"/>
              </a:solidFill>
            </a:endParaRPr>
          </a:p>
        </p:txBody>
      </p:sp>
      <p:sp>
        <p:nvSpPr>
          <p:cNvPr id="126979" name="Rectangle 3"/>
          <p:cNvSpPr>
            <a:spLocks noGrp="1" noChangeArrowheads="1"/>
          </p:cNvSpPr>
          <p:nvPr>
            <p:ph type="body" idx="1"/>
          </p:nvPr>
        </p:nvSpPr>
        <p:spPr/>
        <p:txBody>
          <a:bodyPr/>
          <a:lstStyle/>
          <a:p>
            <a:r>
              <a:rPr lang="en-GB" sz="4800" dirty="0">
                <a:solidFill>
                  <a:schemeClr val="bg1"/>
                </a:solidFill>
              </a:rPr>
              <a:t>AIH---------</a:t>
            </a:r>
            <a:r>
              <a:rPr lang="en-GB" sz="4800" dirty="0">
                <a:solidFill>
                  <a:schemeClr val="bg1"/>
                </a:solidFill>
                <a:sym typeface="Wingdings" pitchFamily="2" charset="2"/>
              </a:rPr>
              <a:t></a:t>
            </a:r>
            <a:r>
              <a:rPr lang="en-GB" sz="4800" dirty="0">
                <a:solidFill>
                  <a:schemeClr val="bg1"/>
                </a:solidFill>
              </a:rPr>
              <a:t>   up to 50%</a:t>
            </a:r>
          </a:p>
          <a:p>
            <a:r>
              <a:rPr lang="en-GB" sz="4800" dirty="0">
                <a:solidFill>
                  <a:schemeClr val="bg1"/>
                </a:solidFill>
              </a:rPr>
              <a:t>Biliary obstruction-</a:t>
            </a:r>
            <a:r>
              <a:rPr lang="en-GB" sz="4800" dirty="0">
                <a:solidFill>
                  <a:schemeClr val="bg1"/>
                </a:solidFill>
                <a:sym typeface="Wingdings" pitchFamily="2" charset="2"/>
              </a:rPr>
              <a:t>50%</a:t>
            </a:r>
          </a:p>
          <a:p>
            <a:r>
              <a:rPr lang="en-GB" sz="4800" dirty="0">
                <a:solidFill>
                  <a:schemeClr val="bg1"/>
                </a:solidFill>
                <a:sym typeface="Wingdings" pitchFamily="2" charset="2"/>
              </a:rPr>
              <a:t>HCV ----------------   60%</a:t>
            </a:r>
          </a:p>
          <a:p>
            <a:r>
              <a:rPr lang="en-GB" sz="4800" dirty="0">
                <a:solidFill>
                  <a:schemeClr val="bg1"/>
                </a:solidFill>
                <a:sym typeface="Wingdings" pitchFamily="2" charset="2"/>
              </a:rPr>
              <a:t>HBV----------------   70%</a:t>
            </a:r>
            <a:endParaRPr lang="en-US" sz="4800" dirty="0">
              <a:solidFill>
                <a:schemeClr val="bg1"/>
              </a:solidFill>
            </a:endParaRPr>
          </a:p>
        </p:txBody>
      </p:sp>
    </p:spTree>
    <p:extLst>
      <p:ext uri="{BB962C8B-B14F-4D97-AF65-F5344CB8AC3E}">
        <p14:creationId xmlns:p14="http://schemas.microsoft.com/office/powerpoint/2010/main" val="16001583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2209800" y="1219201"/>
            <a:ext cx="8077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3600">
                <a:solidFill>
                  <a:srgbClr val="CC3300"/>
                </a:solidFill>
              </a:rPr>
              <a:t>This belief was established more than half a century ago, when:</a:t>
            </a:r>
          </a:p>
          <a:p>
            <a:pPr fontAlgn="base">
              <a:spcBef>
                <a:spcPct val="0"/>
              </a:spcBef>
              <a:spcAft>
                <a:spcPct val="0"/>
              </a:spcAft>
              <a:buClr>
                <a:srgbClr val="CC3300"/>
              </a:buClr>
              <a:buFont typeface="Wingdings" panose="05000000000000000000" pitchFamily="2" charset="2"/>
              <a:buChar char="v"/>
            </a:pPr>
            <a:r>
              <a:rPr lang="en-GB" sz="2400">
                <a:solidFill>
                  <a:srgbClr val="000000"/>
                </a:solidFill>
              </a:rPr>
              <a:t> </a:t>
            </a:r>
            <a:r>
              <a:rPr lang="en-GB" sz="3200">
                <a:solidFill>
                  <a:srgbClr val="3333CC"/>
                </a:solidFill>
              </a:rPr>
              <a:t>The diagnosis of cirrhosis was made clinically on the basis of signs of end-stage liver disease, such as ascites, muscle wasting, variceal bleeding,jaundice, and encephalopathy. These features continue to indicate a poor prognosis in the absence of liver transplantation and</a:t>
            </a:r>
          </a:p>
          <a:p>
            <a:pPr fontAlgn="base">
              <a:spcBef>
                <a:spcPct val="0"/>
              </a:spcBef>
              <a:spcAft>
                <a:spcPct val="0"/>
              </a:spcAft>
            </a:pPr>
            <a:r>
              <a:rPr lang="en-GB" sz="3200">
                <a:solidFill>
                  <a:srgbClr val="3333CC"/>
                </a:solidFill>
              </a:rPr>
              <a:t>are still used to classify the severity of liver disease in patients who are awaiting transplantation. </a:t>
            </a:r>
          </a:p>
        </p:txBody>
      </p:sp>
      <p:sp>
        <p:nvSpPr>
          <p:cNvPr id="74757" name="Text Box 5"/>
          <p:cNvSpPr txBox="1">
            <a:spLocks noChangeArrowheads="1"/>
          </p:cNvSpPr>
          <p:nvPr/>
        </p:nvSpPr>
        <p:spPr bwMode="auto">
          <a:xfrm>
            <a:off x="2667000" y="0"/>
            <a:ext cx="7156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5400">
                <a:solidFill>
                  <a:srgbClr val="3333CC"/>
                </a:solidFill>
              </a:rPr>
              <a:t>Irrevesibility of Cirrhosis</a:t>
            </a:r>
            <a:endParaRPr lang="en-GB" sz="5400">
              <a:solidFill>
                <a:srgbClr val="3333CC"/>
              </a:solidFill>
            </a:endParaRPr>
          </a:p>
        </p:txBody>
      </p:sp>
    </p:spTree>
    <p:extLst>
      <p:ext uri="{BB962C8B-B14F-4D97-AF65-F5344CB8AC3E}">
        <p14:creationId xmlns:p14="http://schemas.microsoft.com/office/powerpoint/2010/main" val="22217717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1828800" y="762001"/>
            <a:ext cx="73914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3600">
                <a:solidFill>
                  <a:srgbClr val="3333CC"/>
                </a:solidFill>
              </a:rPr>
              <a:t>Advances in the treatment of liver diseases have made it increasingly apparent that medical treatment may be beneficial even for patients with advanced histologic changes, </a:t>
            </a:r>
            <a:r>
              <a:rPr lang="en-GB" sz="3600">
                <a:solidFill>
                  <a:srgbClr val="CC3300"/>
                </a:solidFill>
              </a:rPr>
              <a:t>including cirrhosis</a:t>
            </a:r>
            <a:r>
              <a:rPr lang="en-GB" sz="3600">
                <a:solidFill>
                  <a:srgbClr val="3333CC"/>
                </a:solidFill>
              </a:rPr>
              <a:t>. Furthermore, in some cases fibrosis and </a:t>
            </a:r>
            <a:r>
              <a:rPr lang="en-GB" sz="3600">
                <a:solidFill>
                  <a:srgbClr val="CC3300"/>
                </a:solidFill>
              </a:rPr>
              <a:t>even frank cirrhosis have appeared to regress with treatment</a:t>
            </a:r>
            <a:r>
              <a:rPr lang="en-GB" sz="3600">
                <a:solidFill>
                  <a:srgbClr val="000000"/>
                </a:solidFill>
              </a:rPr>
              <a:t>. </a:t>
            </a:r>
          </a:p>
        </p:txBody>
      </p:sp>
      <p:sp>
        <p:nvSpPr>
          <p:cNvPr id="75783" name="Rectangle 7"/>
          <p:cNvSpPr>
            <a:spLocks noChangeArrowheads="1"/>
          </p:cNvSpPr>
          <p:nvPr/>
        </p:nvSpPr>
        <p:spPr bwMode="auto">
          <a:xfrm>
            <a:off x="1752601" y="6031340"/>
            <a:ext cx="85304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sz="2400">
                <a:solidFill>
                  <a:srgbClr val="000000"/>
                </a:solidFill>
              </a:rPr>
              <a:t>Bonis, PA, Friedman, SL, Kaplan, MM. Is liver fibrosis reversible?.</a:t>
            </a:r>
          </a:p>
          <a:p>
            <a:pPr fontAlgn="base">
              <a:spcBef>
                <a:spcPct val="0"/>
              </a:spcBef>
              <a:spcAft>
                <a:spcPct val="0"/>
              </a:spcAft>
            </a:pPr>
            <a:r>
              <a:rPr lang="en-GB" sz="2400">
                <a:solidFill>
                  <a:srgbClr val="000000"/>
                </a:solidFill>
              </a:rPr>
              <a:t>                     N Engl J Med 2001; 344:452</a:t>
            </a:r>
            <a:r>
              <a:rPr lang="en-US" sz="2400">
                <a:solidFill>
                  <a:srgbClr val="000000"/>
                </a:solidFill>
              </a:rPr>
              <a:t> </a:t>
            </a:r>
          </a:p>
        </p:txBody>
      </p:sp>
    </p:spTree>
    <p:extLst>
      <p:ext uri="{BB962C8B-B14F-4D97-AF65-F5344CB8AC3E}">
        <p14:creationId xmlns:p14="http://schemas.microsoft.com/office/powerpoint/2010/main" val="2419527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pture-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2463"/>
            <a:ext cx="9144000" cy="555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939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FF00"/>
                </a:solidFill>
              </a:rPr>
              <a:t>Maximizing Quality of Care in:</a:t>
            </a:r>
            <a:br>
              <a:rPr lang="en-US" dirty="0">
                <a:solidFill>
                  <a:srgbClr val="FFFF00"/>
                </a:solidFill>
              </a:rPr>
            </a:br>
            <a:r>
              <a:rPr lang="en-US" dirty="0">
                <a:solidFill>
                  <a:srgbClr val="FFFF00"/>
                </a:solidFill>
              </a:rPr>
              <a:t> </a:t>
            </a:r>
            <a:r>
              <a:rPr lang="en-US" b="1" dirty="0">
                <a:solidFill>
                  <a:srgbClr val="FFC000"/>
                </a:solidFill>
              </a:rPr>
              <a:t>Chronic hepatitis </a:t>
            </a:r>
            <a:br>
              <a:rPr lang="en-US" dirty="0">
                <a:solidFill>
                  <a:srgbClr val="FFFF00"/>
                </a:solidFill>
              </a:rPr>
            </a:br>
            <a:r>
              <a:rPr lang="en-US" dirty="0">
                <a:solidFill>
                  <a:srgbClr val="FFFF00"/>
                </a:solidFill>
              </a:rPr>
              <a:t>and Cirrhosis</a:t>
            </a:r>
          </a:p>
        </p:txBody>
      </p:sp>
    </p:spTree>
    <p:extLst>
      <p:ext uri="{BB962C8B-B14F-4D97-AF65-F5344CB8AC3E}">
        <p14:creationId xmlns:p14="http://schemas.microsoft.com/office/powerpoint/2010/main" val="37756032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3A8F-1C2E-4452-8A91-8C175915D99A}"/>
              </a:ext>
            </a:extLst>
          </p:cNvPr>
          <p:cNvSpPr>
            <a:spLocks noGrp="1"/>
          </p:cNvSpPr>
          <p:nvPr>
            <p:ph type="title"/>
          </p:nvPr>
        </p:nvSpPr>
        <p:spPr/>
        <p:txBody>
          <a:bodyPr/>
          <a:lstStyle/>
          <a:p>
            <a:r>
              <a:rPr lang="en-US" dirty="0">
                <a:solidFill>
                  <a:srgbClr val="FFFF00"/>
                </a:solidFill>
              </a:rPr>
              <a:t>HBV chronic Liver Disease</a:t>
            </a:r>
          </a:p>
        </p:txBody>
      </p:sp>
      <p:sp>
        <p:nvSpPr>
          <p:cNvPr id="3" name="Content Placeholder 2">
            <a:extLst>
              <a:ext uri="{FF2B5EF4-FFF2-40B4-BE49-F238E27FC236}">
                <a16:creationId xmlns:a16="http://schemas.microsoft.com/office/drawing/2014/main" id="{BEFC141C-F6DD-41B8-8138-999E81C25034}"/>
              </a:ext>
            </a:extLst>
          </p:cNvPr>
          <p:cNvSpPr>
            <a:spLocks noGrp="1"/>
          </p:cNvSpPr>
          <p:nvPr>
            <p:ph idx="1"/>
          </p:nvPr>
        </p:nvSpPr>
        <p:spPr/>
        <p:txBody>
          <a:bodyPr/>
          <a:lstStyle/>
          <a:p>
            <a:endParaRPr lang="en-US" dirty="0"/>
          </a:p>
          <a:p>
            <a:r>
              <a:rPr lang="en-US" dirty="0">
                <a:solidFill>
                  <a:schemeClr val="bg1"/>
                </a:solidFill>
              </a:rPr>
              <a:t>Tenofovir Disoproxil Fumarate (</a:t>
            </a:r>
            <a:r>
              <a:rPr lang="en-US" dirty="0">
                <a:solidFill>
                  <a:srgbClr val="FFC000"/>
                </a:solidFill>
              </a:rPr>
              <a:t>TDF) 300 </a:t>
            </a:r>
            <a:r>
              <a:rPr lang="en-US" dirty="0">
                <a:solidFill>
                  <a:schemeClr val="bg1"/>
                </a:solidFill>
              </a:rPr>
              <a:t>mg QD till HBSAG became Negative (Tenofovir Alafenamide (</a:t>
            </a:r>
            <a:r>
              <a:rPr lang="en-US" dirty="0">
                <a:solidFill>
                  <a:srgbClr val="FFC000"/>
                </a:solidFill>
              </a:rPr>
              <a:t>TAF) [Rotaf 25 </a:t>
            </a:r>
            <a:r>
              <a:rPr lang="en-US" dirty="0">
                <a:solidFill>
                  <a:schemeClr val="bg1"/>
                </a:solidFill>
              </a:rPr>
              <a:t>mg tab]  instead of Tenofovir in patient with elevated creatinine </a:t>
            </a:r>
          </a:p>
          <a:p>
            <a:r>
              <a:rPr lang="en-US" dirty="0">
                <a:solidFill>
                  <a:schemeClr val="bg1"/>
                </a:solidFill>
              </a:rPr>
              <a:t>Atorvastatin 20 mg QD   Long term</a:t>
            </a:r>
          </a:p>
          <a:p>
            <a:r>
              <a:rPr lang="en-US" dirty="0">
                <a:solidFill>
                  <a:schemeClr val="bg1"/>
                </a:solidFill>
              </a:rPr>
              <a:t>Aspirin 80 mg QD             Long term</a:t>
            </a:r>
          </a:p>
        </p:txBody>
      </p:sp>
    </p:spTree>
    <p:extLst>
      <p:ext uri="{BB962C8B-B14F-4D97-AF65-F5344CB8AC3E}">
        <p14:creationId xmlns:p14="http://schemas.microsoft.com/office/powerpoint/2010/main" val="911467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ED7C-E2D6-429A-B486-2C2CD235F29E}"/>
              </a:ext>
            </a:extLst>
          </p:cNvPr>
          <p:cNvSpPr>
            <a:spLocks noGrp="1"/>
          </p:cNvSpPr>
          <p:nvPr>
            <p:ph type="title"/>
          </p:nvPr>
        </p:nvSpPr>
        <p:spPr/>
        <p:txBody>
          <a:bodyPr/>
          <a:lstStyle/>
          <a:p>
            <a:r>
              <a:rPr lang="en-US" b="1" dirty="0">
                <a:solidFill>
                  <a:srgbClr val="FFFF00"/>
                </a:solidFill>
              </a:rPr>
              <a:t>HCV Chronic Liver Disease</a:t>
            </a:r>
          </a:p>
        </p:txBody>
      </p:sp>
      <p:sp>
        <p:nvSpPr>
          <p:cNvPr id="3" name="Content Placeholder 2">
            <a:extLst>
              <a:ext uri="{FF2B5EF4-FFF2-40B4-BE49-F238E27FC236}">
                <a16:creationId xmlns:a16="http://schemas.microsoft.com/office/drawing/2014/main" id="{AA2D35A7-CB14-4282-80E9-EBBE65A6D99D}"/>
              </a:ext>
            </a:extLst>
          </p:cNvPr>
          <p:cNvSpPr>
            <a:spLocks noGrp="1"/>
          </p:cNvSpPr>
          <p:nvPr>
            <p:ph idx="1"/>
          </p:nvPr>
        </p:nvSpPr>
        <p:spPr>
          <a:xfrm>
            <a:off x="609599" y="1600201"/>
            <a:ext cx="11512731" cy="4525963"/>
          </a:xfrm>
        </p:spPr>
        <p:txBody>
          <a:bodyPr>
            <a:normAutofit/>
          </a:bodyPr>
          <a:lstStyle/>
          <a:p>
            <a:r>
              <a:rPr lang="en-US" sz="4000" dirty="0" err="1">
                <a:solidFill>
                  <a:schemeClr val="bg1"/>
                </a:solidFill>
              </a:rPr>
              <a:t>Sofosfovir</a:t>
            </a:r>
            <a:r>
              <a:rPr lang="en-US" sz="4000" dirty="0">
                <a:solidFill>
                  <a:schemeClr val="bg1"/>
                </a:solidFill>
              </a:rPr>
              <a:t>+ Daclatasvir  (Sovodak) one tablet/day</a:t>
            </a:r>
          </a:p>
          <a:p>
            <a:pPr marL="0" indent="0">
              <a:buNone/>
            </a:pPr>
            <a:r>
              <a:rPr lang="en-US" sz="4000" dirty="0">
                <a:solidFill>
                  <a:schemeClr val="bg1"/>
                </a:solidFill>
              </a:rPr>
              <a:t>                                                                       x 3-6 months</a:t>
            </a:r>
          </a:p>
          <a:p>
            <a:pPr marL="0" indent="0">
              <a:buNone/>
            </a:pPr>
            <a:r>
              <a:rPr lang="en-US" sz="4000" dirty="0">
                <a:solidFill>
                  <a:schemeClr val="bg1"/>
                </a:solidFill>
              </a:rPr>
              <a:t>     Till HCV-RNA become negative</a:t>
            </a:r>
          </a:p>
          <a:p>
            <a:r>
              <a:rPr lang="en-US" sz="4000" dirty="0" err="1">
                <a:solidFill>
                  <a:schemeClr val="bg1"/>
                </a:solidFill>
              </a:rPr>
              <a:t>Atorvastatine</a:t>
            </a:r>
            <a:r>
              <a:rPr lang="en-US" sz="4000" dirty="0">
                <a:solidFill>
                  <a:schemeClr val="bg1"/>
                </a:solidFill>
              </a:rPr>
              <a:t>  20 mg  Long Term</a:t>
            </a:r>
          </a:p>
          <a:p>
            <a:r>
              <a:rPr lang="en-US" sz="4000" dirty="0">
                <a:solidFill>
                  <a:schemeClr val="bg1"/>
                </a:solidFill>
              </a:rPr>
              <a:t>Aspirin 80 mg   Long Term</a:t>
            </a:r>
          </a:p>
        </p:txBody>
      </p:sp>
    </p:spTree>
    <p:extLst>
      <p:ext uri="{BB962C8B-B14F-4D97-AF65-F5344CB8AC3E}">
        <p14:creationId xmlns:p14="http://schemas.microsoft.com/office/powerpoint/2010/main" val="3729121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6784-E80B-43BC-9E4D-687B2B457AD3}"/>
              </a:ext>
            </a:extLst>
          </p:cNvPr>
          <p:cNvSpPr>
            <a:spLocks noGrp="1"/>
          </p:cNvSpPr>
          <p:nvPr>
            <p:ph type="title"/>
          </p:nvPr>
        </p:nvSpPr>
        <p:spPr/>
        <p:txBody>
          <a:bodyPr>
            <a:normAutofit/>
          </a:bodyPr>
          <a:lstStyle/>
          <a:p>
            <a:r>
              <a:rPr lang="en-US" sz="6000" dirty="0">
                <a:solidFill>
                  <a:srgbClr val="FFFF00"/>
                </a:solidFill>
              </a:rPr>
              <a:t>NAFLD/NASH</a:t>
            </a:r>
          </a:p>
        </p:txBody>
      </p:sp>
      <p:sp>
        <p:nvSpPr>
          <p:cNvPr id="3" name="Content Placeholder 2">
            <a:extLst>
              <a:ext uri="{FF2B5EF4-FFF2-40B4-BE49-F238E27FC236}">
                <a16:creationId xmlns:a16="http://schemas.microsoft.com/office/drawing/2014/main" id="{55734C56-CB29-46C9-9292-896D8845392D}"/>
              </a:ext>
            </a:extLst>
          </p:cNvPr>
          <p:cNvSpPr>
            <a:spLocks noGrp="1"/>
          </p:cNvSpPr>
          <p:nvPr>
            <p:ph idx="1"/>
          </p:nvPr>
        </p:nvSpPr>
        <p:spPr/>
        <p:txBody>
          <a:bodyPr>
            <a:normAutofit/>
          </a:bodyPr>
          <a:lstStyle/>
          <a:p>
            <a:r>
              <a:rPr lang="en-US" sz="4000" dirty="0">
                <a:solidFill>
                  <a:schemeClr val="bg1"/>
                </a:solidFill>
              </a:rPr>
              <a:t>Exercise</a:t>
            </a:r>
          </a:p>
          <a:p>
            <a:r>
              <a:rPr lang="en-US" sz="4000" dirty="0">
                <a:solidFill>
                  <a:schemeClr val="bg1"/>
                </a:solidFill>
              </a:rPr>
              <a:t>Diet           Ideal weight</a:t>
            </a:r>
          </a:p>
          <a:p>
            <a:r>
              <a:rPr lang="en-US" sz="4000" dirty="0">
                <a:solidFill>
                  <a:schemeClr val="bg1"/>
                </a:solidFill>
              </a:rPr>
              <a:t>Atorvastatin 20 mg QD  Long term</a:t>
            </a:r>
          </a:p>
          <a:p>
            <a:r>
              <a:rPr lang="en-US" sz="4000" dirty="0">
                <a:solidFill>
                  <a:schemeClr val="bg1"/>
                </a:solidFill>
              </a:rPr>
              <a:t>Aspirin 80 mg  QD  Long term</a:t>
            </a:r>
          </a:p>
        </p:txBody>
      </p:sp>
    </p:spTree>
    <p:extLst>
      <p:ext uri="{BB962C8B-B14F-4D97-AF65-F5344CB8AC3E}">
        <p14:creationId xmlns:p14="http://schemas.microsoft.com/office/powerpoint/2010/main" val="220580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4E2D-B5FB-490A-B6CB-FAA760E85875}"/>
              </a:ext>
            </a:extLst>
          </p:cNvPr>
          <p:cNvSpPr>
            <a:spLocks noGrp="1"/>
          </p:cNvSpPr>
          <p:nvPr>
            <p:ph type="title"/>
          </p:nvPr>
        </p:nvSpPr>
        <p:spPr/>
        <p:txBody>
          <a:bodyPr>
            <a:normAutofit/>
          </a:bodyPr>
          <a:lstStyle/>
          <a:p>
            <a:r>
              <a:rPr lang="en-US" sz="5400" dirty="0">
                <a:solidFill>
                  <a:srgbClr val="FFFF00"/>
                </a:solidFill>
              </a:rPr>
              <a:t>Wilson's Disease</a:t>
            </a:r>
          </a:p>
        </p:txBody>
      </p:sp>
      <p:sp>
        <p:nvSpPr>
          <p:cNvPr id="3" name="Content Placeholder 2">
            <a:extLst>
              <a:ext uri="{FF2B5EF4-FFF2-40B4-BE49-F238E27FC236}">
                <a16:creationId xmlns:a16="http://schemas.microsoft.com/office/drawing/2014/main" id="{CB2434B9-6EF7-4CAB-8746-2F9639E66F82}"/>
              </a:ext>
            </a:extLst>
          </p:cNvPr>
          <p:cNvSpPr>
            <a:spLocks noGrp="1"/>
          </p:cNvSpPr>
          <p:nvPr>
            <p:ph idx="1"/>
          </p:nvPr>
        </p:nvSpPr>
        <p:spPr/>
        <p:txBody>
          <a:bodyPr>
            <a:normAutofit/>
          </a:bodyPr>
          <a:lstStyle/>
          <a:p>
            <a:r>
              <a:rPr lang="en-US" sz="4400" dirty="0">
                <a:solidFill>
                  <a:schemeClr val="bg1"/>
                </a:solidFill>
              </a:rPr>
              <a:t>D-</a:t>
            </a:r>
            <a:r>
              <a:rPr lang="en-US" sz="4400" dirty="0" err="1">
                <a:solidFill>
                  <a:schemeClr val="bg1"/>
                </a:solidFill>
              </a:rPr>
              <a:t>Pencillamin</a:t>
            </a:r>
            <a:r>
              <a:rPr lang="en-US" sz="4400" dirty="0">
                <a:solidFill>
                  <a:schemeClr val="bg1"/>
                </a:solidFill>
              </a:rPr>
              <a:t>   Long term</a:t>
            </a:r>
          </a:p>
          <a:p>
            <a:r>
              <a:rPr lang="en-US" sz="4400" dirty="0">
                <a:solidFill>
                  <a:schemeClr val="bg1"/>
                </a:solidFill>
              </a:rPr>
              <a:t>Vit B6</a:t>
            </a:r>
          </a:p>
        </p:txBody>
      </p:sp>
    </p:spTree>
    <p:extLst>
      <p:ext uri="{BB962C8B-B14F-4D97-AF65-F5344CB8AC3E}">
        <p14:creationId xmlns:p14="http://schemas.microsoft.com/office/powerpoint/2010/main" val="1682996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24000" y="274638"/>
            <a:ext cx="8229600" cy="1143000"/>
          </a:xfrm>
        </p:spPr>
        <p:txBody>
          <a:bodyPr>
            <a:noAutofit/>
          </a:bodyPr>
          <a:lstStyle/>
          <a:p>
            <a:r>
              <a:rPr lang="en-US" sz="3600" dirty="0"/>
              <a:t>Important Management Goals in Cirrhosis</a:t>
            </a:r>
            <a:br>
              <a:rPr lang="en-US" sz="3600" dirty="0"/>
            </a:br>
            <a:endParaRPr lang="en-US" sz="3600" dirty="0"/>
          </a:p>
        </p:txBody>
      </p:sp>
      <p:sp>
        <p:nvSpPr>
          <p:cNvPr id="6" name="Rectangle 5"/>
          <p:cNvSpPr/>
          <p:nvPr/>
        </p:nvSpPr>
        <p:spPr>
          <a:xfrm>
            <a:off x="1649614" y="1055606"/>
            <a:ext cx="4572000" cy="523220"/>
          </a:xfrm>
          <a:prstGeom prst="rect">
            <a:avLst/>
          </a:prstGeom>
        </p:spPr>
        <p:txBody>
          <a:bodyPr>
            <a:spAutoFit/>
          </a:bodyPr>
          <a:lstStyle/>
          <a:p>
            <a:pPr lvl="1" defTabSz="457200"/>
            <a:r>
              <a:rPr lang="en-US" sz="2800" b="1" u="sng" dirty="0">
                <a:solidFill>
                  <a:srgbClr val="984807"/>
                </a:solidFill>
              </a:rPr>
              <a:t>Screening for varices </a:t>
            </a:r>
          </a:p>
        </p:txBody>
      </p:sp>
      <p:sp>
        <p:nvSpPr>
          <p:cNvPr id="7" name="Rectangle 6"/>
          <p:cNvSpPr/>
          <p:nvPr/>
        </p:nvSpPr>
        <p:spPr>
          <a:xfrm>
            <a:off x="6096000" y="1055606"/>
            <a:ext cx="4572000" cy="523220"/>
          </a:xfrm>
          <a:prstGeom prst="rect">
            <a:avLst/>
          </a:prstGeom>
        </p:spPr>
        <p:txBody>
          <a:bodyPr>
            <a:spAutoFit/>
          </a:bodyPr>
          <a:lstStyle/>
          <a:p>
            <a:pPr lvl="1" defTabSz="457200"/>
            <a:r>
              <a:rPr lang="en-US" sz="2800" b="1" u="sng" dirty="0">
                <a:solidFill>
                  <a:srgbClr val="984807"/>
                </a:solidFill>
              </a:rPr>
              <a:t>Screening for HCC </a:t>
            </a:r>
          </a:p>
        </p:txBody>
      </p:sp>
      <p:sp>
        <p:nvSpPr>
          <p:cNvPr id="9" name="Rectangle 8"/>
          <p:cNvSpPr/>
          <p:nvPr/>
        </p:nvSpPr>
        <p:spPr>
          <a:xfrm>
            <a:off x="1524000" y="2819767"/>
            <a:ext cx="4572000" cy="461665"/>
          </a:xfrm>
          <a:prstGeom prst="rect">
            <a:avLst/>
          </a:prstGeom>
        </p:spPr>
        <p:txBody>
          <a:bodyPr>
            <a:spAutoFit/>
          </a:bodyPr>
          <a:lstStyle/>
          <a:p>
            <a:pPr lvl="1" defTabSz="457200"/>
            <a:r>
              <a:rPr lang="en-US" sz="2400" b="1" u="sng" dirty="0">
                <a:solidFill>
                  <a:srgbClr val="984807"/>
                </a:solidFill>
              </a:rPr>
              <a:t>RX of possible HE, and SBP</a:t>
            </a:r>
          </a:p>
        </p:txBody>
      </p:sp>
      <p:sp>
        <p:nvSpPr>
          <p:cNvPr id="10" name="Rectangle 9"/>
          <p:cNvSpPr/>
          <p:nvPr/>
        </p:nvSpPr>
        <p:spPr>
          <a:xfrm>
            <a:off x="5743082" y="2819767"/>
            <a:ext cx="4723609" cy="461665"/>
          </a:xfrm>
          <a:prstGeom prst="rect">
            <a:avLst/>
          </a:prstGeom>
        </p:spPr>
        <p:txBody>
          <a:bodyPr wrap="square">
            <a:spAutoFit/>
          </a:bodyPr>
          <a:lstStyle/>
          <a:p>
            <a:pPr lvl="1" defTabSz="457200"/>
            <a:r>
              <a:rPr lang="en-US" sz="2400" b="1" u="sng" dirty="0">
                <a:solidFill>
                  <a:srgbClr val="984807"/>
                </a:solidFill>
              </a:rPr>
              <a:t>Consideration for transplant</a:t>
            </a:r>
          </a:p>
        </p:txBody>
      </p:sp>
      <p:cxnSp>
        <p:nvCxnSpPr>
          <p:cNvPr id="12" name="Straight Connector 11"/>
          <p:cNvCxnSpPr/>
          <p:nvPr/>
        </p:nvCxnSpPr>
        <p:spPr>
          <a:xfrm flipH="1">
            <a:off x="1524000" y="4098433"/>
            <a:ext cx="9144000" cy="39283"/>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92711" y="4514455"/>
            <a:ext cx="6561412" cy="584776"/>
          </a:xfrm>
          <a:prstGeom prst="rect">
            <a:avLst/>
          </a:prstGeom>
        </p:spPr>
        <p:txBody>
          <a:bodyPr wrap="none">
            <a:spAutoFit/>
          </a:bodyPr>
          <a:lstStyle/>
          <a:p>
            <a:pPr algn="ctr" defTabSz="457200"/>
            <a:r>
              <a:rPr lang="en-US" sz="3200" b="1" u="sng" dirty="0">
                <a:solidFill>
                  <a:srgbClr val="984807"/>
                </a:solidFill>
              </a:rPr>
              <a:t>Reversing the Process of Fibrogenesis</a:t>
            </a:r>
            <a:endParaRPr lang="en-US" sz="2400" b="1" u="sng" dirty="0">
              <a:solidFill>
                <a:srgbClr val="984807"/>
              </a:solidFill>
            </a:endParaRPr>
          </a:p>
        </p:txBody>
      </p:sp>
      <p:sp>
        <p:nvSpPr>
          <p:cNvPr id="14" name="TextBox 13"/>
          <p:cNvSpPr txBox="1"/>
          <p:nvPr/>
        </p:nvSpPr>
        <p:spPr>
          <a:xfrm>
            <a:off x="5089561" y="3513656"/>
            <a:ext cx="1761019" cy="584776"/>
          </a:xfrm>
          <a:prstGeom prst="rect">
            <a:avLst/>
          </a:prstGeom>
          <a:noFill/>
        </p:spPr>
        <p:txBody>
          <a:bodyPr wrap="none" rtlCol="0">
            <a:spAutoFit/>
          </a:bodyPr>
          <a:lstStyle/>
          <a:p>
            <a:pPr defTabSz="457200"/>
            <a:r>
              <a:rPr lang="en-US" sz="3200" u="sng" dirty="0">
                <a:solidFill>
                  <a:srgbClr val="0000FF"/>
                </a:solidFill>
              </a:rPr>
              <a:t>Past view</a:t>
            </a:r>
          </a:p>
        </p:txBody>
      </p:sp>
      <p:sp>
        <p:nvSpPr>
          <p:cNvPr id="15" name="TextBox 14"/>
          <p:cNvSpPr txBox="1"/>
          <p:nvPr/>
        </p:nvSpPr>
        <p:spPr>
          <a:xfrm>
            <a:off x="4054851" y="5743962"/>
            <a:ext cx="5163786" cy="584775"/>
          </a:xfrm>
          <a:prstGeom prst="rect">
            <a:avLst/>
          </a:prstGeom>
          <a:noFill/>
        </p:spPr>
        <p:txBody>
          <a:bodyPr wrap="none" rtlCol="0">
            <a:spAutoFit/>
          </a:bodyPr>
          <a:lstStyle/>
          <a:p>
            <a:pPr defTabSz="457200"/>
            <a:r>
              <a:rPr lang="en-US" sz="3200" b="1" dirty="0">
                <a:solidFill>
                  <a:srgbClr val="0000FF"/>
                </a:solidFill>
              </a:rPr>
              <a:t>Novel Therapeutic Strategies </a:t>
            </a:r>
          </a:p>
        </p:txBody>
      </p:sp>
    </p:spTree>
    <p:extLst>
      <p:ext uri="{BB962C8B-B14F-4D97-AF65-F5344CB8AC3E}">
        <p14:creationId xmlns:p14="http://schemas.microsoft.com/office/powerpoint/2010/main" val="19427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GB" sz="6600" dirty="0">
                <a:solidFill>
                  <a:schemeClr val="bg1"/>
                </a:solidFill>
              </a:rPr>
              <a:t>Impact of Cirrhosis</a:t>
            </a:r>
            <a:r>
              <a:rPr lang="en-GB" sz="4000" dirty="0"/>
              <a:t> </a:t>
            </a:r>
            <a:r>
              <a:rPr lang="en-GB" sz="5400" dirty="0">
                <a:solidFill>
                  <a:schemeClr val="bg1"/>
                </a:solidFill>
              </a:rPr>
              <a:t>In Iran</a:t>
            </a:r>
            <a:endParaRPr lang="en-US" sz="5400" dirty="0">
              <a:solidFill>
                <a:schemeClr val="bg1"/>
              </a:solidFill>
            </a:endParaRPr>
          </a:p>
        </p:txBody>
      </p:sp>
      <p:sp>
        <p:nvSpPr>
          <p:cNvPr id="281603" name="Rectangle 3"/>
          <p:cNvSpPr>
            <a:spLocks noGrp="1" noChangeArrowheads="1"/>
          </p:cNvSpPr>
          <p:nvPr>
            <p:ph type="body" idx="1"/>
          </p:nvPr>
        </p:nvSpPr>
        <p:spPr>
          <a:xfrm>
            <a:off x="1392382" y="1600201"/>
            <a:ext cx="9275618" cy="4525963"/>
          </a:xfrm>
        </p:spPr>
        <p:txBody>
          <a:bodyPr/>
          <a:lstStyle/>
          <a:p>
            <a:r>
              <a:rPr lang="en-GB" sz="3600" dirty="0">
                <a:solidFill>
                  <a:srgbClr val="FFFF00"/>
                </a:solidFill>
              </a:rPr>
              <a:t>Most common Cause of non-malignant death among GI diseases in Iran a minimum of 13,000 cases with 5400 death in Iran each year.</a:t>
            </a:r>
          </a:p>
          <a:p>
            <a:r>
              <a:rPr lang="en-GB" sz="3600" dirty="0">
                <a:solidFill>
                  <a:srgbClr val="FFFF00"/>
                </a:solidFill>
              </a:rPr>
              <a:t>Most common reason for admission in GI in patients wards in Iran.</a:t>
            </a:r>
          </a:p>
          <a:p>
            <a:r>
              <a:rPr lang="en-GB" sz="3600" dirty="0">
                <a:solidFill>
                  <a:srgbClr val="FFFF00"/>
                </a:solidFill>
              </a:rPr>
              <a:t>Significant suffering and </a:t>
            </a:r>
            <a:r>
              <a:rPr lang="en-GB" sz="3600" dirty="0" err="1">
                <a:solidFill>
                  <a:srgbClr val="FFFF00"/>
                </a:solidFill>
              </a:rPr>
              <a:t>finnational</a:t>
            </a:r>
            <a:r>
              <a:rPr lang="en-GB" sz="3600" dirty="0">
                <a:solidFill>
                  <a:srgbClr val="FFFF00"/>
                </a:solidFill>
              </a:rPr>
              <a:t> cost to the society.</a:t>
            </a:r>
            <a:endParaRPr lang="en-US" sz="3600" dirty="0">
              <a:solidFill>
                <a:srgbClr val="FFFF00"/>
              </a:solidFill>
            </a:endParaRPr>
          </a:p>
        </p:txBody>
      </p:sp>
    </p:spTree>
    <p:extLst>
      <p:ext uri="{BB962C8B-B14F-4D97-AF65-F5344CB8AC3E}">
        <p14:creationId xmlns:p14="http://schemas.microsoft.com/office/powerpoint/2010/main" val="4127019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Natural History of Cirrhosis?</a:t>
            </a:r>
          </a:p>
        </p:txBody>
      </p:sp>
      <p:sp>
        <p:nvSpPr>
          <p:cNvPr id="3" name="Content Placeholder 2"/>
          <p:cNvSpPr>
            <a:spLocks noGrp="1"/>
          </p:cNvSpPr>
          <p:nvPr>
            <p:ph idx="1"/>
          </p:nvPr>
        </p:nvSpPr>
        <p:spPr/>
        <p:txBody>
          <a:bodyPr>
            <a:normAutofit/>
          </a:bodyPr>
          <a:lstStyle/>
          <a:p>
            <a:r>
              <a:rPr lang="en-US" sz="3600" dirty="0">
                <a:solidFill>
                  <a:srgbClr val="000090"/>
                </a:solidFill>
              </a:rPr>
              <a:t>Stage 1 (no esophageal varices)</a:t>
            </a:r>
          </a:p>
          <a:p>
            <a:r>
              <a:rPr lang="en-US" sz="3600" dirty="0">
                <a:solidFill>
                  <a:srgbClr val="000090"/>
                </a:solidFill>
              </a:rPr>
              <a:t>Stages 2 (varices) </a:t>
            </a:r>
          </a:p>
          <a:p>
            <a:r>
              <a:rPr lang="en-US" sz="3600" dirty="0">
                <a:solidFill>
                  <a:srgbClr val="000090"/>
                </a:solidFill>
              </a:rPr>
              <a:t>Stage 3 (ascites)</a:t>
            </a:r>
          </a:p>
          <a:p>
            <a:r>
              <a:rPr lang="en-US" sz="3600" dirty="0">
                <a:solidFill>
                  <a:srgbClr val="000090"/>
                </a:solidFill>
              </a:rPr>
              <a:t>Stage 4 (gastrointestinal bleeding)</a:t>
            </a:r>
          </a:p>
          <a:p>
            <a:r>
              <a:rPr lang="en-US" sz="3600" dirty="0">
                <a:solidFill>
                  <a:srgbClr val="000090"/>
                </a:solidFill>
              </a:rPr>
              <a:t>Stage 5 (infections and/or renal failure)</a:t>
            </a:r>
          </a:p>
        </p:txBody>
      </p:sp>
    </p:spTree>
    <p:extLst>
      <p:ext uri="{BB962C8B-B14F-4D97-AF65-F5344CB8AC3E}">
        <p14:creationId xmlns:p14="http://schemas.microsoft.com/office/powerpoint/2010/main" val="3351984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rPr>
              <a:t>Natural History of Cirrhosis with related 1 year mortality</a:t>
            </a:r>
          </a:p>
        </p:txBody>
      </p:sp>
      <p:sp>
        <p:nvSpPr>
          <p:cNvPr id="3" name="Content Placeholder 2"/>
          <p:cNvSpPr>
            <a:spLocks noGrp="1"/>
          </p:cNvSpPr>
          <p:nvPr>
            <p:ph idx="1"/>
          </p:nvPr>
        </p:nvSpPr>
        <p:spPr/>
        <p:txBody>
          <a:bodyPr>
            <a:normAutofit/>
          </a:bodyPr>
          <a:lstStyle/>
          <a:p>
            <a:r>
              <a:rPr lang="en-US" sz="3600" dirty="0">
                <a:solidFill>
                  <a:srgbClr val="000090"/>
                </a:solidFill>
              </a:rPr>
              <a:t>Stage 1 (no esophageal varices)</a:t>
            </a:r>
            <a:r>
              <a:rPr lang="en-US" sz="3600" dirty="0">
                <a:solidFill>
                  <a:srgbClr val="800000"/>
                </a:solidFill>
              </a:rPr>
              <a:t>[1%]</a:t>
            </a:r>
          </a:p>
          <a:p>
            <a:r>
              <a:rPr lang="en-US" sz="3600" dirty="0">
                <a:solidFill>
                  <a:srgbClr val="000090"/>
                </a:solidFill>
              </a:rPr>
              <a:t>Stages 2 (varices)</a:t>
            </a:r>
            <a:r>
              <a:rPr lang="en-US" sz="3600" dirty="0">
                <a:solidFill>
                  <a:srgbClr val="800000"/>
                </a:solidFill>
              </a:rPr>
              <a:t>[3.4%] </a:t>
            </a:r>
          </a:p>
          <a:p>
            <a:r>
              <a:rPr lang="en-US" sz="3600" dirty="0">
                <a:solidFill>
                  <a:srgbClr val="000090"/>
                </a:solidFill>
              </a:rPr>
              <a:t>Stage 3 (ascites)</a:t>
            </a:r>
            <a:r>
              <a:rPr lang="en-US" sz="3600" dirty="0">
                <a:solidFill>
                  <a:srgbClr val="800000"/>
                </a:solidFill>
              </a:rPr>
              <a:t>[20%]</a:t>
            </a:r>
          </a:p>
          <a:p>
            <a:r>
              <a:rPr lang="en-US" sz="3600" dirty="0">
                <a:solidFill>
                  <a:srgbClr val="000090"/>
                </a:solidFill>
              </a:rPr>
              <a:t>Stage 4 (gastrointestinal bleeding)</a:t>
            </a:r>
            <a:r>
              <a:rPr lang="en-US" sz="3600" dirty="0">
                <a:solidFill>
                  <a:srgbClr val="800000"/>
                </a:solidFill>
              </a:rPr>
              <a:t>[57%]</a:t>
            </a:r>
          </a:p>
          <a:p>
            <a:r>
              <a:rPr lang="en-US" sz="3600" dirty="0">
                <a:solidFill>
                  <a:srgbClr val="000090"/>
                </a:solidFill>
              </a:rPr>
              <a:t>Stage 5 (infections and/or renal failure)</a:t>
            </a:r>
            <a:r>
              <a:rPr lang="en-US" sz="3600" dirty="0">
                <a:solidFill>
                  <a:srgbClr val="800000"/>
                </a:solidFill>
              </a:rPr>
              <a:t>[67%]</a:t>
            </a:r>
          </a:p>
        </p:txBody>
      </p:sp>
    </p:spTree>
    <p:extLst>
      <p:ext uri="{BB962C8B-B14F-4D97-AF65-F5344CB8AC3E}">
        <p14:creationId xmlns:p14="http://schemas.microsoft.com/office/powerpoint/2010/main" val="1038702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rel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82600"/>
            <a:ext cx="9144000" cy="589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790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361" y="327351"/>
            <a:ext cx="8229600" cy="671278"/>
          </a:xfrm>
        </p:spPr>
        <p:txBody>
          <a:bodyPr>
            <a:normAutofit/>
          </a:bodyPr>
          <a:lstStyle/>
          <a:p>
            <a:r>
              <a:rPr lang="en-US" sz="3600" dirty="0">
                <a:solidFill>
                  <a:srgbClr val="800000"/>
                </a:solidFill>
              </a:rPr>
              <a:t> Liver Biopsy versus Transient Elastography </a:t>
            </a:r>
          </a:p>
        </p:txBody>
      </p:sp>
      <p:pic>
        <p:nvPicPr>
          <p:cNvPr id="11" name="Content Placeholder 10" descr="Fibroscan.jpg"/>
          <p:cNvPicPr>
            <a:picLocks noGrp="1" noChangeAspect="1"/>
          </p:cNvPicPr>
          <p:nvPr>
            <p:ph sz="half" idx="1"/>
          </p:nvPr>
        </p:nvPicPr>
        <p:blipFill>
          <a:blip r:embed="rId2">
            <a:extLst>
              <a:ext uri="{28A0092B-C50C-407E-A947-70E740481C1C}">
                <a14:useLocalDpi xmlns:a14="http://schemas.microsoft.com/office/drawing/2010/main" val="0"/>
              </a:ext>
            </a:extLst>
          </a:blip>
          <a:srcRect t="6956" b="6956"/>
          <a:stretch>
            <a:fillRect/>
          </a:stretch>
        </p:blipFill>
        <p:spPr>
          <a:xfrm>
            <a:off x="1981201" y="1254820"/>
            <a:ext cx="3508375" cy="4525963"/>
          </a:xfrm>
        </p:spPr>
      </p:pic>
      <p:pic>
        <p:nvPicPr>
          <p:cNvPr id="10" name="Content Placeholder 9"/>
          <p:cNvPicPr>
            <a:picLocks noGrp="1" noChangeAspect="1"/>
          </p:cNvPicPr>
          <p:nvPr>
            <p:ph sz="half" idx="2"/>
          </p:nvPr>
        </p:nvPicPr>
        <p:blipFill rotWithShape="1">
          <a:blip r:embed="rId3"/>
          <a:srcRect/>
          <a:stretch/>
        </p:blipFill>
        <p:spPr>
          <a:xfrm>
            <a:off x="5852214" y="1549922"/>
            <a:ext cx="4613306" cy="3511607"/>
          </a:xfrm>
          <a:prstGeom prst="rect">
            <a:avLst/>
          </a:prstGeom>
        </p:spPr>
      </p:pic>
      <p:sp>
        <p:nvSpPr>
          <p:cNvPr id="3" name="Rectangle 2"/>
          <p:cNvSpPr/>
          <p:nvPr/>
        </p:nvSpPr>
        <p:spPr>
          <a:xfrm>
            <a:off x="5852214" y="5291627"/>
            <a:ext cx="4477892" cy="954107"/>
          </a:xfrm>
          <a:prstGeom prst="rect">
            <a:avLst/>
          </a:prstGeom>
        </p:spPr>
        <p:txBody>
          <a:bodyPr wrap="square">
            <a:spAutoFit/>
          </a:bodyPr>
          <a:lstStyle/>
          <a:p>
            <a:pPr defTabSz="457200"/>
            <a:r>
              <a:rPr lang="en-US" sz="2800" i="1" u="sng" dirty="0">
                <a:solidFill>
                  <a:srgbClr val="800000"/>
                </a:solidFill>
              </a:rPr>
              <a:t>At least 100 times bigger than a liver biopsy sample </a:t>
            </a:r>
          </a:p>
        </p:txBody>
      </p:sp>
      <p:sp>
        <p:nvSpPr>
          <p:cNvPr id="6" name="Rectangle 5"/>
          <p:cNvSpPr/>
          <p:nvPr/>
        </p:nvSpPr>
        <p:spPr>
          <a:xfrm>
            <a:off x="1788587" y="5780783"/>
            <a:ext cx="4477892" cy="830997"/>
          </a:xfrm>
          <a:prstGeom prst="rect">
            <a:avLst/>
          </a:prstGeom>
        </p:spPr>
        <p:txBody>
          <a:bodyPr wrap="square">
            <a:spAutoFit/>
          </a:bodyPr>
          <a:lstStyle/>
          <a:p>
            <a:pPr defTabSz="457200"/>
            <a:r>
              <a:rPr lang="en-US" sz="2400" i="1" u="sng" dirty="0">
                <a:solidFill>
                  <a:srgbClr val="800000"/>
                </a:solidFill>
              </a:rPr>
              <a:t>Liver biopsy; 10-30X1.2-2mm</a:t>
            </a:r>
          </a:p>
          <a:p>
            <a:pPr defTabSz="457200"/>
            <a:r>
              <a:rPr lang="en-US" sz="2400" i="1" u="sng" dirty="0">
                <a:solidFill>
                  <a:srgbClr val="800000"/>
                </a:solidFill>
              </a:rPr>
              <a:t>or 1/50,000 of liver mass</a:t>
            </a:r>
          </a:p>
        </p:txBody>
      </p:sp>
    </p:spTree>
    <p:extLst>
      <p:ext uri="{BB962C8B-B14F-4D97-AF65-F5344CB8AC3E}">
        <p14:creationId xmlns:p14="http://schemas.microsoft.com/office/powerpoint/2010/main" val="3525923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8CF088-DF84-43C5-A729-C28D7EE6F953}"/>
              </a:ext>
            </a:extLst>
          </p:cNvPr>
          <p:cNvSpPr>
            <a:spLocks noGrp="1"/>
          </p:cNvSpPr>
          <p:nvPr>
            <p:ph type="title"/>
          </p:nvPr>
        </p:nvSpPr>
        <p:spPr/>
        <p:txBody>
          <a:bodyPr/>
          <a:lstStyle/>
          <a:p>
            <a:r>
              <a:rPr lang="en-US" dirty="0" err="1"/>
              <a:t>Platlete</a:t>
            </a:r>
            <a:r>
              <a:rPr lang="en-US" dirty="0"/>
              <a:t> Count</a:t>
            </a:r>
          </a:p>
        </p:txBody>
      </p:sp>
      <p:sp>
        <p:nvSpPr>
          <p:cNvPr id="6" name="Content Placeholder 5">
            <a:extLst>
              <a:ext uri="{FF2B5EF4-FFF2-40B4-BE49-F238E27FC236}">
                <a16:creationId xmlns:a16="http://schemas.microsoft.com/office/drawing/2014/main" id="{13E56D3C-5AB8-4AEF-9D22-25E8C491B2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509075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b="1" u="sng" dirty="0">
                <a:solidFill>
                  <a:srgbClr val="800000"/>
                </a:solidFill>
              </a:rPr>
              <a:t>Primary Prevention Of Variceal Hemorrhage Is Important in Compensated Cirrhosis</a:t>
            </a:r>
          </a:p>
        </p:txBody>
      </p:sp>
      <p:sp>
        <p:nvSpPr>
          <p:cNvPr id="6" name="Content Placeholder 5"/>
          <p:cNvSpPr>
            <a:spLocks noGrp="1"/>
          </p:cNvSpPr>
          <p:nvPr>
            <p:ph sz="half" idx="1"/>
          </p:nvPr>
        </p:nvSpPr>
        <p:spPr>
          <a:xfrm>
            <a:off x="1981200" y="1600201"/>
            <a:ext cx="5212178" cy="3349345"/>
          </a:xfrm>
        </p:spPr>
        <p:txBody>
          <a:bodyPr>
            <a:noAutofit/>
          </a:bodyPr>
          <a:lstStyle/>
          <a:p>
            <a:r>
              <a:rPr lang="en-US" sz="3200" b="1" dirty="0">
                <a:solidFill>
                  <a:srgbClr val="000090"/>
                </a:solidFill>
              </a:rPr>
              <a:t>Prevalence</a:t>
            </a:r>
          </a:p>
          <a:p>
            <a:r>
              <a:rPr lang="en-US" sz="3200" b="1" dirty="0">
                <a:solidFill>
                  <a:srgbClr val="000090"/>
                </a:solidFill>
              </a:rPr>
              <a:t>Incidence/Y</a:t>
            </a:r>
          </a:p>
          <a:p>
            <a:r>
              <a:rPr lang="en-US" sz="3200" b="1" dirty="0">
                <a:solidFill>
                  <a:srgbClr val="000090"/>
                </a:solidFill>
              </a:rPr>
              <a:t>Progression of size/Y</a:t>
            </a:r>
          </a:p>
          <a:p>
            <a:r>
              <a:rPr lang="en-US" sz="3200" b="1" dirty="0">
                <a:solidFill>
                  <a:srgbClr val="000090"/>
                </a:solidFill>
              </a:rPr>
              <a:t>2 </a:t>
            </a:r>
            <a:r>
              <a:rPr lang="en-US" sz="3200" b="1" dirty="0" err="1">
                <a:solidFill>
                  <a:srgbClr val="000090"/>
                </a:solidFill>
              </a:rPr>
              <a:t>Ys</a:t>
            </a:r>
            <a:r>
              <a:rPr lang="en-US" sz="3200" b="1" dirty="0">
                <a:solidFill>
                  <a:srgbClr val="000090"/>
                </a:solidFill>
              </a:rPr>
              <a:t> incidence of bleeding 	</a:t>
            </a:r>
          </a:p>
          <a:p>
            <a:r>
              <a:rPr lang="en-US" sz="3200" b="1" dirty="0">
                <a:solidFill>
                  <a:srgbClr val="000090"/>
                </a:solidFill>
              </a:rPr>
              <a:t>Risk of Death/bleeding 				</a:t>
            </a:r>
          </a:p>
        </p:txBody>
      </p:sp>
      <p:sp>
        <p:nvSpPr>
          <p:cNvPr id="9" name="Content Placeholder 8"/>
          <p:cNvSpPr>
            <a:spLocks noGrp="1"/>
          </p:cNvSpPr>
          <p:nvPr>
            <p:ph sz="half" idx="2"/>
          </p:nvPr>
        </p:nvSpPr>
        <p:spPr>
          <a:xfrm>
            <a:off x="7376684" y="1600201"/>
            <a:ext cx="2834116" cy="3257686"/>
          </a:xfrm>
        </p:spPr>
        <p:txBody>
          <a:bodyPr>
            <a:normAutofit/>
          </a:bodyPr>
          <a:lstStyle/>
          <a:p>
            <a:r>
              <a:rPr lang="en-US" sz="3200" b="1" dirty="0">
                <a:solidFill>
                  <a:srgbClr val="000090"/>
                </a:solidFill>
              </a:rPr>
              <a:t>30%</a:t>
            </a:r>
          </a:p>
          <a:p>
            <a:r>
              <a:rPr lang="en-US" sz="3200" b="1" dirty="0">
                <a:solidFill>
                  <a:srgbClr val="000090"/>
                </a:solidFill>
              </a:rPr>
              <a:t>5% to 10% </a:t>
            </a:r>
          </a:p>
          <a:p>
            <a:r>
              <a:rPr lang="en-US" sz="3200" b="1" dirty="0">
                <a:solidFill>
                  <a:srgbClr val="000090"/>
                </a:solidFill>
              </a:rPr>
              <a:t>10% to 15% </a:t>
            </a:r>
          </a:p>
          <a:p>
            <a:r>
              <a:rPr lang="en-US" sz="3200" b="1" dirty="0">
                <a:solidFill>
                  <a:srgbClr val="000090"/>
                </a:solidFill>
              </a:rPr>
              <a:t>24%</a:t>
            </a:r>
          </a:p>
          <a:p>
            <a:r>
              <a:rPr lang="en-US" sz="3200" b="1" dirty="0">
                <a:solidFill>
                  <a:srgbClr val="000090"/>
                </a:solidFill>
              </a:rPr>
              <a:t>12% to 44%</a:t>
            </a:r>
          </a:p>
          <a:p>
            <a:endParaRPr lang="en-US" sz="3200" dirty="0">
              <a:solidFill>
                <a:srgbClr val="000090"/>
              </a:solidFill>
            </a:endParaRPr>
          </a:p>
        </p:txBody>
      </p:sp>
      <p:sp>
        <p:nvSpPr>
          <p:cNvPr id="10" name="Rectangle 9"/>
          <p:cNvSpPr/>
          <p:nvPr/>
        </p:nvSpPr>
        <p:spPr>
          <a:xfrm>
            <a:off x="3063684" y="5614218"/>
            <a:ext cx="5975843" cy="369332"/>
          </a:xfrm>
          <a:prstGeom prst="rect">
            <a:avLst/>
          </a:prstGeom>
        </p:spPr>
        <p:txBody>
          <a:bodyPr wrap="square">
            <a:spAutoFit/>
          </a:bodyPr>
          <a:lstStyle/>
          <a:p>
            <a:pPr defTabSz="457200"/>
            <a:r>
              <a:rPr lang="en-US" dirty="0">
                <a:solidFill>
                  <a:prstClr val="black"/>
                </a:solidFill>
              </a:rPr>
              <a:t>Clinical Liver Disease, 2012; 1 (5): 147-150</a:t>
            </a:r>
          </a:p>
        </p:txBody>
      </p:sp>
    </p:spTree>
    <p:extLst>
      <p:ext uri="{BB962C8B-B14F-4D97-AF65-F5344CB8AC3E}">
        <p14:creationId xmlns:p14="http://schemas.microsoft.com/office/powerpoint/2010/main" val="30859408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a:stretch/>
        </p:blipFill>
        <p:spPr>
          <a:xfrm>
            <a:off x="1850268" y="591960"/>
            <a:ext cx="8229600" cy="4525963"/>
          </a:xfrm>
        </p:spPr>
      </p:pic>
    </p:spTree>
    <p:extLst>
      <p:ext uri="{BB962C8B-B14F-4D97-AF65-F5344CB8AC3E}">
        <p14:creationId xmlns:p14="http://schemas.microsoft.com/office/powerpoint/2010/main" val="2504598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112994"/>
            <a:ext cx="9144000" cy="4211355"/>
          </a:xfrm>
          <a:prstGeom prst="rect">
            <a:avLst/>
          </a:prstGeom>
        </p:spPr>
      </p:pic>
      <p:sp>
        <p:nvSpPr>
          <p:cNvPr id="3" name="Rectangle 2"/>
          <p:cNvSpPr/>
          <p:nvPr/>
        </p:nvSpPr>
        <p:spPr>
          <a:xfrm>
            <a:off x="1697925" y="321622"/>
            <a:ext cx="8688227" cy="461665"/>
          </a:xfrm>
          <a:prstGeom prst="rect">
            <a:avLst/>
          </a:prstGeom>
          <a:solidFill>
            <a:schemeClr val="accent3">
              <a:lumMod val="60000"/>
              <a:lumOff val="40000"/>
            </a:schemeClr>
          </a:solidFill>
        </p:spPr>
        <p:txBody>
          <a:bodyPr wrap="square">
            <a:spAutoFit/>
          </a:bodyPr>
          <a:lstStyle/>
          <a:p>
            <a:pPr defTabSz="457200"/>
            <a:r>
              <a:rPr lang="en-US" sz="2400" dirty="0">
                <a:solidFill>
                  <a:prstClr val="black"/>
                </a:solidFill>
              </a:rPr>
              <a:t>An Algorithm for the Primary Prophylaxis of Variceal Hemorrhage</a:t>
            </a:r>
          </a:p>
        </p:txBody>
      </p:sp>
      <p:sp>
        <p:nvSpPr>
          <p:cNvPr id="6" name="Rectangle 5"/>
          <p:cNvSpPr/>
          <p:nvPr/>
        </p:nvSpPr>
        <p:spPr>
          <a:xfrm>
            <a:off x="1697925" y="6074443"/>
            <a:ext cx="8020177" cy="646331"/>
          </a:xfrm>
          <a:prstGeom prst="rect">
            <a:avLst/>
          </a:prstGeom>
        </p:spPr>
        <p:txBody>
          <a:bodyPr wrap="square">
            <a:spAutoFit/>
          </a:bodyPr>
          <a:lstStyle/>
          <a:p>
            <a:pPr defTabSz="457200"/>
            <a:r>
              <a:rPr lang="en-US" dirty="0">
                <a:solidFill>
                  <a:prstClr val="black"/>
                </a:solidFill>
              </a:rPr>
              <a:t>1- de </a:t>
            </a:r>
            <a:r>
              <a:rPr lang="en-US" dirty="0" err="1">
                <a:solidFill>
                  <a:prstClr val="black"/>
                </a:solidFill>
              </a:rPr>
              <a:t>Franchis</a:t>
            </a:r>
            <a:r>
              <a:rPr lang="en-US" dirty="0">
                <a:solidFill>
                  <a:prstClr val="black"/>
                </a:solidFill>
              </a:rPr>
              <a:t> R, </a:t>
            </a:r>
            <a:r>
              <a:rPr lang="en-US" dirty="0" err="1">
                <a:solidFill>
                  <a:prstClr val="black"/>
                </a:solidFill>
              </a:rPr>
              <a:t>Clin</a:t>
            </a:r>
            <a:r>
              <a:rPr lang="en-US" dirty="0">
                <a:solidFill>
                  <a:prstClr val="black"/>
                </a:solidFill>
              </a:rPr>
              <a:t> </a:t>
            </a:r>
            <a:r>
              <a:rPr lang="en-US" dirty="0" err="1">
                <a:solidFill>
                  <a:prstClr val="black"/>
                </a:solidFill>
              </a:rPr>
              <a:t>Liv</a:t>
            </a:r>
            <a:r>
              <a:rPr lang="en-US" dirty="0">
                <a:solidFill>
                  <a:prstClr val="black"/>
                </a:solidFill>
              </a:rPr>
              <a:t> Dis 2001;5:645–663.</a:t>
            </a:r>
          </a:p>
          <a:p>
            <a:pPr defTabSz="457200"/>
            <a:r>
              <a:rPr lang="ro-RO" dirty="0">
                <a:solidFill>
                  <a:prstClr val="black"/>
                </a:solidFill>
              </a:rPr>
              <a:t>2- Garcia-Tsao G, </a:t>
            </a:r>
            <a:r>
              <a:rPr lang="en-US" dirty="0">
                <a:solidFill>
                  <a:prstClr val="black"/>
                </a:solidFill>
              </a:rPr>
              <a:t>Hepatology 2007;46:922–938.</a:t>
            </a:r>
          </a:p>
        </p:txBody>
      </p:sp>
      <p:sp>
        <p:nvSpPr>
          <p:cNvPr id="9" name="TextBox 8"/>
          <p:cNvSpPr txBox="1"/>
          <p:nvPr/>
        </p:nvSpPr>
        <p:spPr>
          <a:xfrm>
            <a:off x="7621641" y="5428112"/>
            <a:ext cx="2764511" cy="646331"/>
          </a:xfrm>
          <a:prstGeom prst="rect">
            <a:avLst/>
          </a:prstGeom>
          <a:noFill/>
        </p:spPr>
        <p:txBody>
          <a:bodyPr wrap="none" rtlCol="0">
            <a:spAutoFit/>
          </a:bodyPr>
          <a:lstStyle/>
          <a:p>
            <a:pPr defTabSz="457200"/>
            <a:r>
              <a:rPr lang="en-US" dirty="0">
                <a:solidFill>
                  <a:prstClr val="black"/>
                </a:solidFill>
              </a:rPr>
              <a:t>MAP= (CO X SVR) + CVP</a:t>
            </a:r>
          </a:p>
          <a:p>
            <a:pPr defTabSz="457200"/>
            <a:r>
              <a:rPr lang="en-US" dirty="0">
                <a:solidFill>
                  <a:prstClr val="black"/>
                </a:solidFill>
              </a:rPr>
              <a:t>MAP </a:t>
            </a:r>
            <a:r>
              <a:rPr lang="en-US" dirty="0">
                <a:solidFill>
                  <a:prstClr val="black"/>
                </a:solidFill>
                <a:latin typeface="ＭＳ ゴシック"/>
                <a:ea typeface="ＭＳ ゴシック"/>
                <a:cs typeface="ＭＳ ゴシック"/>
              </a:rPr>
              <a:t>≅ DP + 1/3 (SP-DP)</a:t>
            </a:r>
            <a:endParaRPr lang="en-US" dirty="0">
              <a:solidFill>
                <a:prstClr val="black"/>
              </a:solidFill>
            </a:endParaRPr>
          </a:p>
        </p:txBody>
      </p:sp>
      <p:sp>
        <p:nvSpPr>
          <p:cNvPr id="10" name="TextBox 9"/>
          <p:cNvSpPr txBox="1"/>
          <p:nvPr/>
        </p:nvSpPr>
        <p:spPr>
          <a:xfrm>
            <a:off x="1697925" y="4307938"/>
            <a:ext cx="171150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457200"/>
            <a:r>
              <a:rPr lang="en-US" dirty="0">
                <a:solidFill>
                  <a:prstClr val="black"/>
                </a:solidFill>
              </a:rPr>
              <a:t>1-2%/year risk of bleeding</a:t>
            </a:r>
          </a:p>
        </p:txBody>
      </p:sp>
      <p:sp>
        <p:nvSpPr>
          <p:cNvPr id="11" name="TextBox 10"/>
          <p:cNvSpPr txBox="1"/>
          <p:nvPr/>
        </p:nvSpPr>
        <p:spPr>
          <a:xfrm>
            <a:off x="8674647" y="4334121"/>
            <a:ext cx="171150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457200"/>
            <a:r>
              <a:rPr lang="en-US" dirty="0">
                <a:solidFill>
                  <a:prstClr val="black"/>
                </a:solidFill>
              </a:rPr>
              <a:t>5%/year risk of bleeding</a:t>
            </a:r>
          </a:p>
        </p:txBody>
      </p:sp>
      <p:sp>
        <p:nvSpPr>
          <p:cNvPr id="12" name="TextBox 11"/>
          <p:cNvSpPr txBox="1"/>
          <p:nvPr/>
        </p:nvSpPr>
        <p:spPr>
          <a:xfrm>
            <a:off x="5006805" y="2600790"/>
            <a:ext cx="2121107"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457200"/>
            <a:r>
              <a:rPr lang="en-US" sz="1400" dirty="0">
                <a:solidFill>
                  <a:prstClr val="black"/>
                </a:solidFill>
              </a:rPr>
              <a:t>15 % /year risk of bleeding</a:t>
            </a:r>
          </a:p>
        </p:txBody>
      </p:sp>
      <p:sp>
        <p:nvSpPr>
          <p:cNvPr id="13" name="TextBox 12"/>
          <p:cNvSpPr txBox="1"/>
          <p:nvPr/>
        </p:nvSpPr>
        <p:spPr>
          <a:xfrm>
            <a:off x="1563281" y="783287"/>
            <a:ext cx="1945283" cy="938719"/>
          </a:xfrm>
          <a:prstGeom prst="rect">
            <a:avLst/>
          </a:prstGeom>
          <a:noFill/>
        </p:spPr>
        <p:txBody>
          <a:bodyPr wrap="none" rtlCol="0">
            <a:spAutoFit/>
          </a:bodyPr>
          <a:lstStyle/>
          <a:p>
            <a:pPr defTabSz="457200"/>
            <a:r>
              <a:rPr lang="en-US" sz="1100" dirty="0">
                <a:solidFill>
                  <a:srgbClr val="800000"/>
                </a:solidFill>
              </a:rPr>
              <a:t>HIGH RISK</a:t>
            </a:r>
          </a:p>
          <a:p>
            <a:pPr defTabSz="457200"/>
            <a:r>
              <a:rPr lang="en-US" sz="1100" dirty="0">
                <a:solidFill>
                  <a:srgbClr val="800000"/>
                </a:solidFill>
              </a:rPr>
              <a:t>Large varices &gt; 5 mm diameter</a:t>
            </a:r>
          </a:p>
          <a:p>
            <a:pPr defTabSz="457200"/>
            <a:r>
              <a:rPr lang="en-US" sz="1100" dirty="0">
                <a:solidFill>
                  <a:srgbClr val="800000"/>
                </a:solidFill>
              </a:rPr>
              <a:t>Small varices </a:t>
            </a:r>
          </a:p>
          <a:p>
            <a:pPr defTabSz="457200"/>
            <a:r>
              <a:rPr lang="en-US" sz="1100" dirty="0">
                <a:solidFill>
                  <a:srgbClr val="800000"/>
                </a:solidFill>
              </a:rPr>
              <a:t>	Red color sign </a:t>
            </a:r>
          </a:p>
          <a:p>
            <a:pPr defTabSz="457200"/>
            <a:r>
              <a:rPr lang="en-US" sz="1100" dirty="0">
                <a:solidFill>
                  <a:srgbClr val="800000"/>
                </a:solidFill>
              </a:rPr>
              <a:t>	CTP class B/C</a:t>
            </a:r>
          </a:p>
        </p:txBody>
      </p:sp>
    </p:spTree>
    <p:extLst>
      <p:ext uri="{BB962C8B-B14F-4D97-AF65-F5344CB8AC3E}">
        <p14:creationId xmlns:p14="http://schemas.microsoft.com/office/powerpoint/2010/main" val="22598719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50152"/>
          </a:xfrm>
        </p:spPr>
        <p:txBody>
          <a:bodyPr>
            <a:noAutofit/>
          </a:bodyPr>
          <a:lstStyle/>
          <a:p>
            <a:pPr algn="l"/>
            <a:r>
              <a:rPr lang="en-US" sz="2800" dirty="0">
                <a:solidFill>
                  <a:srgbClr val="800000"/>
                </a:solidFill>
              </a:rPr>
              <a:t>NSBBs; Highly effective in 1 and 2</a:t>
            </a:r>
            <a:r>
              <a:rPr lang="en-US" sz="2800" baseline="30000" dirty="0">
                <a:solidFill>
                  <a:srgbClr val="800000"/>
                </a:solidFill>
              </a:rPr>
              <a:t>nd</a:t>
            </a:r>
            <a:r>
              <a:rPr lang="en-US" sz="2800" dirty="0">
                <a:solidFill>
                  <a:srgbClr val="800000"/>
                </a:solidFill>
              </a:rPr>
              <a:t> Prevention </a:t>
            </a:r>
          </a:p>
        </p:txBody>
      </p:sp>
      <p:sp>
        <p:nvSpPr>
          <p:cNvPr id="3" name="Content Placeholder 2"/>
          <p:cNvSpPr>
            <a:spLocks noGrp="1"/>
          </p:cNvSpPr>
          <p:nvPr>
            <p:ph idx="1"/>
          </p:nvPr>
        </p:nvSpPr>
        <p:spPr/>
        <p:txBody>
          <a:bodyPr>
            <a:normAutofit/>
          </a:bodyPr>
          <a:lstStyle/>
          <a:p>
            <a:r>
              <a:rPr lang="en-US" u="sng" dirty="0">
                <a:solidFill>
                  <a:srgbClr val="800000"/>
                </a:solidFill>
              </a:rPr>
              <a:t>Carvedilol</a:t>
            </a:r>
          </a:p>
          <a:p>
            <a:r>
              <a:rPr lang="en-US" dirty="0">
                <a:solidFill>
                  <a:srgbClr val="660066"/>
                </a:solidFill>
              </a:rPr>
              <a:t>NSBB + Alpha-1 blocker </a:t>
            </a:r>
            <a:r>
              <a:rPr lang="en-US" dirty="0">
                <a:solidFill>
                  <a:srgbClr val="660066"/>
                </a:solidFill>
                <a:latin typeface="Wingdings"/>
                <a:ea typeface="Wingdings"/>
                <a:cs typeface="Wingdings"/>
                <a:sym typeface="Wingdings"/>
              </a:rPr>
              <a:t></a:t>
            </a:r>
            <a:r>
              <a:rPr lang="en-US" dirty="0">
                <a:solidFill>
                  <a:srgbClr val="660066"/>
                </a:solidFill>
                <a:sym typeface="Wingdings"/>
              </a:rPr>
              <a:t> w</a:t>
            </a:r>
            <a:r>
              <a:rPr lang="en-US" dirty="0">
                <a:solidFill>
                  <a:srgbClr val="660066"/>
                </a:solidFill>
              </a:rPr>
              <a:t>eak vasodilation on the intrahepatic circulation </a:t>
            </a:r>
          </a:p>
          <a:p>
            <a:pPr lvl="1"/>
            <a:r>
              <a:rPr lang="en-US" dirty="0"/>
              <a:t>More effective than propranolol in reducing HVPG and hepatic vascular tone</a:t>
            </a:r>
          </a:p>
          <a:p>
            <a:pPr lvl="1"/>
            <a:r>
              <a:rPr lang="en-US" dirty="0"/>
              <a:t>In one randomized study, was better than band ligation for primary prevention</a:t>
            </a:r>
          </a:p>
        </p:txBody>
      </p:sp>
    </p:spTree>
    <p:extLst>
      <p:ext uri="{BB962C8B-B14F-4D97-AF65-F5344CB8AC3E}">
        <p14:creationId xmlns:p14="http://schemas.microsoft.com/office/powerpoint/2010/main" val="34437761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6600"/>
                </a:solidFill>
              </a:rPr>
              <a:t>Associated Portal-Vein Thrombosis Should be Considered </a:t>
            </a:r>
            <a:br>
              <a:rPr lang="en-US" sz="3600" b="1" dirty="0">
                <a:solidFill>
                  <a:srgbClr val="FF6600"/>
                </a:solidFill>
              </a:rPr>
            </a:br>
            <a:endParaRPr lang="en-US" sz="3600" b="1" dirty="0">
              <a:solidFill>
                <a:srgbClr val="FF6600"/>
              </a:solidFill>
            </a:endParaRPr>
          </a:p>
        </p:txBody>
      </p:sp>
      <p:sp>
        <p:nvSpPr>
          <p:cNvPr id="3" name="Content Placeholder 2"/>
          <p:cNvSpPr>
            <a:spLocks noGrp="1"/>
          </p:cNvSpPr>
          <p:nvPr>
            <p:ph idx="1"/>
          </p:nvPr>
        </p:nvSpPr>
        <p:spPr>
          <a:xfrm>
            <a:off x="1981200" y="1676036"/>
            <a:ext cx="8229600" cy="4085339"/>
          </a:xfrm>
        </p:spPr>
        <p:txBody>
          <a:bodyPr>
            <a:normAutofit/>
          </a:bodyPr>
          <a:lstStyle/>
          <a:p>
            <a:r>
              <a:rPr lang="en-US" dirty="0">
                <a:solidFill>
                  <a:srgbClr val="000090"/>
                </a:solidFill>
              </a:rPr>
              <a:t>Worsening liver function, ascites, and bleeding </a:t>
            </a:r>
          </a:p>
          <a:p>
            <a:r>
              <a:rPr lang="en-US" dirty="0">
                <a:solidFill>
                  <a:srgbClr val="000090"/>
                </a:solidFill>
              </a:rPr>
              <a:t>Incidence 16% per year in advanced disease</a:t>
            </a:r>
          </a:p>
          <a:p>
            <a:r>
              <a:rPr lang="en-US" dirty="0">
                <a:solidFill>
                  <a:srgbClr val="000090"/>
                </a:solidFill>
              </a:rPr>
              <a:t>Treatment; on a case by- case basis</a:t>
            </a:r>
          </a:p>
          <a:p>
            <a:r>
              <a:rPr lang="en-US" u="sng" dirty="0">
                <a:solidFill>
                  <a:srgbClr val="000090"/>
                </a:solidFill>
              </a:rPr>
              <a:t>Effect of warfarin or low molecular weight heparin </a:t>
            </a:r>
            <a:r>
              <a:rPr lang="en-US" dirty="0">
                <a:solidFill>
                  <a:srgbClr val="000090"/>
                </a:solidFill>
              </a:rPr>
              <a:t>especially after eradication of bleeding varices</a:t>
            </a:r>
          </a:p>
          <a:p>
            <a:pPr marL="0" indent="0">
              <a:buNone/>
            </a:pPr>
            <a:endParaRPr lang="en-US" dirty="0">
              <a:solidFill>
                <a:srgbClr val="000090"/>
              </a:solidFill>
            </a:endParaRPr>
          </a:p>
        </p:txBody>
      </p:sp>
      <p:sp>
        <p:nvSpPr>
          <p:cNvPr id="4" name="Rectangle 3"/>
          <p:cNvSpPr/>
          <p:nvPr/>
        </p:nvSpPr>
        <p:spPr>
          <a:xfrm>
            <a:off x="1981201" y="5974915"/>
            <a:ext cx="8459305" cy="738664"/>
          </a:xfrm>
          <a:prstGeom prst="rect">
            <a:avLst/>
          </a:prstGeom>
        </p:spPr>
        <p:txBody>
          <a:bodyPr wrap="square">
            <a:spAutoFit/>
          </a:bodyPr>
          <a:lstStyle/>
          <a:p>
            <a:pPr defTabSz="457200"/>
            <a:r>
              <a:rPr lang="en-US" sz="1400" b="1" dirty="0">
                <a:solidFill>
                  <a:prstClr val="black"/>
                </a:solidFill>
              </a:rPr>
              <a:t>Garcia-Pagan JC, Valla DC. Portal vein thrombosis: a predictable milestone in cirrhosis? J Hepatol 2009;51:632-4.</a:t>
            </a:r>
          </a:p>
          <a:p>
            <a:pPr defTabSz="457200"/>
            <a:r>
              <a:rPr lang="en-US" sz="1400" b="1" dirty="0" err="1">
                <a:solidFill>
                  <a:prstClr val="black"/>
                </a:solidFill>
              </a:rPr>
              <a:t>DeLeve</a:t>
            </a:r>
            <a:r>
              <a:rPr lang="en-US" sz="1400" b="1" dirty="0">
                <a:solidFill>
                  <a:prstClr val="black"/>
                </a:solidFill>
              </a:rPr>
              <a:t> LD, Valla DC, Garcia-</a:t>
            </a:r>
            <a:r>
              <a:rPr lang="en-US" sz="1400" b="1" dirty="0" err="1">
                <a:solidFill>
                  <a:prstClr val="black"/>
                </a:solidFill>
              </a:rPr>
              <a:t>Tsao</a:t>
            </a:r>
            <a:r>
              <a:rPr lang="en-US" sz="1400" b="1" dirty="0">
                <a:solidFill>
                  <a:prstClr val="black"/>
                </a:solidFill>
              </a:rPr>
              <a:t> G. Vascular disorders of the liver. Hepatology 2009;49:1729-64.</a:t>
            </a:r>
          </a:p>
          <a:p>
            <a:pPr defTabSz="457200"/>
            <a:r>
              <a:rPr lang="en-US" sz="1400" b="1" dirty="0">
                <a:solidFill>
                  <a:prstClr val="black"/>
                </a:solidFill>
              </a:rPr>
              <a:t>HEPATOLOGY 2012;56:1983-1992</a:t>
            </a:r>
          </a:p>
        </p:txBody>
      </p:sp>
    </p:spTree>
    <p:extLst>
      <p:ext uri="{BB962C8B-B14F-4D97-AF65-F5344CB8AC3E}">
        <p14:creationId xmlns:p14="http://schemas.microsoft.com/office/powerpoint/2010/main" val="305380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02854"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The total number of deaths in both sexes in 2017 in Iran by causes: </a:t>
            </a:r>
            <a:r>
              <a:rPr kumimoji="0" lang="en-US" sz="4400" b="1" i="0" u="none" strike="noStrike" kern="1200" cap="none" spc="0" normalizeH="0" baseline="0" noProof="0">
                <a:ln>
                  <a:noFill/>
                </a:ln>
                <a:solidFill>
                  <a:srgbClr val="FF0000"/>
                </a:solidFill>
                <a:effectLst/>
                <a:uLnTx/>
                <a:uFillTx/>
                <a:latin typeface="Calibri Light" panose="020F0302020204030204"/>
                <a:ea typeface="+mj-ea"/>
                <a:cs typeface="+mj-cs"/>
              </a:rPr>
              <a:t>380 thousands </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2"/>
          <a:stretch>
            <a:fillRect/>
          </a:stretch>
        </p:blipFill>
        <p:spPr>
          <a:xfrm>
            <a:off x="1277636" y="1820928"/>
            <a:ext cx="9211854" cy="4730906"/>
          </a:xfrm>
          <a:prstGeom prst="rect">
            <a:avLst/>
          </a:prstGeom>
        </p:spPr>
      </p:pic>
    </p:spTree>
    <p:extLst>
      <p:ext uri="{BB962C8B-B14F-4D97-AF65-F5344CB8AC3E}">
        <p14:creationId xmlns:p14="http://schemas.microsoft.com/office/powerpoint/2010/main" val="30141115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806242" y="192416"/>
          <a:ext cx="8685357" cy="666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93185" y="273522"/>
            <a:ext cx="4572000" cy="1815882"/>
          </a:xfrm>
          <a:prstGeom prst="rect">
            <a:avLst/>
          </a:prstGeom>
        </p:spPr>
        <p:txBody>
          <a:bodyPr>
            <a:spAutoFit/>
          </a:bodyPr>
          <a:lstStyle/>
          <a:p>
            <a:pPr defTabSz="457200"/>
            <a:r>
              <a:rPr lang="en-US" sz="4000" b="1" i="1" u="sng" dirty="0">
                <a:solidFill>
                  <a:srgbClr val="660066"/>
                </a:solidFill>
              </a:rPr>
              <a:t>Liver Cirrhosis;</a:t>
            </a:r>
          </a:p>
          <a:p>
            <a:pPr defTabSz="457200"/>
            <a:r>
              <a:rPr lang="en-US" b="1" i="1" u="sng" dirty="0">
                <a:solidFill>
                  <a:srgbClr val="660066"/>
                </a:solidFill>
              </a:rPr>
              <a:t>Preventing </a:t>
            </a:r>
          </a:p>
          <a:p>
            <a:pPr defTabSz="457200"/>
            <a:r>
              <a:rPr lang="en-US" b="1" i="1" u="sng" dirty="0">
                <a:solidFill>
                  <a:srgbClr val="660066"/>
                </a:solidFill>
              </a:rPr>
              <a:t>rather than </a:t>
            </a:r>
          </a:p>
          <a:p>
            <a:pPr defTabSz="457200"/>
            <a:r>
              <a:rPr lang="en-US" b="1" i="1" u="sng" dirty="0">
                <a:solidFill>
                  <a:srgbClr val="660066"/>
                </a:solidFill>
              </a:rPr>
              <a:t>Treating its </a:t>
            </a:r>
          </a:p>
          <a:p>
            <a:pPr defTabSz="457200"/>
            <a:r>
              <a:rPr lang="en-US" b="1" i="1" u="sng" dirty="0">
                <a:solidFill>
                  <a:srgbClr val="660066"/>
                </a:solidFill>
              </a:rPr>
              <a:t>Complications</a:t>
            </a:r>
          </a:p>
        </p:txBody>
      </p:sp>
      <p:cxnSp>
        <p:nvCxnSpPr>
          <p:cNvPr id="5" name="Straight Arrow Connector 4"/>
          <p:cNvCxnSpPr/>
          <p:nvPr/>
        </p:nvCxnSpPr>
        <p:spPr>
          <a:xfrm flipV="1">
            <a:off x="2376100" y="2427327"/>
            <a:ext cx="1012874" cy="562625"/>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9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Liver Cirrhosis;</a:t>
            </a:r>
            <a:br>
              <a:rPr lang="en-US" dirty="0">
                <a:solidFill>
                  <a:schemeClr val="accent2">
                    <a:lumMod val="50000"/>
                  </a:schemeClr>
                </a:solidFill>
              </a:rPr>
            </a:br>
            <a:r>
              <a:rPr lang="en-US" dirty="0">
                <a:solidFill>
                  <a:schemeClr val="accent2">
                    <a:lumMod val="50000"/>
                  </a:schemeClr>
                </a:solidFill>
              </a:rPr>
              <a:t>New Therapeutic Paradigms</a:t>
            </a:r>
          </a:p>
        </p:txBody>
      </p:sp>
      <p:sp>
        <p:nvSpPr>
          <p:cNvPr id="3" name="Content Placeholder 2"/>
          <p:cNvSpPr>
            <a:spLocks noGrp="1"/>
          </p:cNvSpPr>
          <p:nvPr>
            <p:ph idx="1"/>
          </p:nvPr>
        </p:nvSpPr>
        <p:spPr>
          <a:xfrm>
            <a:off x="1981200" y="1600201"/>
            <a:ext cx="8229600" cy="4943568"/>
          </a:xfrm>
        </p:spPr>
        <p:txBody>
          <a:bodyPr>
            <a:normAutofit/>
          </a:bodyPr>
          <a:lstStyle/>
          <a:p>
            <a:r>
              <a:rPr lang="en-US" dirty="0"/>
              <a:t>Lifestyle changes</a:t>
            </a:r>
          </a:p>
          <a:p>
            <a:r>
              <a:rPr lang="en-US" dirty="0"/>
              <a:t>Specific therapies; antivirals</a:t>
            </a:r>
          </a:p>
          <a:p>
            <a:r>
              <a:rPr lang="en-US" dirty="0"/>
              <a:t>Nonspecific therapies</a:t>
            </a:r>
          </a:p>
          <a:p>
            <a:pPr lvl="1"/>
            <a:r>
              <a:rPr lang="en-US" dirty="0"/>
              <a:t>NSBBs</a:t>
            </a:r>
          </a:p>
          <a:p>
            <a:pPr lvl="1"/>
            <a:r>
              <a:rPr lang="en-US" dirty="0"/>
              <a:t>Statins</a:t>
            </a:r>
          </a:p>
          <a:p>
            <a:pPr lvl="1"/>
            <a:r>
              <a:rPr lang="en-US" dirty="0"/>
              <a:t>Antibiotics</a:t>
            </a:r>
          </a:p>
          <a:p>
            <a:pPr lvl="1"/>
            <a:r>
              <a:rPr lang="en-US" dirty="0"/>
              <a:t>Anticoagulants</a:t>
            </a:r>
          </a:p>
          <a:p>
            <a:pPr lvl="1"/>
            <a:endParaRPr lang="en-US" dirty="0"/>
          </a:p>
        </p:txBody>
      </p:sp>
    </p:spTree>
    <p:extLst>
      <p:ext uri="{BB962C8B-B14F-4D97-AF65-F5344CB8AC3E}">
        <p14:creationId xmlns:p14="http://schemas.microsoft.com/office/powerpoint/2010/main" val="908384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p:nvPr>
        </p:nvSpPr>
        <p:spPr/>
        <p:txBody>
          <a:bodyPr/>
          <a:lstStyle/>
          <a:p>
            <a:pPr eaLnBrk="1" hangingPunct="1"/>
            <a:r>
              <a:rPr lang="en-GB" sz="3600">
                <a:solidFill>
                  <a:srgbClr val="66FFFF"/>
                </a:solidFill>
              </a:rPr>
              <a:t>Preventing the progression of disease</a:t>
            </a:r>
            <a:endParaRPr lang="en-US" sz="3600">
              <a:solidFill>
                <a:srgbClr val="66FFFF"/>
              </a:solidFill>
            </a:endParaRPr>
          </a:p>
        </p:txBody>
      </p:sp>
      <p:sp>
        <p:nvSpPr>
          <p:cNvPr id="128003" name="Rectangle 3"/>
          <p:cNvSpPr>
            <a:spLocks noGrp="1" noChangeArrowheads="1"/>
          </p:cNvSpPr>
          <p:nvPr>
            <p:ph type="body" idx="1"/>
          </p:nvPr>
        </p:nvSpPr>
        <p:spPr/>
        <p:txBody>
          <a:bodyPr/>
          <a:lstStyle/>
          <a:p>
            <a:pPr eaLnBrk="1" hangingPunct="1">
              <a:lnSpc>
                <a:spcPct val="90000"/>
              </a:lnSpc>
            </a:pPr>
            <a:r>
              <a:rPr lang="en-GB">
                <a:solidFill>
                  <a:schemeClr val="bg1"/>
                </a:solidFill>
              </a:rPr>
              <a:t>Extensive fibrosis or cirrhosis in patients with well-preserved liver function should no longer be considered untreatable. </a:t>
            </a:r>
          </a:p>
          <a:p>
            <a:pPr eaLnBrk="1" hangingPunct="1">
              <a:lnSpc>
                <a:spcPct val="90000"/>
              </a:lnSpc>
            </a:pPr>
            <a:r>
              <a:rPr lang="en-GB">
                <a:solidFill>
                  <a:schemeClr val="bg1"/>
                </a:solidFill>
              </a:rPr>
              <a:t>Both current and future therapies have the potential for preventing the progression of disease and facilitating endogenous mechanisms that lead to the degradation of extracellular matrix and the regression of fibrosis</a:t>
            </a:r>
            <a:endParaRPr lang="en-US">
              <a:solidFill>
                <a:schemeClr val="bg1"/>
              </a:solidFill>
            </a:endParaRPr>
          </a:p>
        </p:txBody>
      </p:sp>
      <p:sp>
        <p:nvSpPr>
          <p:cNvPr id="128004" name="Rectangle 4"/>
          <p:cNvSpPr>
            <a:spLocks noChangeArrowheads="1"/>
          </p:cNvSpPr>
          <p:nvPr/>
        </p:nvSpPr>
        <p:spPr bwMode="auto">
          <a:xfrm>
            <a:off x="1676400" y="6019800"/>
            <a:ext cx="9372600" cy="641350"/>
          </a:xfrm>
          <a:prstGeom prst="rect">
            <a:avLst/>
          </a:prstGeom>
          <a:noFill/>
          <a:ln w="9525">
            <a:noFill/>
            <a:miter lim="800000"/>
            <a:headEnd/>
            <a:tailEnd/>
          </a:ln>
        </p:spPr>
        <p:txBody>
          <a:bodyPr>
            <a:spAutoFit/>
          </a:bodyPr>
          <a:lstStyle/>
          <a:p>
            <a:r>
              <a:rPr lang="en-GB">
                <a:solidFill>
                  <a:srgbClr val="FFFF00"/>
                </a:solidFill>
              </a:rPr>
              <a:t>1.Malekzadeh et al Reversibility of cirrhosis in HBV  J Clin Gastroel Hept 2004.</a:t>
            </a:r>
          </a:p>
          <a:p>
            <a:r>
              <a:rPr lang="en-GB">
                <a:solidFill>
                  <a:srgbClr val="FFFF00"/>
                </a:solidFill>
              </a:rPr>
              <a:t>2.Malekzadeh et al Reversibility of cirrhosis in autoimmune</a:t>
            </a:r>
            <a:r>
              <a:rPr lang="en-GB">
                <a:solidFill>
                  <a:srgbClr val="006600"/>
                </a:solidFill>
              </a:rPr>
              <a:t> </a:t>
            </a:r>
            <a:r>
              <a:rPr lang="en-GB">
                <a:solidFill>
                  <a:srgbClr val="FFFF00"/>
                </a:solidFill>
              </a:rPr>
              <a:t>hepatitis.Am J Med2004</a:t>
            </a:r>
            <a:endParaRPr lang="en-US">
              <a:solidFill>
                <a:srgbClr val="FFFF00"/>
              </a:solidFill>
            </a:endParaRPr>
          </a:p>
        </p:txBody>
      </p:sp>
    </p:spTree>
    <p:extLst>
      <p:ext uri="{BB962C8B-B14F-4D97-AF65-F5344CB8AC3E}">
        <p14:creationId xmlns:p14="http://schemas.microsoft.com/office/powerpoint/2010/main" val="2058516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rPr>
              <a:t>Skepticism </a:t>
            </a:r>
          </a:p>
        </p:txBody>
      </p:sp>
      <p:sp>
        <p:nvSpPr>
          <p:cNvPr id="3" name="Content Placeholder 2"/>
          <p:cNvSpPr>
            <a:spLocks noGrp="1"/>
          </p:cNvSpPr>
          <p:nvPr>
            <p:ph idx="1"/>
          </p:nvPr>
        </p:nvSpPr>
        <p:spPr/>
        <p:txBody>
          <a:bodyPr>
            <a:normAutofit/>
          </a:bodyPr>
          <a:lstStyle/>
          <a:p>
            <a:r>
              <a:rPr lang="en-US" sz="4400" dirty="0">
                <a:solidFill>
                  <a:schemeClr val="bg1"/>
                </a:solidFill>
              </a:rPr>
              <a:t>How the distorted liver parenchyma and altered blood flow in cirrhotic liver are reversible?</a:t>
            </a:r>
          </a:p>
        </p:txBody>
      </p:sp>
    </p:spTree>
    <p:extLst>
      <p:ext uri="{BB962C8B-B14F-4D97-AF65-F5344CB8AC3E}">
        <p14:creationId xmlns:p14="http://schemas.microsoft.com/office/powerpoint/2010/main" val="13831759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FFFF00"/>
                </a:solidFill>
              </a:rPr>
              <a:t>Vascular changes of cirrhosis are reversible</a:t>
            </a:r>
          </a:p>
        </p:txBody>
      </p:sp>
      <p:sp>
        <p:nvSpPr>
          <p:cNvPr id="3" name="Content Placeholder 2"/>
          <p:cNvSpPr>
            <a:spLocks noGrp="1"/>
          </p:cNvSpPr>
          <p:nvPr>
            <p:ph idx="1"/>
          </p:nvPr>
        </p:nvSpPr>
        <p:spPr/>
        <p:txBody>
          <a:bodyPr/>
          <a:lstStyle/>
          <a:p>
            <a:r>
              <a:rPr lang="en-US" dirty="0">
                <a:solidFill>
                  <a:schemeClr val="bg1"/>
                </a:solidFill>
              </a:rPr>
              <a:t>12-month lamivudine therapy reduced hepatic venous pressure gradient (HVPG) </a:t>
            </a:r>
            <a:r>
              <a:rPr lang="en-US" dirty="0">
                <a:solidFill>
                  <a:srgbClr val="FFFF00"/>
                </a:solidFill>
              </a:rPr>
              <a:t>in 18 of 19 patients with cirrhosis or decreased</a:t>
            </a:r>
            <a:r>
              <a:rPr lang="en-US" dirty="0">
                <a:solidFill>
                  <a:schemeClr val="bg1"/>
                </a:solidFill>
              </a:rPr>
              <a:t> ≥ 20% and &lt;12 mmHg in 10 of 13 patients with baseline HVPG &gt;12 mmHg.</a:t>
            </a:r>
          </a:p>
          <a:p>
            <a:r>
              <a:rPr lang="en-US" dirty="0">
                <a:solidFill>
                  <a:schemeClr val="bg1"/>
                </a:solidFill>
              </a:rPr>
              <a:t> Suggesting that vascular changes of cirrhosis are reversible in patients with virological and biochemical response </a:t>
            </a:r>
          </a:p>
        </p:txBody>
      </p:sp>
    </p:spTree>
    <p:extLst>
      <p:ext uri="{BB962C8B-B14F-4D97-AF65-F5344CB8AC3E}">
        <p14:creationId xmlns:p14="http://schemas.microsoft.com/office/powerpoint/2010/main" val="15693592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FFFF00"/>
                </a:solidFill>
              </a:rPr>
              <a:t>No emergence of </a:t>
            </a:r>
            <a:r>
              <a:rPr lang="en-US" sz="4400" dirty="0" err="1">
                <a:solidFill>
                  <a:srgbClr val="FFFF00"/>
                </a:solidFill>
              </a:rPr>
              <a:t>tenofovir</a:t>
            </a:r>
            <a:r>
              <a:rPr lang="en-US" sz="4400" dirty="0">
                <a:solidFill>
                  <a:srgbClr val="FFFF00"/>
                </a:solidFill>
              </a:rPr>
              <a:t> resistance</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3600" dirty="0"/>
              <a:t>No emergence of </a:t>
            </a:r>
            <a:r>
              <a:rPr lang="en-US" sz="3600" dirty="0" err="1"/>
              <a:t>tenofovir</a:t>
            </a:r>
            <a:r>
              <a:rPr lang="en-US" sz="3600" dirty="0"/>
              <a:t> resistance observed in any patient during 100 weeks of treatment </a:t>
            </a:r>
          </a:p>
        </p:txBody>
      </p:sp>
    </p:spTree>
    <p:extLst>
      <p:ext uri="{BB962C8B-B14F-4D97-AF65-F5344CB8AC3E}">
        <p14:creationId xmlns:p14="http://schemas.microsoft.com/office/powerpoint/2010/main" val="18676573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lstStyle/>
          <a:p>
            <a:r>
              <a:rPr lang="en-US" b="1" dirty="0">
                <a:solidFill>
                  <a:schemeClr val="accent3">
                    <a:lumMod val="20000"/>
                    <a:lumOff val="80000"/>
                  </a:schemeClr>
                </a:solidFill>
              </a:rPr>
              <a:t>When to Stop oral Therapy</a:t>
            </a:r>
            <a:endParaRPr lang="en-US" dirty="0">
              <a:solidFill>
                <a:schemeClr val="accent3">
                  <a:lumMod val="20000"/>
                  <a:lumOff val="80000"/>
                </a:schemeClr>
              </a:solidFill>
            </a:endParaRPr>
          </a:p>
        </p:txBody>
      </p:sp>
      <p:sp>
        <p:nvSpPr>
          <p:cNvPr id="3" name="Content Placeholder 2"/>
          <p:cNvSpPr>
            <a:spLocks noGrp="1"/>
          </p:cNvSpPr>
          <p:nvPr>
            <p:ph idx="1"/>
          </p:nvPr>
        </p:nvSpPr>
        <p:spPr>
          <a:xfrm>
            <a:off x="1676400" y="1600201"/>
            <a:ext cx="8534400" cy="4525963"/>
          </a:xfrm>
        </p:spPr>
        <p:txBody>
          <a:bodyPr/>
          <a:lstStyle/>
          <a:p>
            <a:pPr>
              <a:buNone/>
            </a:pPr>
            <a:endParaRPr lang="en-US" dirty="0"/>
          </a:p>
          <a:p>
            <a:r>
              <a:rPr lang="en-US" sz="3600" dirty="0"/>
              <a:t>HBeAg-Negative: Life Long term therapy </a:t>
            </a:r>
          </a:p>
          <a:p>
            <a:pPr>
              <a:buNone/>
            </a:pPr>
            <a:r>
              <a:rPr lang="en-US" sz="3600" dirty="0"/>
              <a:t>    Loss of HBSAg with seroconversion to anti-HBs may be  an acceptable endpoint </a:t>
            </a:r>
          </a:p>
        </p:txBody>
      </p:sp>
    </p:spTree>
    <p:extLst>
      <p:ext uri="{BB962C8B-B14F-4D97-AF65-F5344CB8AC3E}">
        <p14:creationId xmlns:p14="http://schemas.microsoft.com/office/powerpoint/2010/main" val="36057439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Analogy to CVD risk factor therapy</a:t>
            </a:r>
          </a:p>
        </p:txBody>
      </p:sp>
      <p:sp>
        <p:nvSpPr>
          <p:cNvPr id="3" name="Content Placeholder 2"/>
          <p:cNvSpPr>
            <a:spLocks noGrp="1"/>
          </p:cNvSpPr>
          <p:nvPr>
            <p:ph idx="1"/>
          </p:nvPr>
        </p:nvSpPr>
        <p:spPr/>
        <p:txBody>
          <a:bodyPr/>
          <a:lstStyle/>
          <a:p>
            <a:r>
              <a:rPr lang="en-US" dirty="0"/>
              <a:t>Patients  with HBeAg-Negative CBH on life long oral antiviral therapy with the goal of reducing the potential complications of cirrhosis or HCC are often reassured by the analogy of long-term treatment of hypercholesterolemia, hypertension, or diabetes mellitus to prevent stroke or heart disease.</a:t>
            </a:r>
          </a:p>
        </p:txBody>
      </p:sp>
    </p:spTree>
    <p:extLst>
      <p:ext uri="{BB962C8B-B14F-4D97-AF65-F5344CB8AC3E}">
        <p14:creationId xmlns:p14="http://schemas.microsoft.com/office/powerpoint/2010/main" val="9384601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idx="4294967295"/>
          </p:nvPr>
        </p:nvSpPr>
        <p:spPr/>
        <p:txBody>
          <a:bodyPr/>
          <a:lstStyle/>
          <a:p>
            <a:pPr eaLnBrk="1" hangingPunct="1"/>
            <a:r>
              <a:rPr lang="en-US" dirty="0">
                <a:solidFill>
                  <a:srgbClr val="FFFF00"/>
                </a:solidFill>
              </a:rPr>
              <a:t>Can HBV Infection Be Cured?</a:t>
            </a:r>
          </a:p>
        </p:txBody>
      </p:sp>
      <p:sp>
        <p:nvSpPr>
          <p:cNvPr id="66563" name="Content Placeholder 3"/>
          <p:cNvSpPr>
            <a:spLocks noGrp="1"/>
          </p:cNvSpPr>
          <p:nvPr>
            <p:ph idx="4294967295"/>
          </p:nvPr>
        </p:nvSpPr>
        <p:spPr/>
        <p:txBody>
          <a:bodyPr>
            <a:normAutofit/>
          </a:bodyPr>
          <a:lstStyle/>
          <a:p>
            <a:pPr eaLnBrk="1" hangingPunct="1"/>
            <a:r>
              <a:rPr lang="en-US" sz="4000" dirty="0"/>
              <a:t>HBV is not curable but it is controllable</a:t>
            </a:r>
          </a:p>
          <a:p>
            <a:pPr eaLnBrk="1" hangingPunct="1"/>
            <a:r>
              <a:rPr lang="en-US" sz="4000" dirty="0" err="1"/>
              <a:t>HBsAg</a:t>
            </a:r>
            <a:r>
              <a:rPr lang="en-US" sz="4000" dirty="0"/>
              <a:t> </a:t>
            </a:r>
            <a:r>
              <a:rPr lang="en-US" sz="4000" dirty="0" err="1"/>
              <a:t>seroconversion</a:t>
            </a:r>
            <a:r>
              <a:rPr lang="en-US" sz="4000" dirty="0"/>
              <a:t> is the ultimate form of viral control</a:t>
            </a:r>
          </a:p>
        </p:txBody>
      </p:sp>
    </p:spTree>
    <p:extLst>
      <p:ext uri="{BB962C8B-B14F-4D97-AF65-F5344CB8AC3E}">
        <p14:creationId xmlns:p14="http://schemas.microsoft.com/office/powerpoint/2010/main" val="29053604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t>
            </a:r>
            <a:endParaRPr lang="en-US" dirty="0"/>
          </a:p>
        </p:txBody>
      </p:sp>
      <p:sp>
        <p:nvSpPr>
          <p:cNvPr id="4" name="Text Placeholder 3"/>
          <p:cNvSpPr>
            <a:spLocks noGrp="1"/>
          </p:cNvSpPr>
          <p:nvPr>
            <p:ph type="body" idx="1"/>
          </p:nvPr>
        </p:nvSpPr>
        <p:spPr/>
        <p:txBody>
          <a:bodyPr>
            <a:noAutofit/>
          </a:bodyPr>
          <a:lstStyle/>
          <a:p>
            <a:r>
              <a:rPr lang="en-US" sz="4800" dirty="0">
                <a:solidFill>
                  <a:srgbClr val="FFFF00"/>
                </a:solidFill>
              </a:rPr>
              <a:t>Treatment of HBV related irreversible Compensated and decompensated cirrhosis</a:t>
            </a:r>
          </a:p>
        </p:txBody>
      </p:sp>
    </p:spTree>
    <p:extLst>
      <p:ext uri="{BB962C8B-B14F-4D97-AF65-F5344CB8AC3E}">
        <p14:creationId xmlns:p14="http://schemas.microsoft.com/office/powerpoint/2010/main" val="28549276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9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_Nexium Vit">
  <a:themeElements>
    <a:clrScheme name="">
      <a:dk1>
        <a:srgbClr val="000000"/>
      </a:dk1>
      <a:lt1>
        <a:srgbClr val="FFFFFF"/>
      </a:lt1>
      <a:dk2>
        <a:srgbClr val="4F9500"/>
      </a:dk2>
      <a:lt2>
        <a:srgbClr val="5F5F5F"/>
      </a:lt2>
      <a:accent1>
        <a:srgbClr val="56008C"/>
      </a:accent1>
      <a:accent2>
        <a:srgbClr val="D8A3FF"/>
      </a:accent2>
      <a:accent3>
        <a:srgbClr val="FFFFFF"/>
      </a:accent3>
      <a:accent4>
        <a:srgbClr val="000000"/>
      </a:accent4>
      <a:accent5>
        <a:srgbClr val="B4AAC5"/>
      </a:accent5>
      <a:accent6>
        <a:srgbClr val="C493E7"/>
      </a:accent6>
      <a:hlink>
        <a:srgbClr val="B2B2B2"/>
      </a:hlink>
      <a:folHlink>
        <a:srgbClr val="EBCDFF"/>
      </a:folHlink>
    </a:clrScheme>
    <a:fontScheme name="Nexium V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xium Vi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xium Vi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xium Vi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xium Vi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xium Vi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xium Vi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xium Vi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0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4F9500"/>
    </a:dk2>
    <a:lt2>
      <a:srgbClr val="5F5F5F"/>
    </a:lt2>
    <a:accent1>
      <a:srgbClr val="56008C"/>
    </a:accent1>
    <a:accent2>
      <a:srgbClr val="D8A3FF"/>
    </a:accent2>
    <a:accent3>
      <a:srgbClr val="FFFFFF"/>
    </a:accent3>
    <a:accent4>
      <a:srgbClr val="000000"/>
    </a:accent4>
    <a:accent5>
      <a:srgbClr val="B4AAC5"/>
    </a:accent5>
    <a:accent6>
      <a:srgbClr val="C493E7"/>
    </a:accent6>
    <a:hlink>
      <a:srgbClr val="B2B2B2"/>
    </a:hlink>
    <a:folHlink>
      <a:srgbClr val="B30F41"/>
    </a:folHlink>
  </a:clrScheme>
</a:themeOverride>
</file>

<file path=docProps/app.xml><?xml version="1.0" encoding="utf-8"?>
<Properties xmlns="http://schemas.openxmlformats.org/officeDocument/2006/extended-properties" xmlns:vt="http://schemas.openxmlformats.org/officeDocument/2006/docPropsVTypes">
  <TotalTime>460</TotalTime>
  <Words>4813</Words>
  <Application>Microsoft Office PowerPoint</Application>
  <PresentationFormat>Widescreen</PresentationFormat>
  <Paragraphs>552</Paragraphs>
  <Slides>130</Slides>
  <Notes>6</Notes>
  <HiddenSlides>0</HiddenSlides>
  <MMClips>0</MMClips>
  <ScaleCrop>false</ScaleCrop>
  <HeadingPairs>
    <vt:vector size="6" baseType="variant">
      <vt:variant>
        <vt:lpstr>Fonts Used</vt:lpstr>
      </vt:variant>
      <vt:variant>
        <vt:i4>10</vt:i4>
      </vt:variant>
      <vt:variant>
        <vt:lpstr>Theme</vt:lpstr>
      </vt:variant>
      <vt:variant>
        <vt:i4>26</vt:i4>
      </vt:variant>
      <vt:variant>
        <vt:lpstr>Slide Titles</vt:lpstr>
      </vt:variant>
      <vt:variant>
        <vt:i4>130</vt:i4>
      </vt:variant>
    </vt:vector>
  </HeadingPairs>
  <TitlesOfParts>
    <vt:vector size="166" baseType="lpstr">
      <vt:lpstr>ＭＳ ゴシック</vt:lpstr>
      <vt:lpstr>Arial</vt:lpstr>
      <vt:lpstr>Book Antiqua</vt:lpstr>
      <vt:lpstr>Calibri</vt:lpstr>
      <vt:lpstr>Calibri Light</vt:lpstr>
      <vt:lpstr>Lucida Sans</vt:lpstr>
      <vt:lpstr>Times New Roman</vt:lpstr>
      <vt:lpstr>Wingdings</vt:lpstr>
      <vt:lpstr>Wingdings 2</vt:lpstr>
      <vt:lpstr>Wingdings 3</vt:lpstr>
      <vt:lpstr>Office Theme</vt:lpstr>
      <vt:lpstr>1_Apex</vt:lpstr>
      <vt:lpstr>3_Office Theme</vt:lpstr>
      <vt:lpstr>1_Office Theme</vt:lpstr>
      <vt:lpstr>3_Apex</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15_Office Theme</vt:lpstr>
      <vt:lpstr>16_Office Theme</vt:lpstr>
      <vt:lpstr>6_Default Design</vt:lpstr>
      <vt:lpstr>7_Default Design</vt:lpstr>
      <vt:lpstr>8_Default Design</vt:lpstr>
      <vt:lpstr>12_Default Design</vt:lpstr>
      <vt:lpstr>18_Office Theme</vt:lpstr>
      <vt:lpstr>9_Default Design</vt:lpstr>
      <vt:lpstr>17_Office Theme</vt:lpstr>
      <vt:lpstr>2_Nexium Vit</vt:lpstr>
      <vt:lpstr>10_Default Design</vt:lpstr>
      <vt:lpstr>Cirrhosis Most common Liver Disease in Iran GI Fellow 2020</vt:lpstr>
      <vt:lpstr>PowerPoint Presentation</vt:lpstr>
      <vt:lpstr>PowerPoint Presentation</vt:lpstr>
      <vt:lpstr>PowerPoint Presentation</vt:lpstr>
      <vt:lpstr>PowerPoint Presentation</vt:lpstr>
      <vt:lpstr>PowerPoint Presentation</vt:lpstr>
      <vt:lpstr>PowerPoint Presentation</vt:lpstr>
      <vt:lpstr>Impact of Cirrhosis In Iran</vt:lpstr>
      <vt:lpstr>PowerPoint Presentation</vt:lpstr>
      <vt:lpstr>The number of premature deaths under 70</vt:lpstr>
      <vt:lpstr>The number of premature deaths under 50</vt:lpstr>
      <vt:lpstr>NCD deaths, both sexes, Iran, 2017 </vt:lpstr>
      <vt:lpstr>PowerPoint Presentation</vt:lpstr>
      <vt:lpstr>PowerPoint Presentation</vt:lpstr>
      <vt:lpstr>Most Common Outpatient Gastrointestinal Diagnoses  in Iran, 2000-2004*  </vt:lpstr>
      <vt:lpstr>Most Common Inpatient Gastrointestinal Diagnoses in Shariati Hospital, 2000-2004 </vt:lpstr>
      <vt:lpstr>Main Causes of 397/5880 Death during 2000-2209 in Shariati GI ward </vt:lpstr>
      <vt:lpstr>Common GI and Liver Disease in Shariati GI ward 2000-2009</vt:lpstr>
      <vt:lpstr>Etiology of Cirrhosis</vt:lpstr>
      <vt:lpstr>Etiology of CH (Cirrhosis)  in 413 Patients Shariati Hospital Tehran 1371-1374</vt:lpstr>
      <vt:lpstr>Etiology of Cirrhosis in 170 Patients  Shariati Hospital 1371-1374</vt:lpstr>
      <vt:lpstr>Etiologies of liver disease among patients on liver transplant waiting list in Shiraz from April 2004 to March 2007. ( N = 646)  </vt:lpstr>
      <vt:lpstr>PowerPoint Presentation</vt:lpstr>
      <vt:lpstr>Main Clinical Subtypes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Reversibility of Cirrhosis</vt:lpstr>
      <vt:lpstr>Reformulation of the concept of cirrhosis</vt:lpstr>
      <vt:lpstr>Reasons for redefining Cirrhosis</vt:lpstr>
      <vt:lpstr>Basis for reformulation</vt:lpstr>
      <vt:lpstr>Classification of chronic liver disease based on histological, clinical, hemodynamic, and biological parameters</vt:lpstr>
      <vt:lpstr>Therapeutic strategies for hepatic fibrosis</vt:lpstr>
      <vt:lpstr>PowerPoint Presentation</vt:lpstr>
      <vt:lpstr>Experience at Shariati Hospital liver clinics</vt:lpstr>
      <vt:lpstr>Chronic HBV hepatitis</vt:lpstr>
      <vt:lpstr>PowerPoint Presentation</vt:lpstr>
      <vt:lpstr>Chronic HCV heptitis</vt:lpstr>
      <vt:lpstr>PowerPoint Presentation</vt:lpstr>
      <vt:lpstr>AUTOIMMUNE HEPATITIS</vt:lpstr>
      <vt:lpstr>PowerPoint Presentation</vt:lpstr>
      <vt:lpstr>PowerPoint Presentation</vt:lpstr>
      <vt:lpstr>PowerPoint Presentation</vt:lpstr>
      <vt:lpstr>PowerPoint Presentation</vt:lpstr>
      <vt:lpstr>PowerPoint Presentation</vt:lpstr>
      <vt:lpstr>Preventing the progression of disease</vt:lpstr>
      <vt:lpstr>PowerPoint Presentation</vt:lpstr>
      <vt:lpstr>Regression of cirrhosis during treatment with Tenofovir for chronic hepatitis B: a 5-year open-label follow-up study</vt:lpstr>
      <vt:lpstr>Background</vt:lpstr>
      <vt:lpstr>Methods</vt:lpstr>
      <vt:lpstr>HCC</vt:lpstr>
      <vt:lpstr>Baseline Cirrhotic Patients</vt:lpstr>
      <vt:lpstr>74% Reversibility overall </vt:lpstr>
      <vt:lpstr>90% Reversibility in non-obese </vt:lpstr>
      <vt:lpstr>Results </vt:lpstr>
      <vt:lpstr>Regression of cirrhosis</vt:lpstr>
      <vt:lpstr>Safety</vt:lpstr>
      <vt:lpstr>Distribution of Knodell necro-inflammatory scores in 348 patients on Tenofovir treatment with results available at each time point</vt:lpstr>
      <vt:lpstr>Distribution of Ishak fibrosis scores in 348 patients on Tenofovir treatment with baseline and year 5 data, and 344 with data for all three time points.</vt:lpstr>
      <vt:lpstr>Histological response at year 5 according to baseline Ishak fibrosis scores for 348 patients with data available at baseline and year 5.</vt:lpstr>
      <vt:lpstr>Conclusions</vt:lpstr>
      <vt:lpstr>Treatable etiology of cirrhosis in Iran</vt:lpstr>
      <vt:lpstr>Reversibility Rate</vt:lpstr>
      <vt:lpstr>PowerPoint Presentation</vt:lpstr>
      <vt:lpstr>PowerPoint Presentation</vt:lpstr>
      <vt:lpstr>PowerPoint Presentation</vt:lpstr>
      <vt:lpstr>Maximizing Quality of Care in:  Chronic hepatitis  and Cirrhosis</vt:lpstr>
      <vt:lpstr>HBV chronic Liver Disease</vt:lpstr>
      <vt:lpstr>HCV Chronic Liver Disease</vt:lpstr>
      <vt:lpstr>NAFLD/NASH</vt:lpstr>
      <vt:lpstr>Wilson's Disease</vt:lpstr>
      <vt:lpstr>Important Management Goals in Cirrhosis </vt:lpstr>
      <vt:lpstr>Natural History of Cirrhosis?</vt:lpstr>
      <vt:lpstr>Natural History of Cirrhosis with related 1 year mortality</vt:lpstr>
      <vt:lpstr>PowerPoint Presentation</vt:lpstr>
      <vt:lpstr> Liver Biopsy versus Transient Elastography </vt:lpstr>
      <vt:lpstr>Platlete Count</vt:lpstr>
      <vt:lpstr>Primary Prevention Of Variceal Hemorrhage Is Important in Compensated Cirrhosis</vt:lpstr>
      <vt:lpstr>PowerPoint Presentation</vt:lpstr>
      <vt:lpstr>PowerPoint Presentation</vt:lpstr>
      <vt:lpstr>NSBBs; Highly effective in 1 and 2nd Prevention </vt:lpstr>
      <vt:lpstr>Associated Portal-Vein Thrombosis Should be Considered  </vt:lpstr>
      <vt:lpstr>PowerPoint Presentation</vt:lpstr>
      <vt:lpstr>Liver Cirrhosis; New Therapeutic Paradigms</vt:lpstr>
      <vt:lpstr>Preventing the progression of disease</vt:lpstr>
      <vt:lpstr>Skepticism </vt:lpstr>
      <vt:lpstr>Vascular changes of cirrhosis are reversible</vt:lpstr>
      <vt:lpstr>No emergence of tenofovir resistance</vt:lpstr>
      <vt:lpstr>When to Stop oral Therapy</vt:lpstr>
      <vt:lpstr>Analogy to CVD risk factor therapy</vt:lpstr>
      <vt:lpstr>Can HBV Infection Be Cured?</vt:lpstr>
      <vt:lpstr>Tr</vt:lpstr>
      <vt:lpstr>New Therapeutic Paradigm for Patients With Cirrhosis</vt:lpstr>
      <vt:lpstr>Malnutrition is Prevalent in Cirrhosis</vt:lpstr>
      <vt:lpstr>PowerPoint Presentation</vt:lpstr>
      <vt:lpstr>Energy requirement</vt:lpstr>
      <vt:lpstr>Carbohydrate</vt:lpstr>
      <vt:lpstr>!!!Dietary Modifications</vt:lpstr>
      <vt:lpstr>Micronutrient </vt:lpstr>
      <vt:lpstr>Gastrointestinal bacterial overgrowth</vt:lpstr>
      <vt:lpstr>PowerPoint Presentation</vt:lpstr>
      <vt:lpstr>Coffee up-regulating glucuronidation                                  antioxidant effects on the liver</vt:lpstr>
      <vt:lpstr>PowerPoint Presentation</vt:lpstr>
      <vt:lpstr>Avoid </vt:lpstr>
      <vt:lpstr>CLD prevention</vt:lpstr>
      <vt:lpstr>Suitable transgenic mouse models  for study of HBV</vt:lpstr>
      <vt:lpstr>The most suitable Model</vt:lpstr>
      <vt:lpstr>First study to: </vt:lpstr>
      <vt:lpstr>Aspirin (acetylsalicylic acid) </vt:lpstr>
      <vt:lpstr>Role of Platelets in Immune mediated HBV hepatitis</vt:lpstr>
      <vt:lpstr>Aspirin reduce liver inflammation in Chronic HBV infection </vt:lpstr>
      <vt:lpstr>Aspirin for Chemoprevention CLD &amp; HCC</vt:lpstr>
      <vt:lpstr>Aspirin for prevention of CLD  and HCC</vt:lpstr>
      <vt:lpstr>Chemoprevention by Statin</vt:lpstr>
      <vt:lpstr>chemopreventive role of statins on risk of HCC </vt:lpstr>
      <vt:lpstr>A population-based cohort study from the Taiwan </vt:lpstr>
      <vt:lpstr>Results </vt:lpstr>
      <vt:lpstr>Cumulative incidence of HCC in HBV subjects  by defined daily dose of statin </vt:lpstr>
      <vt:lpstr>Conclusion </vt:lpstr>
      <vt:lpstr>Should we Add aspirin and statin to Tenofovir in HBV patients</vt:lpstr>
      <vt:lpstr>Increase risk of GI bleeding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Quality of Care in Cirrhosis:</dc:title>
  <dc:creator>reza</dc:creator>
  <cp:lastModifiedBy>Dr Malekzadeh</cp:lastModifiedBy>
  <cp:revision>20</cp:revision>
  <dcterms:created xsi:type="dcterms:W3CDTF">2013-10-08T20:29:19Z</dcterms:created>
  <dcterms:modified xsi:type="dcterms:W3CDTF">2020-12-31T11:19:33Z</dcterms:modified>
</cp:coreProperties>
</file>